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4" r:id="rId1"/>
  </p:sldMasterIdLst>
  <p:notesMasterIdLst>
    <p:notesMasterId r:id="rId50"/>
  </p:notesMasterIdLst>
  <p:handoutMasterIdLst>
    <p:handoutMasterId r:id="rId51"/>
  </p:handoutMasterIdLst>
  <p:sldIdLst>
    <p:sldId id="259" r:id="rId2"/>
    <p:sldId id="491" r:id="rId3"/>
    <p:sldId id="490" r:id="rId4"/>
    <p:sldId id="492" r:id="rId5"/>
    <p:sldId id="493" r:id="rId6"/>
    <p:sldId id="277" r:id="rId7"/>
    <p:sldId id="494" r:id="rId8"/>
    <p:sldId id="503" r:id="rId9"/>
    <p:sldId id="496" r:id="rId10"/>
    <p:sldId id="495" r:id="rId11"/>
    <p:sldId id="497" r:id="rId12"/>
    <p:sldId id="499" r:id="rId13"/>
    <p:sldId id="500" r:id="rId14"/>
    <p:sldId id="498" r:id="rId15"/>
    <p:sldId id="502" r:id="rId16"/>
    <p:sldId id="501" r:id="rId17"/>
    <p:sldId id="536" r:id="rId18"/>
    <p:sldId id="538" r:id="rId19"/>
    <p:sldId id="504" r:id="rId20"/>
    <p:sldId id="509" r:id="rId21"/>
    <p:sldId id="507" r:id="rId22"/>
    <p:sldId id="508" r:id="rId23"/>
    <p:sldId id="528" r:id="rId24"/>
    <p:sldId id="506" r:id="rId25"/>
    <p:sldId id="529" r:id="rId26"/>
    <p:sldId id="535" r:id="rId27"/>
    <p:sldId id="534" r:id="rId28"/>
    <p:sldId id="505" r:id="rId29"/>
    <p:sldId id="511" r:id="rId30"/>
    <p:sldId id="510" r:id="rId31"/>
    <p:sldId id="512" r:id="rId32"/>
    <p:sldId id="513" r:id="rId33"/>
    <p:sldId id="515" r:id="rId34"/>
    <p:sldId id="516" r:id="rId35"/>
    <p:sldId id="517" r:id="rId36"/>
    <p:sldId id="519" r:id="rId37"/>
    <p:sldId id="518" r:id="rId38"/>
    <p:sldId id="520" r:id="rId39"/>
    <p:sldId id="521" r:id="rId40"/>
    <p:sldId id="522" r:id="rId41"/>
    <p:sldId id="523" r:id="rId42"/>
    <p:sldId id="525" r:id="rId43"/>
    <p:sldId id="531" r:id="rId44"/>
    <p:sldId id="530" r:id="rId45"/>
    <p:sldId id="532" r:id="rId46"/>
    <p:sldId id="533" r:id="rId47"/>
    <p:sldId id="526" r:id="rId48"/>
    <p:sldId id="527"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9229"/>
    <a:srgbClr val="901E1B"/>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27" autoAdjust="0"/>
    <p:restoredTop sz="94357" autoAdjust="0"/>
  </p:normalViewPr>
  <p:slideViewPr>
    <p:cSldViewPr>
      <p:cViewPr>
        <p:scale>
          <a:sx n="100" d="100"/>
          <a:sy n="100" d="100"/>
        </p:scale>
        <p:origin x="728" y="2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71" d="100"/>
          <a:sy n="71" d="100"/>
        </p:scale>
        <p:origin x="-196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87BC510-34BA-4E09-9618-F80A27368726}" type="datetimeFigureOut">
              <a:rPr lang="en-US" smtClean="0"/>
              <a:pPr/>
              <a:t>4/12/20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0624CA6-C559-4822-BAAC-A8EDDA8FA442}" type="slidenum">
              <a:rPr lang="en-US" smtClean="0"/>
              <a:pPr/>
              <a:t>‹#›</a:t>
            </a:fld>
            <a:endParaRPr lang="en-US"/>
          </a:p>
        </p:txBody>
      </p:sp>
    </p:spTree>
    <p:extLst>
      <p:ext uri="{BB962C8B-B14F-4D97-AF65-F5344CB8AC3E}">
        <p14:creationId xmlns:p14="http://schemas.microsoft.com/office/powerpoint/2010/main" val="22838407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7568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Tree>
    <p:extLst>
      <p:ext uri="{BB962C8B-B14F-4D97-AF65-F5344CB8AC3E}">
        <p14:creationId xmlns:p14="http://schemas.microsoft.com/office/powerpoint/2010/main" val="37167066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Tree>
    <p:extLst>
      <p:ext uri="{BB962C8B-B14F-4D97-AF65-F5344CB8AC3E}">
        <p14:creationId xmlns:p14="http://schemas.microsoft.com/office/powerpoint/2010/main" val="23011002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Tree>
    <p:extLst>
      <p:ext uri="{BB962C8B-B14F-4D97-AF65-F5344CB8AC3E}">
        <p14:creationId xmlns:p14="http://schemas.microsoft.com/office/powerpoint/2010/main" val="23357435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Tree>
    <p:extLst>
      <p:ext uri="{BB962C8B-B14F-4D97-AF65-F5344CB8AC3E}">
        <p14:creationId xmlns:p14="http://schemas.microsoft.com/office/powerpoint/2010/main" val="3637493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Tree>
    <p:extLst>
      <p:ext uri="{BB962C8B-B14F-4D97-AF65-F5344CB8AC3E}">
        <p14:creationId xmlns:p14="http://schemas.microsoft.com/office/powerpoint/2010/main" val="22548945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Tree>
    <p:extLst>
      <p:ext uri="{BB962C8B-B14F-4D97-AF65-F5344CB8AC3E}">
        <p14:creationId xmlns:p14="http://schemas.microsoft.com/office/powerpoint/2010/main" val="22197784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Tree>
    <p:extLst>
      <p:ext uri="{BB962C8B-B14F-4D97-AF65-F5344CB8AC3E}">
        <p14:creationId xmlns:p14="http://schemas.microsoft.com/office/powerpoint/2010/main" val="12231864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Tree>
    <p:extLst>
      <p:ext uri="{BB962C8B-B14F-4D97-AF65-F5344CB8AC3E}">
        <p14:creationId xmlns:p14="http://schemas.microsoft.com/office/powerpoint/2010/main" val="32505795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Tree>
    <p:extLst>
      <p:ext uri="{BB962C8B-B14F-4D97-AF65-F5344CB8AC3E}">
        <p14:creationId xmlns:p14="http://schemas.microsoft.com/office/powerpoint/2010/main" val="5626055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Tree>
    <p:extLst>
      <p:ext uri="{BB962C8B-B14F-4D97-AF65-F5344CB8AC3E}">
        <p14:creationId xmlns:p14="http://schemas.microsoft.com/office/powerpoint/2010/main" val="28888118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Tree>
    <p:extLst>
      <p:ext uri="{BB962C8B-B14F-4D97-AF65-F5344CB8AC3E}">
        <p14:creationId xmlns:p14="http://schemas.microsoft.com/office/powerpoint/2010/main" val="46615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Tree>
    <p:extLst>
      <p:ext uri="{BB962C8B-B14F-4D97-AF65-F5344CB8AC3E}">
        <p14:creationId xmlns:p14="http://schemas.microsoft.com/office/powerpoint/2010/main" val="12242213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Tree>
    <p:extLst>
      <p:ext uri="{BB962C8B-B14F-4D97-AF65-F5344CB8AC3E}">
        <p14:creationId xmlns:p14="http://schemas.microsoft.com/office/powerpoint/2010/main" val="25140345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Tree>
    <p:extLst>
      <p:ext uri="{BB962C8B-B14F-4D97-AF65-F5344CB8AC3E}">
        <p14:creationId xmlns:p14="http://schemas.microsoft.com/office/powerpoint/2010/main" val="41792370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Tree>
    <p:extLst>
      <p:ext uri="{BB962C8B-B14F-4D97-AF65-F5344CB8AC3E}">
        <p14:creationId xmlns:p14="http://schemas.microsoft.com/office/powerpoint/2010/main" val="2405661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Tree>
    <p:extLst>
      <p:ext uri="{BB962C8B-B14F-4D97-AF65-F5344CB8AC3E}">
        <p14:creationId xmlns:p14="http://schemas.microsoft.com/office/powerpoint/2010/main" val="34802555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Tree>
    <p:extLst>
      <p:ext uri="{BB962C8B-B14F-4D97-AF65-F5344CB8AC3E}">
        <p14:creationId xmlns:p14="http://schemas.microsoft.com/office/powerpoint/2010/main" val="22812922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Tree>
    <p:extLst>
      <p:ext uri="{BB962C8B-B14F-4D97-AF65-F5344CB8AC3E}">
        <p14:creationId xmlns:p14="http://schemas.microsoft.com/office/powerpoint/2010/main" val="15290653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Tree>
    <p:extLst>
      <p:ext uri="{BB962C8B-B14F-4D97-AF65-F5344CB8AC3E}">
        <p14:creationId xmlns:p14="http://schemas.microsoft.com/office/powerpoint/2010/main" val="10520525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Tree>
    <p:extLst>
      <p:ext uri="{BB962C8B-B14F-4D97-AF65-F5344CB8AC3E}">
        <p14:creationId xmlns:p14="http://schemas.microsoft.com/office/powerpoint/2010/main" val="16222453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Tree>
    <p:extLst>
      <p:ext uri="{BB962C8B-B14F-4D97-AF65-F5344CB8AC3E}">
        <p14:creationId xmlns:p14="http://schemas.microsoft.com/office/powerpoint/2010/main" val="14996098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Tree>
    <p:extLst>
      <p:ext uri="{BB962C8B-B14F-4D97-AF65-F5344CB8AC3E}">
        <p14:creationId xmlns:p14="http://schemas.microsoft.com/office/powerpoint/2010/main" val="358214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Tree>
    <p:extLst>
      <p:ext uri="{BB962C8B-B14F-4D97-AF65-F5344CB8AC3E}">
        <p14:creationId xmlns:p14="http://schemas.microsoft.com/office/powerpoint/2010/main" val="23296193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Tree>
    <p:extLst>
      <p:ext uri="{BB962C8B-B14F-4D97-AF65-F5344CB8AC3E}">
        <p14:creationId xmlns:p14="http://schemas.microsoft.com/office/powerpoint/2010/main" val="19261517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Tree>
    <p:extLst>
      <p:ext uri="{BB962C8B-B14F-4D97-AF65-F5344CB8AC3E}">
        <p14:creationId xmlns:p14="http://schemas.microsoft.com/office/powerpoint/2010/main" val="36834386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Tree>
    <p:extLst>
      <p:ext uri="{BB962C8B-B14F-4D97-AF65-F5344CB8AC3E}">
        <p14:creationId xmlns:p14="http://schemas.microsoft.com/office/powerpoint/2010/main" val="8612599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Tree>
    <p:extLst>
      <p:ext uri="{BB962C8B-B14F-4D97-AF65-F5344CB8AC3E}">
        <p14:creationId xmlns:p14="http://schemas.microsoft.com/office/powerpoint/2010/main" val="34730419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Tree>
    <p:extLst>
      <p:ext uri="{BB962C8B-B14F-4D97-AF65-F5344CB8AC3E}">
        <p14:creationId xmlns:p14="http://schemas.microsoft.com/office/powerpoint/2010/main" val="25198781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Tree>
    <p:extLst>
      <p:ext uri="{BB962C8B-B14F-4D97-AF65-F5344CB8AC3E}">
        <p14:creationId xmlns:p14="http://schemas.microsoft.com/office/powerpoint/2010/main" val="31897309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Tree>
    <p:extLst>
      <p:ext uri="{BB962C8B-B14F-4D97-AF65-F5344CB8AC3E}">
        <p14:creationId xmlns:p14="http://schemas.microsoft.com/office/powerpoint/2010/main" val="29074227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Tree>
    <p:extLst>
      <p:ext uri="{BB962C8B-B14F-4D97-AF65-F5344CB8AC3E}">
        <p14:creationId xmlns:p14="http://schemas.microsoft.com/office/powerpoint/2010/main" val="17642102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Tree>
    <p:extLst>
      <p:ext uri="{BB962C8B-B14F-4D97-AF65-F5344CB8AC3E}">
        <p14:creationId xmlns:p14="http://schemas.microsoft.com/office/powerpoint/2010/main" val="40127356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Tree>
    <p:extLst>
      <p:ext uri="{BB962C8B-B14F-4D97-AF65-F5344CB8AC3E}">
        <p14:creationId xmlns:p14="http://schemas.microsoft.com/office/powerpoint/2010/main" val="2111013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Tree>
    <p:extLst>
      <p:ext uri="{BB962C8B-B14F-4D97-AF65-F5344CB8AC3E}">
        <p14:creationId xmlns:p14="http://schemas.microsoft.com/office/powerpoint/2010/main" val="30347003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Tree>
    <p:extLst>
      <p:ext uri="{BB962C8B-B14F-4D97-AF65-F5344CB8AC3E}">
        <p14:creationId xmlns:p14="http://schemas.microsoft.com/office/powerpoint/2010/main" val="21451195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Tree>
    <p:extLst>
      <p:ext uri="{BB962C8B-B14F-4D97-AF65-F5344CB8AC3E}">
        <p14:creationId xmlns:p14="http://schemas.microsoft.com/office/powerpoint/2010/main" val="4943798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Tree>
    <p:extLst>
      <p:ext uri="{BB962C8B-B14F-4D97-AF65-F5344CB8AC3E}">
        <p14:creationId xmlns:p14="http://schemas.microsoft.com/office/powerpoint/2010/main" val="359465426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Tree>
    <p:extLst>
      <p:ext uri="{BB962C8B-B14F-4D97-AF65-F5344CB8AC3E}">
        <p14:creationId xmlns:p14="http://schemas.microsoft.com/office/powerpoint/2010/main" val="24111770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Tree>
    <p:extLst>
      <p:ext uri="{BB962C8B-B14F-4D97-AF65-F5344CB8AC3E}">
        <p14:creationId xmlns:p14="http://schemas.microsoft.com/office/powerpoint/2010/main" val="371097223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Tree>
    <p:extLst>
      <p:ext uri="{BB962C8B-B14F-4D97-AF65-F5344CB8AC3E}">
        <p14:creationId xmlns:p14="http://schemas.microsoft.com/office/powerpoint/2010/main" val="29059102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Tree>
    <p:extLst>
      <p:ext uri="{BB962C8B-B14F-4D97-AF65-F5344CB8AC3E}">
        <p14:creationId xmlns:p14="http://schemas.microsoft.com/office/powerpoint/2010/main" val="201411437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Tree>
    <p:extLst>
      <p:ext uri="{BB962C8B-B14F-4D97-AF65-F5344CB8AC3E}">
        <p14:creationId xmlns:p14="http://schemas.microsoft.com/office/powerpoint/2010/main" val="42334017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Tree>
    <p:extLst>
      <p:ext uri="{BB962C8B-B14F-4D97-AF65-F5344CB8AC3E}">
        <p14:creationId xmlns:p14="http://schemas.microsoft.com/office/powerpoint/2010/main" val="585139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Tree>
    <p:extLst>
      <p:ext uri="{BB962C8B-B14F-4D97-AF65-F5344CB8AC3E}">
        <p14:creationId xmlns:p14="http://schemas.microsoft.com/office/powerpoint/2010/main" val="18021734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Tree>
    <p:extLst>
      <p:ext uri="{BB962C8B-B14F-4D97-AF65-F5344CB8AC3E}">
        <p14:creationId xmlns:p14="http://schemas.microsoft.com/office/powerpoint/2010/main" val="18116794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Tree>
    <p:extLst>
      <p:ext uri="{BB962C8B-B14F-4D97-AF65-F5344CB8AC3E}">
        <p14:creationId xmlns:p14="http://schemas.microsoft.com/office/powerpoint/2010/main" val="2557803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Tree>
    <p:extLst>
      <p:ext uri="{BB962C8B-B14F-4D97-AF65-F5344CB8AC3E}">
        <p14:creationId xmlns:p14="http://schemas.microsoft.com/office/powerpoint/2010/main" val="8962013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453542" y="2819400"/>
            <a:ext cx="8229600" cy="1143000"/>
          </a:xfrm>
          <a:prstGeom prst="rect">
            <a:avLst/>
          </a:prstGeom>
        </p:spPr>
        <p:txBody>
          <a:bodyPr/>
          <a:lstStyle>
            <a:lvl1pPr algn="ctr">
              <a:defRPr/>
            </a:lvl1pPr>
          </a:lstStyle>
          <a:p>
            <a:r>
              <a:rPr lang="en-US" dirty="0"/>
              <a:t>Click to add title</a:t>
            </a:r>
            <a:br>
              <a:rPr lang="en-US" dirty="0"/>
            </a:br>
            <a:endParaRPr lang="en-US" dirty="0"/>
          </a:p>
        </p:txBody>
      </p:sp>
      <p:sp>
        <p:nvSpPr>
          <p:cNvPr id="15" name="Text Placeholder 14"/>
          <p:cNvSpPr>
            <a:spLocks noGrp="1"/>
          </p:cNvSpPr>
          <p:nvPr>
            <p:ph type="body" sz="quarter" idx="13" hasCustomPrompt="1"/>
          </p:nvPr>
        </p:nvSpPr>
        <p:spPr>
          <a:xfrm>
            <a:off x="7391400" y="6553200"/>
            <a:ext cx="1647675" cy="304800"/>
          </a:xfrm>
          <a:prstGeom prst="rect">
            <a:avLst/>
          </a:prstGeom>
        </p:spPr>
        <p:txBody>
          <a:bodyPr/>
          <a:lstStyle>
            <a:lvl1pPr marL="0" indent="0" algn="r">
              <a:buNone/>
              <a:defRPr sz="1200">
                <a:solidFill>
                  <a:schemeClr val="bg1"/>
                </a:solidFill>
              </a:defRPr>
            </a:lvl1pPr>
            <a:lvl2pPr>
              <a:defRPr sz="1400"/>
            </a:lvl2pPr>
            <a:lvl3pPr>
              <a:defRPr sz="1400"/>
            </a:lvl3pPr>
            <a:lvl4pPr>
              <a:defRPr sz="1400"/>
            </a:lvl4pPr>
            <a:lvl5pPr>
              <a:defRPr sz="1400"/>
            </a:lvl5pPr>
          </a:lstStyle>
          <a:p>
            <a:pPr lvl="0"/>
            <a:r>
              <a:rPr lang="en-US" dirty="0"/>
              <a:t>LA-UR-18-XXXXX</a:t>
            </a:r>
          </a:p>
        </p:txBody>
      </p:sp>
      <p:sp>
        <p:nvSpPr>
          <p:cNvPr id="17" name="Slide Number Placeholder 16"/>
          <p:cNvSpPr>
            <a:spLocks noGrp="1"/>
          </p:cNvSpPr>
          <p:nvPr>
            <p:ph type="sldNum" sz="quarter" idx="14"/>
          </p:nvPr>
        </p:nvSpPr>
        <p:spPr>
          <a:xfrm>
            <a:off x="8312300" y="6019800"/>
            <a:ext cx="723900" cy="365125"/>
          </a:xfrm>
        </p:spPr>
        <p:txBody>
          <a:bodyPr/>
          <a:lstStyle/>
          <a:p>
            <a:r>
              <a:rPr lang="en-US"/>
              <a:t>Slide </a:t>
            </a:r>
            <a:fld id="{2651EAAB-5D0D-473B-859D-C18D8179491F}" type="slidenum">
              <a:rPr lang="en-US" smtClean="0"/>
              <a:pPr/>
              <a:t>‹#›</a:t>
            </a:fld>
            <a:endParaRPr lang="en-US" dirty="0"/>
          </a:p>
        </p:txBody>
      </p:sp>
      <p:sp>
        <p:nvSpPr>
          <p:cNvPr id="19" name="Text Placeholder 18"/>
          <p:cNvSpPr>
            <a:spLocks noGrp="1"/>
          </p:cNvSpPr>
          <p:nvPr>
            <p:ph type="body" sz="quarter" idx="15" hasCustomPrompt="1"/>
          </p:nvPr>
        </p:nvSpPr>
        <p:spPr>
          <a:xfrm>
            <a:off x="990600" y="4038600"/>
            <a:ext cx="7162800" cy="914400"/>
          </a:xfrm>
          <a:prstGeom prst="rect">
            <a:avLst/>
          </a:prstGeom>
        </p:spPr>
        <p:txBody>
          <a:bodyPr/>
          <a:lstStyle>
            <a:lvl1pPr marL="0" indent="0" algn="ctr">
              <a:spcBef>
                <a:spcPts val="0"/>
              </a:spcBef>
              <a:spcAft>
                <a:spcPts val="0"/>
              </a:spcAft>
              <a:buNone/>
              <a:defRPr sz="2400"/>
            </a:lvl1pPr>
            <a:lvl2pPr marL="344488" indent="0" algn="ctr">
              <a:buNone/>
              <a:defRPr sz="2400"/>
            </a:lvl2pPr>
            <a:lvl3pPr marL="681037" indent="0" algn="ctr">
              <a:buNone/>
              <a:defRPr sz="2400"/>
            </a:lvl3pPr>
            <a:lvl4pPr marL="1031875" indent="0" algn="ctr">
              <a:buNone/>
              <a:defRPr sz="2400"/>
            </a:lvl4pPr>
            <a:lvl5pPr marL="1604963" indent="0" algn="ctr">
              <a:buNone/>
              <a:defRPr sz="2400"/>
            </a:lvl5pPr>
          </a:lstStyle>
          <a:p>
            <a:pPr lvl="0"/>
            <a:r>
              <a:rPr lang="en-US" dirty="0"/>
              <a:t>Click to add subtitle</a:t>
            </a:r>
          </a:p>
        </p:txBody>
      </p:sp>
      <p:sp>
        <p:nvSpPr>
          <p:cNvPr id="20" name="Text Placeholder 18"/>
          <p:cNvSpPr>
            <a:spLocks noGrp="1"/>
          </p:cNvSpPr>
          <p:nvPr>
            <p:ph type="body" sz="quarter" idx="16" hasCustomPrompt="1"/>
          </p:nvPr>
        </p:nvSpPr>
        <p:spPr>
          <a:xfrm>
            <a:off x="2168042" y="5029200"/>
            <a:ext cx="4800600" cy="990600"/>
          </a:xfrm>
          <a:prstGeom prst="rect">
            <a:avLst/>
          </a:prstGeom>
        </p:spPr>
        <p:txBody>
          <a:bodyPr anchor="t">
            <a:normAutofit/>
          </a:bodyPr>
          <a:lstStyle>
            <a:lvl1pPr marL="0" indent="0" algn="ctr">
              <a:spcBef>
                <a:spcPts val="0"/>
              </a:spcBef>
              <a:buNone/>
              <a:defRPr sz="2000"/>
            </a:lvl1pPr>
            <a:lvl2pPr marL="344488" indent="0" algn="ctr">
              <a:buNone/>
              <a:defRPr sz="2400"/>
            </a:lvl2pPr>
            <a:lvl3pPr marL="681037" indent="0" algn="ctr">
              <a:buNone/>
              <a:defRPr sz="2400"/>
            </a:lvl3pPr>
            <a:lvl4pPr marL="1031875" indent="0" algn="ctr">
              <a:buNone/>
              <a:defRPr sz="2400"/>
            </a:lvl4pPr>
            <a:lvl5pPr marL="1604963" indent="0" algn="ctr">
              <a:buNone/>
              <a:defRPr sz="2400"/>
            </a:lvl5pPr>
          </a:lstStyle>
          <a:p>
            <a:pPr lvl="0"/>
            <a:r>
              <a:rPr lang="en-US" dirty="0"/>
              <a:t>Click to add author, date</a:t>
            </a:r>
          </a:p>
        </p:txBody>
      </p:sp>
    </p:spTree>
    <p:extLst>
      <p:ext uri="{BB962C8B-B14F-4D97-AF65-F5344CB8AC3E}">
        <p14:creationId xmlns:p14="http://schemas.microsoft.com/office/powerpoint/2010/main" val="3864078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r>
              <a:rPr lang="en-US"/>
              <a:t>Slide </a:t>
            </a:r>
            <a:fld id="{2651EAAB-5D0D-473B-859D-C18D8179491F}" type="slidenum">
              <a:rPr lang="en-US" smtClean="0"/>
              <a:pPr/>
              <a:t>‹#›</a:t>
            </a:fld>
            <a:endParaRPr lang="en-US" dirty="0"/>
          </a:p>
        </p:txBody>
      </p:sp>
      <p:sp>
        <p:nvSpPr>
          <p:cNvPr id="11" name="Text Placeholder 10"/>
          <p:cNvSpPr>
            <a:spLocks noGrp="1"/>
          </p:cNvSpPr>
          <p:nvPr>
            <p:ph type="body" sz="quarter" idx="11"/>
          </p:nvPr>
        </p:nvSpPr>
        <p:spPr>
          <a:xfrm>
            <a:off x="457200" y="1600200"/>
            <a:ext cx="8229600" cy="4343399"/>
          </a:xfrm>
        </p:spPr>
        <p:txBody>
          <a:bodyPr/>
          <a:lstStyle>
            <a:lvl1pPr>
              <a:spcBef>
                <a:spcPts val="0"/>
              </a:spcBef>
              <a:spcAft>
                <a:spcPts val="600"/>
              </a:spcAft>
              <a:defRPr/>
            </a:lvl1pPr>
            <a:lvl2pPr>
              <a:spcBef>
                <a:spcPts val="0"/>
              </a:spcBef>
              <a:spcAft>
                <a:spcPts val="600"/>
              </a:spcAft>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p:cNvSpPr>
            <a:spLocks noGrp="1"/>
          </p:cNvSpPr>
          <p:nvPr>
            <p:ph type="title" hasCustomPrompt="1"/>
          </p:nvPr>
        </p:nvSpPr>
        <p:spPr>
          <a:xfrm>
            <a:off x="457200" y="274638"/>
            <a:ext cx="8229600" cy="1143000"/>
          </a:xfrm>
          <a:prstGeom prst="rect">
            <a:avLst/>
          </a:prstGeom>
        </p:spPr>
        <p:txBody>
          <a:bodyPr>
            <a:noAutofit/>
          </a:bodyPr>
          <a:lstStyle/>
          <a:p>
            <a:r>
              <a:rPr lang="en-US" dirty="0"/>
              <a:t>Click to add title</a:t>
            </a:r>
          </a:p>
        </p:txBody>
      </p:sp>
      <p:sp>
        <p:nvSpPr>
          <p:cNvPr id="7" name="Rectangle 6">
            <a:extLst>
              <a:ext uri="{FF2B5EF4-FFF2-40B4-BE49-F238E27FC236}">
                <a16:creationId xmlns:a16="http://schemas.microsoft.com/office/drawing/2014/main" id="{E60A7F1D-E4ED-624A-85CF-8C71FCC2ACC9}"/>
              </a:ext>
            </a:extLst>
          </p:cNvPr>
          <p:cNvSpPr/>
          <p:nvPr userDrawn="1"/>
        </p:nvSpPr>
        <p:spPr>
          <a:xfrm>
            <a:off x="3886200" y="6075947"/>
            <a:ext cx="1295400" cy="212725"/>
          </a:xfrm>
          <a:prstGeom prst="rect">
            <a:avLst/>
          </a:prstGeom>
          <a:solidFill>
            <a:schemeClr val="bg1"/>
          </a:solidFill>
          <a:ln>
            <a:solidFill>
              <a:srgbClr val="F8F8F8">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1429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r>
              <a:rPr lang="en-US"/>
              <a:t>Slide </a:t>
            </a:r>
            <a:fld id="{2651EAAB-5D0D-473B-859D-C18D8179491F}" type="slidenum">
              <a:rPr lang="en-US" smtClean="0"/>
              <a:pPr/>
              <a:t>‹#›</a:t>
            </a:fld>
            <a:endParaRPr lang="en-US" dirty="0"/>
          </a:p>
        </p:txBody>
      </p:sp>
      <p:sp>
        <p:nvSpPr>
          <p:cNvPr id="6" name="Picture Placeholder 5"/>
          <p:cNvSpPr>
            <a:spLocks noGrp="1"/>
          </p:cNvSpPr>
          <p:nvPr>
            <p:ph type="pic" sz="quarter" idx="12"/>
          </p:nvPr>
        </p:nvSpPr>
        <p:spPr>
          <a:xfrm>
            <a:off x="457200" y="1600200"/>
            <a:ext cx="4038600" cy="4419600"/>
          </a:xfrm>
        </p:spPr>
        <p:txBody>
          <a:bodyPr/>
          <a:lstStyle>
            <a:lvl1pPr>
              <a:defRPr/>
            </a:lvl1pPr>
          </a:lstStyle>
          <a:p>
            <a:r>
              <a:rPr lang="en-US"/>
              <a:t>Click icon to add picture</a:t>
            </a:r>
            <a:endParaRPr lang="en-US" dirty="0"/>
          </a:p>
        </p:txBody>
      </p:sp>
      <p:sp>
        <p:nvSpPr>
          <p:cNvPr id="8" name="Text Placeholder 7"/>
          <p:cNvSpPr>
            <a:spLocks noGrp="1"/>
          </p:cNvSpPr>
          <p:nvPr>
            <p:ph type="body" sz="quarter" idx="13" hasCustomPrompt="1"/>
          </p:nvPr>
        </p:nvSpPr>
        <p:spPr>
          <a:xfrm>
            <a:off x="4648200" y="1600200"/>
            <a:ext cx="4038600" cy="4419600"/>
          </a:xfrm>
        </p:spPr>
        <p:txBody>
          <a:bodyPr/>
          <a:lstStyle>
            <a:lvl1pPr>
              <a:spcBef>
                <a:spcPts val="0"/>
              </a:spcBef>
              <a:spcAft>
                <a:spcPts val="600"/>
              </a:spcAft>
              <a:defRPr/>
            </a:lvl1pPr>
            <a:lvl2pPr>
              <a:spcBef>
                <a:spcPts val="0"/>
              </a:spcBef>
              <a:spcAft>
                <a:spcPts val="600"/>
              </a:spcAft>
              <a:defRPr/>
            </a:lvl2pPr>
            <a:lvl3pPr marL="1031875" indent="-350838">
              <a:spcBef>
                <a:spcPts val="0"/>
              </a:spcBef>
              <a:spcAft>
                <a:spcPts val="600"/>
              </a:spcAft>
              <a:buFont typeface="Wingdings" panose="05000000000000000000" pitchFamily="2" charset="2"/>
              <a:buChar char="§"/>
              <a:defRPr/>
            </a:lvl3pPr>
            <a:lvl4pPr marL="1374775" indent="-342900">
              <a:spcBef>
                <a:spcPts val="0"/>
              </a:spcBef>
              <a:spcAft>
                <a:spcPts val="600"/>
              </a:spcAft>
              <a:buFont typeface="Arial" panose="020B0604020202020204" pitchFamily="34" charset="0"/>
              <a:buChar char="–"/>
              <a:defRPr/>
            </a:lvl4pPr>
            <a:lvl5pPr marL="1603375" indent="-225425">
              <a:spcBef>
                <a:spcPts val="0"/>
              </a:spcBef>
              <a:spcAft>
                <a:spcPts val="600"/>
              </a:spcAft>
              <a:buFont typeface="Wingdings" panose="05000000000000000000" pitchFamily="2" charset="2"/>
              <a:buChar char="§"/>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hasCustomPrompt="1"/>
          </p:nvPr>
        </p:nvSpPr>
        <p:spPr>
          <a:xfrm>
            <a:off x="457200" y="274638"/>
            <a:ext cx="8229600" cy="1143000"/>
          </a:xfrm>
          <a:prstGeom prst="rect">
            <a:avLst/>
          </a:prstGeom>
        </p:spPr>
        <p:txBody>
          <a:bodyPr>
            <a:noAutofit/>
          </a:bodyPr>
          <a:lstStyle/>
          <a:p>
            <a:r>
              <a:rPr lang="en-US" dirty="0"/>
              <a:t>Click to add title</a:t>
            </a:r>
          </a:p>
        </p:txBody>
      </p:sp>
    </p:spTree>
    <p:extLst>
      <p:ext uri="{BB962C8B-B14F-4D97-AF65-F5344CB8AC3E}">
        <p14:creationId xmlns:p14="http://schemas.microsoft.com/office/powerpoint/2010/main" val="3959777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with Object and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oAutofit/>
          </a:bodyPr>
          <a:lstStyle/>
          <a:p>
            <a:r>
              <a:rPr lang="en-US" dirty="0"/>
              <a:t>Click to add title</a:t>
            </a:r>
          </a:p>
        </p:txBody>
      </p:sp>
      <p:sp>
        <p:nvSpPr>
          <p:cNvPr id="3" name="Content Placeholder 2"/>
          <p:cNvSpPr>
            <a:spLocks noGrp="1"/>
          </p:cNvSpPr>
          <p:nvPr>
            <p:ph sz="half" idx="1" hasCustomPrompt="1"/>
          </p:nvPr>
        </p:nvSpPr>
        <p:spPr>
          <a:xfrm>
            <a:off x="457200" y="1600200"/>
            <a:ext cx="4038600" cy="4525963"/>
          </a:xfrm>
          <a:prstGeom prst="rect">
            <a:avLst/>
          </a:prstGeom>
        </p:spPr>
        <p:txBody>
          <a:bodyPr>
            <a:noAutofit/>
          </a:bodyPr>
          <a:lstStyle>
            <a:lvl1pPr marL="0" marR="0" indent="0" algn="l" defTabSz="914400" rtl="0" eaLnBrk="1" fontAlgn="auto" latinLnBrk="0" hangingPunct="1">
              <a:lnSpc>
                <a:spcPct val="100000"/>
              </a:lnSpc>
              <a:spcBef>
                <a:spcPts val="0"/>
              </a:spcBef>
              <a:spcAft>
                <a:spcPts val="600"/>
              </a:spcAft>
              <a:buClr>
                <a:srgbClr val="F4B834"/>
              </a:buClr>
              <a:buSzTx/>
              <a:buFont typeface="Wingdings" pitchFamily="2" charset="2"/>
              <a:buNone/>
              <a:tabLst/>
              <a:defRPr sz="2400" i="1">
                <a:solidFill>
                  <a:schemeClr val="tx1"/>
                </a:solidFill>
              </a:defRPr>
            </a:lvl1pPr>
            <a:lvl2pPr marL="690563" marR="0" indent="-346075" algn="l" defTabSz="914400" rtl="0" eaLnBrk="1" fontAlgn="auto" latinLnBrk="0" hangingPunct="1">
              <a:lnSpc>
                <a:spcPct val="100000"/>
              </a:lnSpc>
              <a:spcBef>
                <a:spcPts val="0"/>
              </a:spcBef>
              <a:spcAft>
                <a:spcPts val="600"/>
              </a:spcAft>
              <a:buClr>
                <a:srgbClr val="F4B834"/>
              </a:buClr>
              <a:buSzPct val="120000"/>
              <a:buFont typeface="Arial" panose="020B0604020202020204" pitchFamily="34" charset="0"/>
              <a:buChar char="–"/>
              <a:tabLst/>
              <a:defRPr kumimoji="0" lang="en-US" sz="2800" b="0" i="0" u="none" strike="noStrike" kern="1200" cap="none" spc="0" normalizeH="0" baseline="0" noProof="0" smtClean="0">
                <a:ln>
                  <a:noFill/>
                </a:ln>
                <a:solidFill>
                  <a:schemeClr val="tx1"/>
                </a:solidFill>
                <a:effectLst/>
                <a:uLnTx/>
                <a:uFillTx/>
                <a:cs typeface="Arial" pitchFamily="34" charset="0"/>
              </a:defRPr>
            </a:lvl2pPr>
            <a:lvl3pPr marL="1031875" marR="0" indent="-350838" algn="l" defTabSz="914400" rtl="0" eaLnBrk="1" fontAlgn="auto" latinLnBrk="0" hangingPunct="1">
              <a:lnSpc>
                <a:spcPct val="100000"/>
              </a:lnSpc>
              <a:spcBef>
                <a:spcPts val="0"/>
              </a:spcBef>
              <a:spcAft>
                <a:spcPts val="600"/>
              </a:spcAft>
              <a:buClr>
                <a:srgbClr val="F4B834"/>
              </a:buClr>
              <a:buSzPct val="130000"/>
              <a:buFont typeface="Arial" pitchFamily="34" charset="0"/>
              <a:buChar char="•"/>
              <a:tabLst/>
              <a:defRPr sz="2000">
                <a:solidFill>
                  <a:schemeClr val="tx1"/>
                </a:solidFill>
              </a:defRPr>
            </a:lvl3pPr>
            <a:lvl4pPr marL="1374775" marR="0" indent="-342900" algn="l" defTabSz="914400" rtl="0" eaLnBrk="1" fontAlgn="auto" latinLnBrk="0" hangingPunct="1">
              <a:lnSpc>
                <a:spcPct val="100000"/>
              </a:lnSpc>
              <a:spcBef>
                <a:spcPts val="0"/>
              </a:spcBef>
              <a:spcAft>
                <a:spcPts val="600"/>
              </a:spcAft>
              <a:buClr>
                <a:srgbClr val="F4B834"/>
              </a:buClr>
              <a:buSzPct val="130000"/>
              <a:buFont typeface="Arial" panose="020B0604020202020204" pitchFamily="34" charset="0"/>
              <a:buChar char="-"/>
              <a:tabLst/>
              <a:defRPr sz="1800">
                <a:solidFill>
                  <a:schemeClr val="tx1"/>
                </a:solidFill>
              </a:defRPr>
            </a:lvl4pPr>
            <a:lvl5pPr marL="1830388" marR="0" indent="-225425" algn="l" defTabSz="914400" rtl="0" eaLnBrk="1" fontAlgn="auto" latinLnBrk="0" hangingPunct="1">
              <a:lnSpc>
                <a:spcPct val="100000"/>
              </a:lnSpc>
              <a:spcBef>
                <a:spcPct val="20000"/>
              </a:spcBef>
              <a:spcAft>
                <a:spcPts val="0"/>
              </a:spcAft>
              <a:buClr>
                <a:srgbClr val="F4B834"/>
              </a:buClr>
              <a:buSzTx/>
              <a:buFont typeface="Arial" pitchFamily="34" charset="0"/>
              <a:buChar char="–"/>
              <a:tabLst/>
              <a:defRPr sz="1800">
                <a:solidFill>
                  <a:schemeClr val="tx1"/>
                </a:solidFill>
              </a:defRPr>
            </a:lvl5pPr>
            <a:lvl6pPr>
              <a:defRPr sz="1800"/>
            </a:lvl6pPr>
            <a:lvl7pPr>
              <a:defRPr sz="1800"/>
            </a:lvl7pPr>
            <a:lvl8pPr>
              <a:defRPr sz="1800"/>
            </a:lvl8pPr>
            <a:lvl9pPr>
              <a:defRPr sz="1800"/>
            </a:lvl9pPr>
          </a:lstStyle>
          <a:p>
            <a:pPr lvl="0"/>
            <a:r>
              <a:rPr lang="en-US" dirty="0"/>
              <a:t>Click icon to add  graphics</a:t>
            </a:r>
          </a:p>
        </p:txBody>
      </p:sp>
      <p:sp>
        <p:nvSpPr>
          <p:cNvPr id="5" name="Text Placeholder 5"/>
          <p:cNvSpPr>
            <a:spLocks noGrp="1"/>
          </p:cNvSpPr>
          <p:nvPr>
            <p:ph type="body" sz="quarter" idx="10" hasCustomPrompt="1"/>
          </p:nvPr>
        </p:nvSpPr>
        <p:spPr>
          <a:xfrm>
            <a:off x="4648200" y="4906963"/>
            <a:ext cx="4038600" cy="1219200"/>
          </a:xfrm>
          <a:prstGeom prst="rect">
            <a:avLst/>
          </a:prstGeom>
        </p:spPr>
        <p:txBody>
          <a:bodyPr>
            <a:noAutofit/>
          </a:bodyPr>
          <a:lstStyle>
            <a:lvl1pPr marL="0" indent="0">
              <a:buFontTx/>
              <a:buNone/>
              <a:defRPr lang="en-US" sz="2000" i="1" dirty="0" smtClean="0"/>
            </a:lvl1pPr>
            <a:lvl2pPr marL="457200" indent="0">
              <a:buFontTx/>
              <a:buNone/>
              <a:defRPr lang="en-US" sz="2000" dirty="0" smtClean="0"/>
            </a:lvl2pPr>
            <a:lvl3pPr marL="914400" indent="0">
              <a:buFontTx/>
              <a:buNone/>
              <a:defRPr lang="en-US" sz="2000" dirty="0" smtClean="0"/>
            </a:lvl3pPr>
            <a:lvl4pPr marL="1371600" indent="0">
              <a:buFontTx/>
              <a:buNone/>
              <a:defRPr lang="en-US" sz="2000" dirty="0" smtClean="0"/>
            </a:lvl4pPr>
            <a:lvl5pPr marL="1828800" indent="0">
              <a:buFontTx/>
              <a:buNone/>
              <a:defRPr lang="en-US" sz="2000" dirty="0"/>
            </a:lvl5pPr>
          </a:lstStyle>
          <a:p>
            <a:pPr lvl="0"/>
            <a:r>
              <a:rPr lang="en-US" dirty="0"/>
              <a:t>Click to add caption</a:t>
            </a:r>
          </a:p>
        </p:txBody>
      </p:sp>
      <p:sp>
        <p:nvSpPr>
          <p:cNvPr id="6" name="Content Placeholder 9"/>
          <p:cNvSpPr>
            <a:spLocks noGrp="1"/>
          </p:cNvSpPr>
          <p:nvPr>
            <p:ph sz="quarter" idx="12" hasCustomPrompt="1"/>
          </p:nvPr>
        </p:nvSpPr>
        <p:spPr>
          <a:xfrm>
            <a:off x="4648200" y="1600200"/>
            <a:ext cx="4038600" cy="3200400"/>
          </a:xfrm>
          <a:prstGeom prst="rect">
            <a:avLst/>
          </a:prstGeom>
        </p:spPr>
        <p:txBody>
          <a:bodyPr>
            <a:noAutofit/>
          </a:bodyPr>
          <a:lstStyle>
            <a:lvl1pPr marL="0" marR="0" indent="0" algn="l" defTabSz="914400" rtl="0" eaLnBrk="1" fontAlgn="auto" latinLnBrk="0" hangingPunct="1">
              <a:lnSpc>
                <a:spcPct val="100000"/>
              </a:lnSpc>
              <a:spcBef>
                <a:spcPts val="768"/>
              </a:spcBef>
              <a:spcAft>
                <a:spcPts val="0"/>
              </a:spcAft>
              <a:buClr>
                <a:srgbClr val="F4B834"/>
              </a:buClr>
              <a:buSzTx/>
              <a:buFontTx/>
              <a:buNone/>
              <a:tabLst/>
              <a:defRPr lang="en-US" sz="2400" i="1" kern="1200" baseline="0" dirty="0">
                <a:solidFill>
                  <a:schemeClr val="tx1"/>
                </a:solidFill>
                <a:latin typeface="+mn-lt"/>
                <a:ea typeface="+mn-ea"/>
                <a:cs typeface="Arial" pitchFamily="34" charset="0"/>
              </a:defRPr>
            </a:lvl1pPr>
          </a:lstStyle>
          <a:p>
            <a:pPr lvl="0"/>
            <a:r>
              <a:rPr lang="en-US" dirty="0"/>
              <a:t>Click icon to add graphics</a:t>
            </a:r>
          </a:p>
        </p:txBody>
      </p:sp>
      <p:sp>
        <p:nvSpPr>
          <p:cNvPr id="7" name="Slide Number Placeholder 6"/>
          <p:cNvSpPr>
            <a:spLocks noGrp="1"/>
          </p:cNvSpPr>
          <p:nvPr>
            <p:ph type="sldNum" sz="quarter" idx="13"/>
          </p:nvPr>
        </p:nvSpPr>
        <p:spPr/>
        <p:txBody>
          <a:bodyPr/>
          <a:lstStyle/>
          <a:p>
            <a:r>
              <a:rPr lang="en-US"/>
              <a:t>Slide </a:t>
            </a:r>
            <a:fld id="{2651EAAB-5D0D-473B-859D-C18D8179491F}" type="slidenum">
              <a:rPr lang="en-US" smtClean="0"/>
              <a:pPr/>
              <a:t>‹#›</a:t>
            </a:fld>
            <a:endParaRPr lang="en-US" dirty="0"/>
          </a:p>
        </p:txBody>
      </p:sp>
    </p:spTree>
    <p:extLst>
      <p:ext uri="{BB962C8B-B14F-4D97-AF65-F5344CB8AC3E}">
        <p14:creationId xmlns:p14="http://schemas.microsoft.com/office/powerpoint/2010/main" val="1068423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bject and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oAutofit/>
          </a:bodyPr>
          <a:lstStyle/>
          <a:p>
            <a:r>
              <a:rPr lang="en-US" dirty="0"/>
              <a:t>Click to add title</a:t>
            </a:r>
          </a:p>
        </p:txBody>
      </p:sp>
      <p:sp>
        <p:nvSpPr>
          <p:cNvPr id="5" name="Text Placeholder 5"/>
          <p:cNvSpPr>
            <a:spLocks noGrp="1"/>
          </p:cNvSpPr>
          <p:nvPr>
            <p:ph type="body" sz="quarter" idx="10" hasCustomPrompt="1"/>
          </p:nvPr>
        </p:nvSpPr>
        <p:spPr>
          <a:xfrm>
            <a:off x="457200" y="4906963"/>
            <a:ext cx="8229600" cy="1219200"/>
          </a:xfrm>
          <a:prstGeom prst="rect">
            <a:avLst/>
          </a:prstGeom>
        </p:spPr>
        <p:txBody>
          <a:bodyPr>
            <a:noAutofit/>
          </a:bodyPr>
          <a:lstStyle>
            <a:lvl1pPr marL="0" indent="0">
              <a:buFontTx/>
              <a:buNone/>
              <a:defRPr lang="en-US" sz="2000" i="1" dirty="0" smtClean="0"/>
            </a:lvl1pPr>
            <a:lvl2pPr marL="457200" indent="0">
              <a:buFontTx/>
              <a:buNone/>
              <a:defRPr lang="en-US" sz="2000" dirty="0" smtClean="0"/>
            </a:lvl2pPr>
            <a:lvl3pPr marL="914400" indent="0">
              <a:buFontTx/>
              <a:buNone/>
              <a:defRPr lang="en-US" sz="2000" dirty="0" smtClean="0"/>
            </a:lvl3pPr>
            <a:lvl4pPr marL="1371600" indent="0">
              <a:buFontTx/>
              <a:buNone/>
              <a:defRPr lang="en-US" sz="2000" dirty="0" smtClean="0"/>
            </a:lvl4pPr>
            <a:lvl5pPr marL="1828800" indent="0">
              <a:buFontTx/>
              <a:buNone/>
              <a:defRPr lang="en-US" sz="2000" dirty="0"/>
            </a:lvl5pPr>
          </a:lstStyle>
          <a:p>
            <a:pPr lvl="0"/>
            <a:r>
              <a:rPr lang="en-US" dirty="0"/>
              <a:t>Click to add caption</a:t>
            </a:r>
          </a:p>
        </p:txBody>
      </p:sp>
      <p:sp>
        <p:nvSpPr>
          <p:cNvPr id="6" name="Content Placeholder 9"/>
          <p:cNvSpPr>
            <a:spLocks noGrp="1"/>
          </p:cNvSpPr>
          <p:nvPr>
            <p:ph sz="quarter" idx="12" hasCustomPrompt="1"/>
          </p:nvPr>
        </p:nvSpPr>
        <p:spPr>
          <a:xfrm>
            <a:off x="457200" y="1600200"/>
            <a:ext cx="8229600" cy="3200400"/>
          </a:xfrm>
          <a:prstGeom prst="rect">
            <a:avLst/>
          </a:prstGeom>
        </p:spPr>
        <p:txBody>
          <a:bodyPr>
            <a:noAutofit/>
          </a:bodyPr>
          <a:lstStyle>
            <a:lvl1pPr marL="0" marR="0" indent="0" algn="l" defTabSz="914400" rtl="0" eaLnBrk="1" fontAlgn="auto" latinLnBrk="0" hangingPunct="1">
              <a:lnSpc>
                <a:spcPct val="100000"/>
              </a:lnSpc>
              <a:spcBef>
                <a:spcPts val="768"/>
              </a:spcBef>
              <a:spcAft>
                <a:spcPts val="0"/>
              </a:spcAft>
              <a:buClr>
                <a:srgbClr val="F4B834"/>
              </a:buClr>
              <a:buSzTx/>
              <a:buFontTx/>
              <a:buNone/>
              <a:tabLst/>
              <a:defRPr lang="en-US" sz="2800" i="1" kern="1200" baseline="0" dirty="0">
                <a:solidFill>
                  <a:schemeClr val="tx1"/>
                </a:solidFill>
                <a:latin typeface="+mn-lt"/>
                <a:ea typeface="+mn-ea"/>
                <a:cs typeface="Arial" pitchFamily="34" charset="0"/>
              </a:defRPr>
            </a:lvl1pPr>
          </a:lstStyle>
          <a:p>
            <a:pPr lvl="0"/>
            <a:r>
              <a:rPr lang="en-US" dirty="0"/>
              <a:t>Click icon to add graphics</a:t>
            </a:r>
          </a:p>
        </p:txBody>
      </p:sp>
      <p:sp>
        <p:nvSpPr>
          <p:cNvPr id="4" name="Slide Number Placeholder 3"/>
          <p:cNvSpPr>
            <a:spLocks noGrp="1"/>
          </p:cNvSpPr>
          <p:nvPr>
            <p:ph type="sldNum" sz="quarter" idx="13"/>
          </p:nvPr>
        </p:nvSpPr>
        <p:spPr/>
        <p:txBody>
          <a:bodyPr/>
          <a:lstStyle/>
          <a:p>
            <a:r>
              <a:rPr lang="en-US"/>
              <a:t>Slide </a:t>
            </a:r>
            <a:fld id="{2651EAAB-5D0D-473B-859D-C18D8179491F}" type="slidenum">
              <a:rPr lang="en-US" smtClean="0"/>
              <a:pPr/>
              <a:t>‹#›</a:t>
            </a:fld>
            <a:endParaRPr lang="en-US" dirty="0"/>
          </a:p>
        </p:txBody>
      </p:sp>
    </p:spTree>
    <p:extLst>
      <p:ext uri="{BB962C8B-B14F-4D97-AF65-F5344CB8AC3E}">
        <p14:creationId xmlns:p14="http://schemas.microsoft.com/office/powerpoint/2010/main" val="40895822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cstate="print">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3619500" y="6076950"/>
            <a:ext cx="1905000" cy="276999"/>
          </a:xfrm>
          <a:prstGeom prst="rect">
            <a:avLst/>
          </a:prstGeom>
          <a:noFill/>
        </p:spPr>
        <p:txBody>
          <a:bodyPr wrap="square" rtlCol="0">
            <a:spAutoFit/>
          </a:bodyPr>
          <a:lstStyle/>
          <a:p>
            <a:pPr algn="ctr"/>
            <a:r>
              <a:rPr lang="en-US" sz="1200" baseline="0" dirty="0">
                <a:solidFill>
                  <a:schemeClr val="tx1"/>
                </a:solidFill>
                <a:latin typeface="Arial" panose="020B0604020202020204" pitchFamily="34" charset="0"/>
              </a:rPr>
              <a:t>UNCLASSIFIED</a:t>
            </a:r>
          </a:p>
        </p:txBody>
      </p:sp>
      <p:sp>
        <p:nvSpPr>
          <p:cNvPr id="11" name="Slide Number Placeholder 3"/>
          <p:cNvSpPr>
            <a:spLocks noGrp="1"/>
          </p:cNvSpPr>
          <p:nvPr>
            <p:ph type="sldNum" sz="quarter" idx="4"/>
          </p:nvPr>
        </p:nvSpPr>
        <p:spPr>
          <a:xfrm>
            <a:off x="8305800" y="5943600"/>
            <a:ext cx="647700" cy="365125"/>
          </a:xfrm>
          <a:prstGeom prst="rect">
            <a:avLst/>
          </a:prstGeom>
        </p:spPr>
        <p:txBody>
          <a:bodyPr vert="horz" lIns="0" tIns="0" rIns="0" bIns="0" rtlCol="0" anchor="ctr"/>
          <a:lstStyle>
            <a:lvl1pPr marL="0" algn="r" defTabSz="914400" rtl="0" eaLnBrk="1" latinLnBrk="0" hangingPunct="1">
              <a:defRPr lang="en-US" sz="1000" kern="1200" normalizeH="0" baseline="0" smtClean="0">
                <a:solidFill>
                  <a:srgbClr val="F4B834"/>
                </a:solidFill>
                <a:latin typeface="Arial" panose="020B0604020202020204" pitchFamily="34" charset="0"/>
                <a:ea typeface="+mn-ea"/>
                <a:cs typeface="+mn-cs"/>
              </a:defRPr>
            </a:lvl1pPr>
          </a:lstStyle>
          <a:p>
            <a:r>
              <a:rPr lang="en-US" dirty="0"/>
              <a:t>Slide </a:t>
            </a:r>
            <a:fld id="{2651EAAB-5D0D-473B-859D-C18D8179491F}" type="slidenum">
              <a:rPr lang="en-US" smtClean="0"/>
              <a:pPr/>
              <a:t>‹#›</a:t>
            </a:fld>
            <a:endParaRPr lang="en-US" dirty="0"/>
          </a:p>
        </p:txBody>
      </p:sp>
      <p:sp>
        <p:nvSpPr>
          <p:cNvPr id="4" name="Title Placeholder 3"/>
          <p:cNvSpPr>
            <a:spLocks noGrp="1"/>
          </p:cNvSpPr>
          <p:nvPr>
            <p:ph type="title"/>
          </p:nvPr>
        </p:nvSpPr>
        <p:spPr>
          <a:xfrm>
            <a:off x="457200" y="368300"/>
            <a:ext cx="8229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5" name="Text Placeholder 4"/>
          <p:cNvSpPr>
            <a:spLocks noGrp="1"/>
          </p:cNvSpPr>
          <p:nvPr>
            <p:ph type="body" idx="1"/>
          </p:nvPr>
        </p:nvSpPr>
        <p:spPr>
          <a:xfrm>
            <a:off x="457200" y="1820212"/>
            <a:ext cx="8229600" cy="413038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65774675"/>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23" r:id="rId3"/>
    <p:sldLayoutId id="2147483719" r:id="rId4"/>
    <p:sldLayoutId id="2147483721" r:id="rId5"/>
  </p:sldLayoutIdLst>
  <p:hf hdr="0" ftr="0" dt="0"/>
  <p:txStyles>
    <p:titleStyle>
      <a:lvl1pPr algn="l" defTabSz="914400" rtl="0" eaLnBrk="1" latinLnBrk="0" hangingPunct="1">
        <a:spcBef>
          <a:spcPct val="0"/>
        </a:spcBef>
        <a:buNone/>
        <a:defRPr sz="3200" b="1" kern="1200" baseline="0">
          <a:solidFill>
            <a:schemeClr val="tx1"/>
          </a:solidFill>
          <a:latin typeface="Arial" pitchFamily="34" charset="0"/>
          <a:ea typeface="+mj-ea"/>
          <a:cs typeface="Arial" pitchFamily="34" charset="0"/>
        </a:defRPr>
      </a:lvl1pPr>
    </p:titleStyle>
    <p:bodyStyle>
      <a:lvl1pPr marL="346075" marR="0" indent="-346075" algn="l" defTabSz="914400" rtl="0" eaLnBrk="1" fontAlgn="auto" latinLnBrk="0" hangingPunct="1">
        <a:lnSpc>
          <a:spcPct val="100000"/>
        </a:lnSpc>
        <a:spcBef>
          <a:spcPts val="600"/>
        </a:spcBef>
        <a:spcAft>
          <a:spcPts val="0"/>
        </a:spcAft>
        <a:buClr>
          <a:srgbClr val="F4B834"/>
        </a:buClr>
        <a:buSzPct val="100000"/>
        <a:buFont typeface="Wingdings" pitchFamily="2" charset="2"/>
        <a:buChar char="§"/>
        <a:tabLst/>
        <a:defRPr kumimoji="0" lang="en-US" sz="2800" b="0" i="0" u="none" strike="noStrike" kern="1200" cap="none" spc="0" normalizeH="0" baseline="0" noProof="0" smtClean="0">
          <a:ln>
            <a:noFill/>
          </a:ln>
          <a:solidFill>
            <a:schemeClr val="tx1"/>
          </a:solidFill>
          <a:effectLst/>
          <a:uLnTx/>
          <a:uFillTx/>
          <a:latin typeface="+mn-lt"/>
          <a:ea typeface="+mn-ea"/>
          <a:cs typeface="Arial" pitchFamily="34" charset="0"/>
        </a:defRPr>
      </a:lvl1pPr>
      <a:lvl2pPr marL="690563" marR="0" indent="-346075" algn="l" defTabSz="914400" rtl="0" eaLnBrk="1" fontAlgn="auto" latinLnBrk="0" hangingPunct="1">
        <a:lnSpc>
          <a:spcPct val="100000"/>
        </a:lnSpc>
        <a:spcBef>
          <a:spcPts val="600"/>
        </a:spcBef>
        <a:spcAft>
          <a:spcPts val="0"/>
        </a:spcAft>
        <a:buClr>
          <a:srgbClr val="F4B834"/>
        </a:buClr>
        <a:buSzPct val="100000"/>
        <a:buFont typeface="Arial" panose="020B0604020202020204" pitchFamily="34" charset="0"/>
        <a:buChar char="–"/>
        <a:tabLst/>
        <a:defRPr sz="2400" kern="1200" baseline="0">
          <a:solidFill>
            <a:schemeClr val="tx1"/>
          </a:solidFill>
          <a:latin typeface="Arial" pitchFamily="34" charset="0"/>
          <a:ea typeface="+mn-ea"/>
          <a:cs typeface="Arial" pitchFamily="34" charset="0"/>
        </a:defRPr>
      </a:lvl2pPr>
      <a:lvl3pPr marL="1031875" marR="0" indent="-350838" algn="l" defTabSz="914400" rtl="0" eaLnBrk="1" fontAlgn="auto" latinLnBrk="0" hangingPunct="1">
        <a:lnSpc>
          <a:spcPct val="100000"/>
        </a:lnSpc>
        <a:spcBef>
          <a:spcPts val="600"/>
        </a:spcBef>
        <a:spcAft>
          <a:spcPts val="0"/>
        </a:spcAft>
        <a:buClr>
          <a:srgbClr val="F4B834"/>
        </a:buClr>
        <a:buSzPct val="100000"/>
        <a:buFont typeface="Wingdings" panose="05000000000000000000" pitchFamily="2" charset="2"/>
        <a:buChar char="§"/>
        <a:tabLst/>
        <a:defRPr sz="2200" kern="1200">
          <a:solidFill>
            <a:schemeClr val="tx1"/>
          </a:solidFill>
          <a:latin typeface="+mn-lt"/>
          <a:ea typeface="+mn-ea"/>
          <a:cs typeface="+mn-cs"/>
        </a:defRPr>
      </a:lvl3pPr>
      <a:lvl4pPr marL="1374775" marR="0" indent="-342900" algn="l" defTabSz="914400" rtl="0" eaLnBrk="1" fontAlgn="auto" latinLnBrk="0" hangingPunct="1">
        <a:lnSpc>
          <a:spcPct val="100000"/>
        </a:lnSpc>
        <a:spcBef>
          <a:spcPts val="600"/>
        </a:spcBef>
        <a:spcAft>
          <a:spcPts val="0"/>
        </a:spcAft>
        <a:buClr>
          <a:srgbClr val="F4B834"/>
        </a:buClr>
        <a:buSzPct val="100000"/>
        <a:buFont typeface="Arial" panose="020B0604020202020204" pitchFamily="34" charset="0"/>
        <a:buChar char="–"/>
        <a:tabLst/>
        <a:defRPr sz="2000" kern="1200">
          <a:solidFill>
            <a:schemeClr val="tx1"/>
          </a:solidFill>
          <a:latin typeface="+mn-lt"/>
          <a:ea typeface="+mn-ea"/>
          <a:cs typeface="+mn-cs"/>
        </a:defRPr>
      </a:lvl4pPr>
      <a:lvl5pPr marL="1716088" marR="0" indent="-342900" algn="l" defTabSz="914400" rtl="0" eaLnBrk="1" fontAlgn="auto" latinLnBrk="0" hangingPunct="1">
        <a:lnSpc>
          <a:spcPct val="100000"/>
        </a:lnSpc>
        <a:spcBef>
          <a:spcPts val="600"/>
        </a:spcBef>
        <a:spcAft>
          <a:spcPts val="0"/>
        </a:spcAft>
        <a:buClr>
          <a:srgbClr val="F4B834"/>
        </a:buClr>
        <a:buSzTx/>
        <a:buFont typeface="Wingdings" panose="05000000000000000000" pitchFamily="2" charset="2"/>
        <a:buChar char="§"/>
        <a:tabLst/>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3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png"/></Relationships>
</file>

<file path=ppt/slides/_rels/slide4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4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4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4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4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9">
            <a:extLst>
              <a:ext uri="{FF2B5EF4-FFF2-40B4-BE49-F238E27FC236}">
                <a16:creationId xmlns:a16="http://schemas.microsoft.com/office/drawing/2014/main" id="{BB0F5BCD-742C-BB4E-9D28-F2AA4DCD3207}"/>
              </a:ext>
            </a:extLst>
          </p:cNvPr>
          <p:cNvSpPr>
            <a:spLocks noGrp="1"/>
          </p:cNvSpPr>
          <p:nvPr>
            <p:ph type="title"/>
          </p:nvPr>
        </p:nvSpPr>
        <p:spPr>
          <a:xfrm>
            <a:off x="453542" y="2819400"/>
            <a:ext cx="8229600" cy="1143000"/>
          </a:xfrm>
        </p:spPr>
        <p:txBody>
          <a:bodyPr>
            <a:normAutofit/>
          </a:bodyPr>
          <a:lstStyle/>
          <a:p>
            <a:r>
              <a:rPr lang="en-US" sz="2800" dirty="0"/>
              <a:t>Medium Motion Effects in GLV approach</a:t>
            </a:r>
          </a:p>
        </p:txBody>
      </p:sp>
      <p:sp>
        <p:nvSpPr>
          <p:cNvPr id="7" name="Text Placeholder 12">
            <a:extLst>
              <a:ext uri="{FF2B5EF4-FFF2-40B4-BE49-F238E27FC236}">
                <a16:creationId xmlns:a16="http://schemas.microsoft.com/office/drawing/2014/main" id="{CE6CFB8B-C2B9-3442-A6FD-5944FDF53CC4}"/>
              </a:ext>
            </a:extLst>
          </p:cNvPr>
          <p:cNvSpPr txBox="1">
            <a:spLocks/>
          </p:cNvSpPr>
          <p:nvPr/>
        </p:nvSpPr>
        <p:spPr>
          <a:xfrm>
            <a:off x="2168042" y="3962400"/>
            <a:ext cx="4800600" cy="685800"/>
          </a:xfrm>
          <a:prstGeom prst="rect">
            <a:avLst/>
          </a:prstGeom>
        </p:spPr>
        <p:txBody>
          <a:bodyPr vert="horz" lIns="91440" tIns="45720" rIns="91440" bIns="45720" rtlCol="0" anchor="t">
            <a:normAutofit/>
          </a:bodyPr>
          <a:lstStyle>
            <a:lvl1pPr marL="0" marR="0" indent="0" algn="ctr" defTabSz="914400" rtl="0" eaLnBrk="1" fontAlgn="auto" latinLnBrk="0" hangingPunct="1">
              <a:lnSpc>
                <a:spcPct val="100000"/>
              </a:lnSpc>
              <a:spcBef>
                <a:spcPts val="0"/>
              </a:spcBef>
              <a:spcAft>
                <a:spcPts val="0"/>
              </a:spcAft>
              <a:buClr>
                <a:srgbClr val="F4B834"/>
              </a:buClr>
              <a:buSzPct val="100000"/>
              <a:buFont typeface="Wingdings" pitchFamily="2" charset="2"/>
              <a:buNone/>
              <a:tabLst/>
              <a:defRPr kumimoji="0" lang="en-US" sz="2000" b="0" i="0" u="none" strike="noStrike" kern="1200" cap="none" spc="0" normalizeH="0" baseline="0" noProof="0">
                <a:ln>
                  <a:noFill/>
                </a:ln>
                <a:solidFill>
                  <a:schemeClr val="tx1"/>
                </a:solidFill>
                <a:effectLst/>
                <a:uLnTx/>
                <a:uFillTx/>
                <a:latin typeface="+mn-lt"/>
                <a:ea typeface="+mn-ea"/>
                <a:cs typeface="Arial" pitchFamily="34" charset="0"/>
              </a:defRPr>
            </a:lvl1pPr>
            <a:lvl2pPr marL="344488" marR="0" indent="0" algn="ctr" defTabSz="914400" rtl="0" eaLnBrk="1" fontAlgn="auto" latinLnBrk="0" hangingPunct="1">
              <a:lnSpc>
                <a:spcPct val="100000"/>
              </a:lnSpc>
              <a:spcBef>
                <a:spcPts val="600"/>
              </a:spcBef>
              <a:spcAft>
                <a:spcPts val="0"/>
              </a:spcAft>
              <a:buClr>
                <a:srgbClr val="F4B834"/>
              </a:buClr>
              <a:buSzPct val="100000"/>
              <a:buFont typeface="Arial" panose="020B0604020202020204" pitchFamily="34" charset="0"/>
              <a:buNone/>
              <a:tabLst/>
              <a:defRPr sz="2400" kern="1200" baseline="0">
                <a:solidFill>
                  <a:schemeClr val="tx1"/>
                </a:solidFill>
                <a:latin typeface="Arial" pitchFamily="34" charset="0"/>
                <a:ea typeface="+mn-ea"/>
                <a:cs typeface="Arial" pitchFamily="34" charset="0"/>
              </a:defRPr>
            </a:lvl2pPr>
            <a:lvl3pPr marL="681037" marR="0" indent="0" algn="ctr" defTabSz="914400" rtl="0" eaLnBrk="1" fontAlgn="auto" latinLnBrk="0" hangingPunct="1">
              <a:lnSpc>
                <a:spcPct val="100000"/>
              </a:lnSpc>
              <a:spcBef>
                <a:spcPts val="600"/>
              </a:spcBef>
              <a:spcAft>
                <a:spcPts val="0"/>
              </a:spcAft>
              <a:buClr>
                <a:srgbClr val="F4B834"/>
              </a:buClr>
              <a:buSzPct val="100000"/>
              <a:buFont typeface="Wingdings" panose="05000000000000000000" pitchFamily="2" charset="2"/>
              <a:buNone/>
              <a:tabLst/>
              <a:defRPr sz="2400" kern="1200">
                <a:solidFill>
                  <a:schemeClr val="tx1"/>
                </a:solidFill>
                <a:latin typeface="+mn-lt"/>
                <a:ea typeface="+mn-ea"/>
                <a:cs typeface="+mn-cs"/>
              </a:defRPr>
            </a:lvl3pPr>
            <a:lvl4pPr marL="1031875" marR="0" indent="0" algn="ctr" defTabSz="914400" rtl="0" eaLnBrk="1" fontAlgn="auto" latinLnBrk="0" hangingPunct="1">
              <a:lnSpc>
                <a:spcPct val="100000"/>
              </a:lnSpc>
              <a:spcBef>
                <a:spcPts val="600"/>
              </a:spcBef>
              <a:spcAft>
                <a:spcPts val="0"/>
              </a:spcAft>
              <a:buClr>
                <a:srgbClr val="F4B834"/>
              </a:buClr>
              <a:buSzPct val="100000"/>
              <a:buFont typeface="Arial" panose="020B0604020202020204" pitchFamily="34" charset="0"/>
              <a:buNone/>
              <a:tabLst/>
              <a:defRPr sz="2400" kern="1200">
                <a:solidFill>
                  <a:schemeClr val="tx1"/>
                </a:solidFill>
                <a:latin typeface="+mn-lt"/>
                <a:ea typeface="+mn-ea"/>
                <a:cs typeface="+mn-cs"/>
              </a:defRPr>
            </a:lvl4pPr>
            <a:lvl5pPr marL="1604963" marR="0" indent="0" algn="ctr" defTabSz="914400" rtl="0" eaLnBrk="1" fontAlgn="auto" latinLnBrk="0" hangingPunct="1">
              <a:lnSpc>
                <a:spcPct val="100000"/>
              </a:lnSpc>
              <a:spcBef>
                <a:spcPts val="600"/>
              </a:spcBef>
              <a:spcAft>
                <a:spcPts val="0"/>
              </a:spcAft>
              <a:buClr>
                <a:srgbClr val="F4B834"/>
              </a:buClr>
              <a:buSzTx/>
              <a:buFont typeface="Wingdings" panose="05000000000000000000" pitchFamily="2" charset="2"/>
              <a:buNone/>
              <a:tabLst/>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a:t>Andrey Sadofyev</a:t>
            </a:r>
          </a:p>
        </p:txBody>
      </p:sp>
      <p:sp>
        <p:nvSpPr>
          <p:cNvPr id="8" name="Rectangle 7">
            <a:extLst>
              <a:ext uri="{FF2B5EF4-FFF2-40B4-BE49-F238E27FC236}">
                <a16:creationId xmlns:a16="http://schemas.microsoft.com/office/drawing/2014/main" id="{7B883E71-FFB1-4842-BC27-2ABD969BE7B8}"/>
              </a:ext>
            </a:extLst>
          </p:cNvPr>
          <p:cNvSpPr/>
          <p:nvPr/>
        </p:nvSpPr>
        <p:spPr>
          <a:xfrm>
            <a:off x="3886200" y="6075947"/>
            <a:ext cx="1295400" cy="212725"/>
          </a:xfrm>
          <a:prstGeom prst="rect">
            <a:avLst/>
          </a:prstGeom>
          <a:solidFill>
            <a:schemeClr val="bg1"/>
          </a:solidFill>
          <a:ln>
            <a:solidFill>
              <a:srgbClr val="F8F8F8">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B22AA53-5713-6648-BA4A-D94C60C472B8}"/>
              </a:ext>
            </a:extLst>
          </p:cNvPr>
          <p:cNvSpPr txBox="1"/>
          <p:nvPr/>
        </p:nvSpPr>
        <p:spPr>
          <a:xfrm>
            <a:off x="3962292" y="4463534"/>
            <a:ext cx="1219308" cy="369332"/>
          </a:xfrm>
          <a:prstGeom prst="rect">
            <a:avLst/>
          </a:prstGeom>
          <a:noFill/>
        </p:spPr>
        <p:txBody>
          <a:bodyPr wrap="none" rtlCol="0">
            <a:spAutoFit/>
          </a:bodyPr>
          <a:lstStyle/>
          <a:p>
            <a:r>
              <a:rPr lang="en-US" dirty="0"/>
              <a:t>LANL, T-2</a:t>
            </a:r>
          </a:p>
        </p:txBody>
      </p:sp>
      <p:sp>
        <p:nvSpPr>
          <p:cNvPr id="9" name="TextBox 8">
            <a:extLst>
              <a:ext uri="{FF2B5EF4-FFF2-40B4-BE49-F238E27FC236}">
                <a16:creationId xmlns:a16="http://schemas.microsoft.com/office/drawing/2014/main" id="{D117BDCD-5F7E-E840-9517-8F5190A3B544}"/>
              </a:ext>
            </a:extLst>
          </p:cNvPr>
          <p:cNvSpPr txBox="1"/>
          <p:nvPr/>
        </p:nvSpPr>
        <p:spPr>
          <a:xfrm>
            <a:off x="2790483" y="5637311"/>
            <a:ext cx="3555717" cy="307777"/>
          </a:xfrm>
          <a:prstGeom prst="rect">
            <a:avLst/>
          </a:prstGeom>
          <a:noFill/>
        </p:spPr>
        <p:txBody>
          <a:bodyPr wrap="none" rtlCol="0">
            <a:spAutoFit/>
          </a:bodyPr>
          <a:lstStyle/>
          <a:p>
            <a:r>
              <a:rPr lang="en-US" sz="1400" dirty="0"/>
              <a:t>in collaboration with M. Sievert and I. </a:t>
            </a:r>
            <a:r>
              <a:rPr lang="en-US" sz="1400" dirty="0" err="1"/>
              <a:t>Vitev</a:t>
            </a:r>
            <a:endParaRPr lang="en-US" sz="1400" dirty="0"/>
          </a:p>
        </p:txBody>
      </p:sp>
    </p:spTree>
    <p:extLst>
      <p:ext uri="{BB962C8B-B14F-4D97-AF65-F5344CB8AC3E}">
        <p14:creationId xmlns:p14="http://schemas.microsoft.com/office/powerpoint/2010/main" val="5018771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r>
              <a:rPr lang="en-US"/>
              <a:t>Slide </a:t>
            </a:r>
            <a:fld id="{2651EAAB-5D0D-473B-859D-C18D8179491F}" type="slidenum">
              <a:rPr lang="en-US" smtClean="0"/>
              <a:pPr/>
              <a:t>10</a:t>
            </a:fld>
            <a:endParaRPr lang="en-US" dirty="0"/>
          </a:p>
        </p:txBody>
      </p:sp>
      <p:sp>
        <p:nvSpPr>
          <p:cNvPr id="11" name="Title 5">
            <a:extLst>
              <a:ext uri="{FF2B5EF4-FFF2-40B4-BE49-F238E27FC236}">
                <a16:creationId xmlns:a16="http://schemas.microsoft.com/office/drawing/2014/main" id="{02D65978-88D9-444A-A14B-231B48E8548E}"/>
              </a:ext>
            </a:extLst>
          </p:cNvPr>
          <p:cNvSpPr>
            <a:spLocks noGrp="1"/>
          </p:cNvSpPr>
          <p:nvPr>
            <p:ph type="title"/>
          </p:nvPr>
        </p:nvSpPr>
        <p:spPr>
          <a:xfrm>
            <a:off x="990600" y="382061"/>
            <a:ext cx="7162800" cy="639763"/>
          </a:xfrm>
        </p:spPr>
        <p:txBody>
          <a:bodyPr/>
          <a:lstStyle/>
          <a:p>
            <a:pPr algn="ctr"/>
            <a:r>
              <a:rPr lang="en-US" sz="2800" dirty="0"/>
              <a:t>A Toy Illustration: Drag Force</a:t>
            </a:r>
          </a:p>
        </p:txBody>
      </p:sp>
      <p:sp>
        <p:nvSpPr>
          <p:cNvPr id="9" name="TextBox 8">
            <a:extLst>
              <a:ext uri="{FF2B5EF4-FFF2-40B4-BE49-F238E27FC236}">
                <a16:creationId xmlns:a16="http://schemas.microsoft.com/office/drawing/2014/main" id="{D74EBEA1-7A77-5D45-AF52-88D500867CC9}"/>
              </a:ext>
            </a:extLst>
          </p:cNvPr>
          <p:cNvSpPr txBox="1"/>
          <p:nvPr/>
        </p:nvSpPr>
        <p:spPr>
          <a:xfrm>
            <a:off x="762000" y="1219200"/>
            <a:ext cx="7315200" cy="4801314"/>
          </a:xfrm>
          <a:prstGeom prst="rect">
            <a:avLst/>
          </a:prstGeom>
          <a:noFill/>
        </p:spPr>
        <p:txBody>
          <a:bodyPr wrap="square" rtlCol="0">
            <a:spAutoFit/>
          </a:bodyPr>
          <a:lstStyle/>
          <a:p>
            <a:pPr marL="285750" indent="-285750">
              <a:buClr>
                <a:srgbClr val="FFC000"/>
              </a:buClr>
              <a:buFont typeface="Arial" panose="020B0604020202020204" pitchFamily="34" charset="0"/>
              <a:buChar char="•"/>
            </a:pPr>
            <a:r>
              <a:rPr lang="en-US" dirty="0"/>
              <a:t>A heavy impurity, say a heavy quark in QGP, moving in a fluid loses energy. The dissipative force (drag) exerted on it is proportional to the relative velocity between the medium and HQ;</a:t>
            </a:r>
          </a:p>
          <a:p>
            <a:pPr marL="285750" indent="-285750">
              <a:buClr>
                <a:srgbClr val="FFC000"/>
              </a:buClr>
              <a:buFont typeface="Arial" panose="020B0604020202020204" pitchFamily="34" charset="0"/>
              <a:buChar char="•"/>
            </a:pPr>
            <a:endParaRPr lang="en-US" dirty="0"/>
          </a:p>
          <a:p>
            <a:pPr marL="285750" indent="-285750">
              <a:buClr>
                <a:srgbClr val="FFC000"/>
              </a:buClr>
              <a:buFont typeface="Arial" panose="020B0604020202020204" pitchFamily="34" charset="0"/>
              <a:buChar char="•"/>
            </a:pPr>
            <a:r>
              <a:rPr lang="en-US" dirty="0"/>
              <a:t>In the infinite mass limit one may expect that</a:t>
            </a:r>
          </a:p>
          <a:p>
            <a:pPr marL="285750" indent="-285750">
              <a:buClr>
                <a:srgbClr val="FFC000"/>
              </a:buClr>
              <a:buFont typeface="Arial" panose="020B0604020202020204" pitchFamily="34" charset="0"/>
              <a:buChar char="•"/>
            </a:pPr>
            <a:endParaRPr lang="en-US" dirty="0"/>
          </a:p>
          <a:p>
            <a:pPr marL="285750" indent="-285750">
              <a:buClr>
                <a:srgbClr val="FFC000"/>
              </a:buClr>
              <a:buFont typeface="Arial" panose="020B0604020202020204" pitchFamily="34" charset="0"/>
              <a:buChar char="•"/>
            </a:pPr>
            <a:endParaRPr lang="en-US" dirty="0"/>
          </a:p>
          <a:p>
            <a:pPr>
              <a:buClr>
                <a:srgbClr val="FFC000"/>
              </a:buClr>
            </a:pPr>
            <a:endParaRPr lang="en-US" dirty="0"/>
          </a:p>
          <a:p>
            <a:pPr>
              <a:buClr>
                <a:srgbClr val="FFC000"/>
              </a:buClr>
            </a:pPr>
            <a:r>
              <a:rPr lang="en-US" dirty="0"/>
              <a:t>     where the coefficient is model dependent;</a:t>
            </a:r>
          </a:p>
          <a:p>
            <a:pPr>
              <a:buClr>
                <a:srgbClr val="FFC000"/>
              </a:buClr>
            </a:pPr>
            <a:endParaRPr lang="en-US" dirty="0"/>
          </a:p>
          <a:p>
            <a:pPr marL="285750" indent="-285750">
              <a:buClr>
                <a:srgbClr val="FFC000"/>
              </a:buClr>
              <a:buFont typeface="Arial" panose="020B0604020202020204" pitchFamily="34" charset="0"/>
              <a:buChar char="•"/>
            </a:pPr>
            <a:r>
              <a:rPr lang="en-US" dirty="0"/>
              <a:t>What’s if the matter is flowing? Is energy loss sensitive to the change in the relative velocity or in the temperature only through the form of the force above or there are new contributions?</a:t>
            </a:r>
          </a:p>
          <a:p>
            <a:pPr marL="285750" indent="-285750">
              <a:buClr>
                <a:srgbClr val="FFC000"/>
              </a:buClr>
              <a:buFont typeface="Arial" panose="020B0604020202020204" pitchFamily="34" charset="0"/>
              <a:buChar char="•"/>
            </a:pPr>
            <a:endParaRPr lang="en-US" dirty="0"/>
          </a:p>
          <a:p>
            <a:pPr marL="285750" indent="-285750">
              <a:buClr>
                <a:srgbClr val="FFC000"/>
              </a:buClr>
              <a:buFont typeface="Arial" panose="020B0604020202020204" pitchFamily="34" charset="0"/>
              <a:buChar char="•"/>
            </a:pPr>
            <a:r>
              <a:rPr lang="en-US" dirty="0"/>
              <a:t>One can also expect that it will be non-trivial to distinguish different models by this single </a:t>
            </a:r>
            <a:r>
              <a:rPr lang="en-US" dirty="0" err="1"/>
              <a:t>coef</a:t>
            </a:r>
            <a:r>
              <a:rPr lang="en-US" dirty="0"/>
              <a:t>;</a:t>
            </a:r>
          </a:p>
          <a:p>
            <a:pPr marL="285750" indent="-285750">
              <a:buClr>
                <a:srgbClr val="FFC000"/>
              </a:buClr>
              <a:buFont typeface="Arial" panose="020B0604020202020204" pitchFamily="34" charset="0"/>
              <a:buChar char="•"/>
            </a:pPr>
            <a:endParaRPr lang="en-US" dirty="0"/>
          </a:p>
        </p:txBody>
      </p:sp>
      <p:pic>
        <p:nvPicPr>
          <p:cNvPr id="4" name="Picture 3">
            <a:extLst>
              <a:ext uri="{FF2B5EF4-FFF2-40B4-BE49-F238E27FC236}">
                <a16:creationId xmlns:a16="http://schemas.microsoft.com/office/drawing/2014/main" id="{A9190ACA-944F-E045-AAF9-0F1859F725A4}"/>
              </a:ext>
            </a:extLst>
          </p:cNvPr>
          <p:cNvPicPr>
            <a:picLocks noChangeAspect="1"/>
          </p:cNvPicPr>
          <p:nvPr/>
        </p:nvPicPr>
        <p:blipFill>
          <a:blip r:embed="rId3"/>
          <a:stretch>
            <a:fillRect/>
          </a:stretch>
        </p:blipFill>
        <p:spPr>
          <a:xfrm>
            <a:off x="3656609" y="2788176"/>
            <a:ext cx="1830781" cy="504546"/>
          </a:xfrm>
          <a:prstGeom prst="rect">
            <a:avLst/>
          </a:prstGeom>
        </p:spPr>
      </p:pic>
    </p:spTree>
    <p:extLst>
      <p:ext uri="{BB962C8B-B14F-4D97-AF65-F5344CB8AC3E}">
        <p14:creationId xmlns:p14="http://schemas.microsoft.com/office/powerpoint/2010/main" val="10711058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r>
              <a:rPr lang="en-US"/>
              <a:t>Slide </a:t>
            </a:r>
            <a:fld id="{2651EAAB-5D0D-473B-859D-C18D8179491F}" type="slidenum">
              <a:rPr lang="en-US" smtClean="0"/>
              <a:pPr/>
              <a:t>11</a:t>
            </a:fld>
            <a:endParaRPr lang="en-US" dirty="0"/>
          </a:p>
        </p:txBody>
      </p:sp>
      <p:pic>
        <p:nvPicPr>
          <p:cNvPr id="10" name="Picture 9">
            <a:extLst>
              <a:ext uri="{FF2B5EF4-FFF2-40B4-BE49-F238E27FC236}">
                <a16:creationId xmlns:a16="http://schemas.microsoft.com/office/drawing/2014/main" id="{992B9921-B3E4-404F-83F3-6FD8A8AB6F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1390990"/>
          </a:xfrm>
          <a:prstGeom prst="rect">
            <a:avLst/>
          </a:prstGeom>
        </p:spPr>
      </p:pic>
    </p:spTree>
    <p:extLst>
      <p:ext uri="{BB962C8B-B14F-4D97-AF65-F5344CB8AC3E}">
        <p14:creationId xmlns:p14="http://schemas.microsoft.com/office/powerpoint/2010/main" val="2391991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F59200CF-7919-9D40-B55F-3AA0246E2676}"/>
              </a:ext>
            </a:extLst>
          </p:cNvPr>
          <p:cNvPicPr>
            <a:picLocks noChangeAspect="1"/>
          </p:cNvPicPr>
          <p:nvPr/>
        </p:nvPicPr>
        <p:blipFill>
          <a:blip r:embed="rId3"/>
          <a:stretch>
            <a:fillRect/>
          </a:stretch>
        </p:blipFill>
        <p:spPr>
          <a:xfrm>
            <a:off x="1135912" y="1202358"/>
            <a:ext cx="6045329" cy="1240552"/>
          </a:xfrm>
          <a:prstGeom prst="rect">
            <a:avLst/>
          </a:prstGeom>
          <a:noFill/>
          <a:ln>
            <a:noFill/>
          </a:ln>
        </p:spPr>
      </p:pic>
      <p:sp>
        <p:nvSpPr>
          <p:cNvPr id="3" name="Slide Number Placeholder 2"/>
          <p:cNvSpPr>
            <a:spLocks noGrp="1"/>
          </p:cNvSpPr>
          <p:nvPr>
            <p:ph type="sldNum" sz="quarter" idx="10"/>
          </p:nvPr>
        </p:nvSpPr>
        <p:spPr/>
        <p:txBody>
          <a:bodyPr/>
          <a:lstStyle/>
          <a:p>
            <a:r>
              <a:rPr lang="en-US"/>
              <a:t>Slide </a:t>
            </a:r>
            <a:fld id="{2651EAAB-5D0D-473B-859D-C18D8179491F}" type="slidenum">
              <a:rPr lang="en-US" smtClean="0"/>
              <a:pPr/>
              <a:t>12</a:t>
            </a:fld>
            <a:endParaRPr lang="en-US" dirty="0"/>
          </a:p>
        </p:txBody>
      </p:sp>
      <p:pic>
        <p:nvPicPr>
          <p:cNvPr id="2" name="Picture 1">
            <a:extLst>
              <a:ext uri="{FF2B5EF4-FFF2-40B4-BE49-F238E27FC236}">
                <a16:creationId xmlns:a16="http://schemas.microsoft.com/office/drawing/2014/main" id="{738D0F1B-5B85-7443-A727-363750B07DA9}"/>
              </a:ext>
            </a:extLst>
          </p:cNvPr>
          <p:cNvPicPr>
            <a:picLocks noChangeAspect="1"/>
          </p:cNvPicPr>
          <p:nvPr/>
        </p:nvPicPr>
        <p:blipFill>
          <a:blip r:embed="rId4"/>
          <a:stretch>
            <a:fillRect/>
          </a:stretch>
        </p:blipFill>
        <p:spPr>
          <a:xfrm>
            <a:off x="838200" y="3200400"/>
            <a:ext cx="2195624" cy="1600200"/>
          </a:xfrm>
          <a:prstGeom prst="rect">
            <a:avLst/>
          </a:prstGeom>
        </p:spPr>
      </p:pic>
      <p:sp>
        <p:nvSpPr>
          <p:cNvPr id="4" name="Title 5">
            <a:extLst>
              <a:ext uri="{FF2B5EF4-FFF2-40B4-BE49-F238E27FC236}">
                <a16:creationId xmlns:a16="http://schemas.microsoft.com/office/drawing/2014/main" id="{818C2ADD-59AD-2C48-874F-99CEA18C7802}"/>
              </a:ext>
            </a:extLst>
          </p:cNvPr>
          <p:cNvSpPr>
            <a:spLocks noGrp="1"/>
          </p:cNvSpPr>
          <p:nvPr>
            <p:ph type="title"/>
          </p:nvPr>
        </p:nvSpPr>
        <p:spPr>
          <a:xfrm>
            <a:off x="990600" y="382061"/>
            <a:ext cx="7162800" cy="639763"/>
          </a:xfrm>
        </p:spPr>
        <p:txBody>
          <a:bodyPr/>
          <a:lstStyle/>
          <a:p>
            <a:pPr algn="ctr"/>
            <a:r>
              <a:rPr lang="en-US" sz="2800" dirty="0"/>
              <a:t>Hydrodynamics</a:t>
            </a:r>
          </a:p>
        </p:txBody>
      </p:sp>
      <p:sp>
        <p:nvSpPr>
          <p:cNvPr id="9" name="Rectangle 8">
            <a:extLst>
              <a:ext uri="{FF2B5EF4-FFF2-40B4-BE49-F238E27FC236}">
                <a16:creationId xmlns:a16="http://schemas.microsoft.com/office/drawing/2014/main" id="{8140E924-6263-9A4F-A357-F7EA81A5BAE7}"/>
              </a:ext>
            </a:extLst>
          </p:cNvPr>
          <p:cNvSpPr/>
          <p:nvPr/>
        </p:nvSpPr>
        <p:spPr>
          <a:xfrm>
            <a:off x="1135912" y="4804115"/>
            <a:ext cx="1600200" cy="307777"/>
          </a:xfrm>
          <a:prstGeom prst="rect">
            <a:avLst/>
          </a:prstGeom>
        </p:spPr>
        <p:txBody>
          <a:bodyPr wrap="square">
            <a:spAutoFit/>
          </a:bodyPr>
          <a:lstStyle/>
          <a:p>
            <a:r>
              <a:rPr lang="en-US" sz="1400" dirty="0"/>
              <a:t>conservation laws</a:t>
            </a:r>
          </a:p>
        </p:txBody>
      </p:sp>
      <p:sp>
        <p:nvSpPr>
          <p:cNvPr id="10" name="Rectangle 9">
            <a:extLst>
              <a:ext uri="{FF2B5EF4-FFF2-40B4-BE49-F238E27FC236}">
                <a16:creationId xmlns:a16="http://schemas.microsoft.com/office/drawing/2014/main" id="{BAE6CD9E-2B10-DA48-B27B-C9761397C1F4}"/>
              </a:ext>
            </a:extLst>
          </p:cNvPr>
          <p:cNvSpPr/>
          <p:nvPr/>
        </p:nvSpPr>
        <p:spPr>
          <a:xfrm>
            <a:off x="1135912" y="2623444"/>
            <a:ext cx="1897912" cy="307777"/>
          </a:xfrm>
          <a:prstGeom prst="rect">
            <a:avLst/>
          </a:prstGeom>
        </p:spPr>
        <p:txBody>
          <a:bodyPr wrap="square">
            <a:spAutoFit/>
          </a:bodyPr>
          <a:lstStyle/>
          <a:p>
            <a:r>
              <a:rPr lang="en-US" sz="1400" dirty="0"/>
              <a:t>constitutive relations</a:t>
            </a:r>
          </a:p>
        </p:txBody>
      </p:sp>
      <p:sp>
        <p:nvSpPr>
          <p:cNvPr id="11" name="TextBox 10">
            <a:extLst>
              <a:ext uri="{FF2B5EF4-FFF2-40B4-BE49-F238E27FC236}">
                <a16:creationId xmlns:a16="http://schemas.microsoft.com/office/drawing/2014/main" id="{63E5BE66-6A76-0A4F-A92F-E918417D2F96}"/>
              </a:ext>
            </a:extLst>
          </p:cNvPr>
          <p:cNvSpPr txBox="1"/>
          <p:nvPr/>
        </p:nvSpPr>
        <p:spPr>
          <a:xfrm>
            <a:off x="5600226" y="2155844"/>
            <a:ext cx="2363147" cy="307777"/>
          </a:xfrm>
          <a:prstGeom prst="rect">
            <a:avLst/>
          </a:prstGeom>
          <a:noFill/>
        </p:spPr>
        <p:txBody>
          <a:bodyPr wrap="none" rtlCol="0">
            <a:spAutoFit/>
          </a:bodyPr>
          <a:lstStyle/>
          <a:p>
            <a:r>
              <a:rPr lang="en-US" sz="1400" dirty="0"/>
              <a:t>dissipation/higher gradients</a:t>
            </a:r>
          </a:p>
        </p:txBody>
      </p:sp>
      <p:cxnSp>
        <p:nvCxnSpPr>
          <p:cNvPr id="13" name="Straight Arrow Connector 12">
            <a:extLst>
              <a:ext uri="{FF2B5EF4-FFF2-40B4-BE49-F238E27FC236}">
                <a16:creationId xmlns:a16="http://schemas.microsoft.com/office/drawing/2014/main" id="{8F76460A-B92C-8944-A334-742B018CBB3F}"/>
              </a:ext>
            </a:extLst>
          </p:cNvPr>
          <p:cNvCxnSpPr>
            <a:cxnSpLocks/>
          </p:cNvCxnSpPr>
          <p:nvPr/>
        </p:nvCxnSpPr>
        <p:spPr>
          <a:xfrm flipH="1">
            <a:off x="4038600" y="2313432"/>
            <a:ext cx="1561626" cy="0"/>
          </a:xfrm>
          <a:prstGeom prst="straightConnector1">
            <a:avLst/>
          </a:prstGeom>
          <a:ln w="25400">
            <a:solidFill>
              <a:srgbClr val="F09229"/>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F69856E4-8D50-764D-BD77-A538FA8E8F27}"/>
              </a:ext>
            </a:extLst>
          </p:cNvPr>
          <p:cNvCxnSpPr>
            <a:cxnSpLocks/>
          </p:cNvCxnSpPr>
          <p:nvPr/>
        </p:nvCxnSpPr>
        <p:spPr>
          <a:xfrm flipV="1">
            <a:off x="6858000" y="1800211"/>
            <a:ext cx="0" cy="390266"/>
          </a:xfrm>
          <a:prstGeom prst="straightConnector1">
            <a:avLst/>
          </a:prstGeom>
          <a:ln w="25400">
            <a:solidFill>
              <a:srgbClr val="F09229"/>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E0E936F8-994C-5F47-BF33-5158ED352165}"/>
              </a:ext>
            </a:extLst>
          </p:cNvPr>
          <p:cNvSpPr/>
          <p:nvPr/>
        </p:nvSpPr>
        <p:spPr>
          <a:xfrm>
            <a:off x="3337560" y="2011680"/>
            <a:ext cx="493776" cy="493776"/>
          </a:xfrm>
          <a:prstGeom prst="rect">
            <a:avLst/>
          </a:prstGeom>
          <a:solidFill>
            <a:schemeClr val="bg1">
              <a:alpha val="0"/>
            </a:schemeClr>
          </a:solidFill>
          <a:ln>
            <a:solidFill>
              <a:srgbClr val="F092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4CF3B4F-AFB8-C847-8CEE-BD39062E2182}"/>
              </a:ext>
            </a:extLst>
          </p:cNvPr>
          <p:cNvSpPr/>
          <p:nvPr/>
        </p:nvSpPr>
        <p:spPr>
          <a:xfrm>
            <a:off x="6534910" y="1112520"/>
            <a:ext cx="640080" cy="640080"/>
          </a:xfrm>
          <a:prstGeom prst="rect">
            <a:avLst/>
          </a:prstGeom>
          <a:solidFill>
            <a:schemeClr val="bg1">
              <a:alpha val="0"/>
            </a:schemeClr>
          </a:solidFill>
          <a:ln>
            <a:solidFill>
              <a:srgbClr val="F092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8F83097-E1E6-8343-8849-C03DD2157A9D}"/>
              </a:ext>
            </a:extLst>
          </p:cNvPr>
          <p:cNvSpPr/>
          <p:nvPr/>
        </p:nvSpPr>
        <p:spPr>
          <a:xfrm>
            <a:off x="2895600" y="1800211"/>
            <a:ext cx="5257800" cy="8232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C4FF00-8A1F-F84A-95F7-E14306EFD3ED}"/>
              </a:ext>
            </a:extLst>
          </p:cNvPr>
          <p:cNvSpPr/>
          <p:nvPr/>
        </p:nvSpPr>
        <p:spPr>
          <a:xfrm>
            <a:off x="6100631" y="984597"/>
            <a:ext cx="2852869" cy="8232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96DD6EBF-009D-AC42-BB58-94AC80F17B91}"/>
              </a:ext>
            </a:extLst>
          </p:cNvPr>
          <p:cNvPicPr>
            <a:picLocks noChangeAspect="1"/>
          </p:cNvPicPr>
          <p:nvPr/>
        </p:nvPicPr>
        <p:blipFill>
          <a:blip r:embed="rId5"/>
          <a:stretch>
            <a:fillRect/>
          </a:stretch>
        </p:blipFill>
        <p:spPr>
          <a:xfrm>
            <a:off x="4375432" y="2761427"/>
            <a:ext cx="3450398" cy="2478146"/>
          </a:xfrm>
          <a:prstGeom prst="rect">
            <a:avLst/>
          </a:prstGeom>
        </p:spPr>
      </p:pic>
      <p:sp>
        <p:nvSpPr>
          <p:cNvPr id="12" name="TextBox 11">
            <a:extLst>
              <a:ext uri="{FF2B5EF4-FFF2-40B4-BE49-F238E27FC236}">
                <a16:creationId xmlns:a16="http://schemas.microsoft.com/office/drawing/2014/main" id="{5B9D6935-633F-6241-8A07-11D2CA97CFC5}"/>
              </a:ext>
            </a:extLst>
          </p:cNvPr>
          <p:cNvSpPr txBox="1"/>
          <p:nvPr/>
        </p:nvSpPr>
        <p:spPr>
          <a:xfrm>
            <a:off x="3319093" y="5756830"/>
            <a:ext cx="2505814" cy="369332"/>
          </a:xfrm>
          <a:prstGeom prst="rect">
            <a:avLst/>
          </a:prstGeom>
          <a:noFill/>
        </p:spPr>
        <p:txBody>
          <a:bodyPr wrap="none" rtlCol="0">
            <a:spAutoFit/>
          </a:bodyPr>
          <a:lstStyle/>
          <a:p>
            <a:r>
              <a:rPr lang="en-US" b="1" dirty="0">
                <a:solidFill>
                  <a:srgbClr val="F09229"/>
                </a:solidFill>
              </a:rPr>
              <a:t>Ideal Hydrodynamics</a:t>
            </a:r>
          </a:p>
        </p:txBody>
      </p:sp>
    </p:spTree>
    <p:extLst>
      <p:ext uri="{BB962C8B-B14F-4D97-AF65-F5344CB8AC3E}">
        <p14:creationId xmlns:p14="http://schemas.microsoft.com/office/powerpoint/2010/main" val="4456389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r>
              <a:rPr lang="en-US"/>
              <a:t>Slide </a:t>
            </a:r>
            <a:fld id="{2651EAAB-5D0D-473B-859D-C18D8179491F}" type="slidenum">
              <a:rPr lang="en-US" smtClean="0"/>
              <a:pPr/>
              <a:t>13</a:t>
            </a:fld>
            <a:endParaRPr lang="en-US" dirty="0"/>
          </a:p>
        </p:txBody>
      </p:sp>
      <p:sp>
        <p:nvSpPr>
          <p:cNvPr id="4" name="Title 5">
            <a:extLst>
              <a:ext uri="{FF2B5EF4-FFF2-40B4-BE49-F238E27FC236}">
                <a16:creationId xmlns:a16="http://schemas.microsoft.com/office/drawing/2014/main" id="{818C2ADD-59AD-2C48-874F-99CEA18C7802}"/>
              </a:ext>
            </a:extLst>
          </p:cNvPr>
          <p:cNvSpPr>
            <a:spLocks noGrp="1"/>
          </p:cNvSpPr>
          <p:nvPr>
            <p:ph type="title"/>
          </p:nvPr>
        </p:nvSpPr>
        <p:spPr>
          <a:xfrm>
            <a:off x="990600" y="382061"/>
            <a:ext cx="7162800" cy="639763"/>
          </a:xfrm>
        </p:spPr>
        <p:txBody>
          <a:bodyPr/>
          <a:lstStyle/>
          <a:p>
            <a:pPr algn="ctr"/>
            <a:r>
              <a:rPr lang="en-US" sz="2800" dirty="0"/>
              <a:t>Hydrodynamics</a:t>
            </a:r>
          </a:p>
        </p:txBody>
      </p:sp>
      <p:sp>
        <p:nvSpPr>
          <p:cNvPr id="11" name="TextBox 10">
            <a:extLst>
              <a:ext uri="{FF2B5EF4-FFF2-40B4-BE49-F238E27FC236}">
                <a16:creationId xmlns:a16="http://schemas.microsoft.com/office/drawing/2014/main" id="{63E5BE66-6A76-0A4F-A92F-E918417D2F96}"/>
              </a:ext>
            </a:extLst>
          </p:cNvPr>
          <p:cNvSpPr txBox="1"/>
          <p:nvPr/>
        </p:nvSpPr>
        <p:spPr>
          <a:xfrm>
            <a:off x="5600226" y="2155844"/>
            <a:ext cx="2363147" cy="307777"/>
          </a:xfrm>
          <a:prstGeom prst="rect">
            <a:avLst/>
          </a:prstGeom>
          <a:noFill/>
        </p:spPr>
        <p:txBody>
          <a:bodyPr wrap="none" rtlCol="0">
            <a:spAutoFit/>
          </a:bodyPr>
          <a:lstStyle/>
          <a:p>
            <a:r>
              <a:rPr lang="en-US" sz="1400" dirty="0"/>
              <a:t>dissipation/higher gradients</a:t>
            </a:r>
          </a:p>
        </p:txBody>
      </p:sp>
      <p:cxnSp>
        <p:nvCxnSpPr>
          <p:cNvPr id="13" name="Straight Arrow Connector 12">
            <a:extLst>
              <a:ext uri="{FF2B5EF4-FFF2-40B4-BE49-F238E27FC236}">
                <a16:creationId xmlns:a16="http://schemas.microsoft.com/office/drawing/2014/main" id="{8F76460A-B92C-8944-A334-742B018CBB3F}"/>
              </a:ext>
            </a:extLst>
          </p:cNvPr>
          <p:cNvCxnSpPr>
            <a:cxnSpLocks/>
          </p:cNvCxnSpPr>
          <p:nvPr/>
        </p:nvCxnSpPr>
        <p:spPr>
          <a:xfrm flipH="1">
            <a:off x="4038600" y="2313432"/>
            <a:ext cx="1561626" cy="0"/>
          </a:xfrm>
          <a:prstGeom prst="straightConnector1">
            <a:avLst/>
          </a:prstGeom>
          <a:ln w="25400">
            <a:solidFill>
              <a:srgbClr val="F09229"/>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F69856E4-8D50-764D-BD77-A538FA8E8F27}"/>
              </a:ext>
            </a:extLst>
          </p:cNvPr>
          <p:cNvCxnSpPr>
            <a:cxnSpLocks/>
          </p:cNvCxnSpPr>
          <p:nvPr/>
        </p:nvCxnSpPr>
        <p:spPr>
          <a:xfrm flipV="1">
            <a:off x="6858000" y="1800211"/>
            <a:ext cx="0" cy="390266"/>
          </a:xfrm>
          <a:prstGeom prst="straightConnector1">
            <a:avLst/>
          </a:prstGeom>
          <a:ln w="25400">
            <a:solidFill>
              <a:srgbClr val="F09229"/>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E0E936F8-994C-5F47-BF33-5158ED352165}"/>
              </a:ext>
            </a:extLst>
          </p:cNvPr>
          <p:cNvSpPr/>
          <p:nvPr/>
        </p:nvSpPr>
        <p:spPr>
          <a:xfrm>
            <a:off x="3337560" y="2011680"/>
            <a:ext cx="493776" cy="493776"/>
          </a:xfrm>
          <a:prstGeom prst="rect">
            <a:avLst/>
          </a:prstGeom>
          <a:solidFill>
            <a:schemeClr val="bg1">
              <a:alpha val="0"/>
            </a:schemeClr>
          </a:solidFill>
          <a:ln>
            <a:solidFill>
              <a:srgbClr val="F092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4CF3B4F-AFB8-C847-8CEE-BD39062E2182}"/>
              </a:ext>
            </a:extLst>
          </p:cNvPr>
          <p:cNvSpPr/>
          <p:nvPr/>
        </p:nvSpPr>
        <p:spPr>
          <a:xfrm>
            <a:off x="6534910" y="1112520"/>
            <a:ext cx="640080" cy="640080"/>
          </a:xfrm>
          <a:prstGeom prst="rect">
            <a:avLst/>
          </a:prstGeom>
          <a:solidFill>
            <a:schemeClr val="bg1">
              <a:alpha val="0"/>
            </a:schemeClr>
          </a:solidFill>
          <a:ln>
            <a:solidFill>
              <a:srgbClr val="F092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8F83097-E1E6-8343-8849-C03DD2157A9D}"/>
              </a:ext>
            </a:extLst>
          </p:cNvPr>
          <p:cNvSpPr/>
          <p:nvPr/>
        </p:nvSpPr>
        <p:spPr>
          <a:xfrm>
            <a:off x="2895600" y="1800211"/>
            <a:ext cx="5257800" cy="8232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C4FF00-8A1F-F84A-95F7-E14306EFD3ED}"/>
              </a:ext>
            </a:extLst>
          </p:cNvPr>
          <p:cNvSpPr/>
          <p:nvPr/>
        </p:nvSpPr>
        <p:spPr>
          <a:xfrm>
            <a:off x="6100631" y="984597"/>
            <a:ext cx="2852869" cy="8232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7A8E1F0A-5E1A-8F4D-8FB5-3EF2291997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8606" y="952985"/>
            <a:ext cx="6686787" cy="4774366"/>
          </a:xfrm>
          <a:prstGeom prst="rect">
            <a:avLst/>
          </a:prstGeom>
        </p:spPr>
      </p:pic>
      <p:sp>
        <p:nvSpPr>
          <p:cNvPr id="18" name="TextBox 17">
            <a:extLst>
              <a:ext uri="{FF2B5EF4-FFF2-40B4-BE49-F238E27FC236}">
                <a16:creationId xmlns:a16="http://schemas.microsoft.com/office/drawing/2014/main" id="{C44DC588-0BCB-CF4B-8541-800FABB95B55}"/>
              </a:ext>
            </a:extLst>
          </p:cNvPr>
          <p:cNvSpPr txBox="1"/>
          <p:nvPr/>
        </p:nvSpPr>
        <p:spPr>
          <a:xfrm>
            <a:off x="6223749" y="5468779"/>
            <a:ext cx="710451" cy="246221"/>
          </a:xfrm>
          <a:prstGeom prst="rect">
            <a:avLst/>
          </a:prstGeom>
          <a:noFill/>
        </p:spPr>
        <p:txBody>
          <a:bodyPr wrap="none" rtlCol="0">
            <a:spAutoFit/>
          </a:bodyPr>
          <a:lstStyle/>
          <a:p>
            <a:r>
              <a:rPr lang="en-US" sz="1000" dirty="0" err="1"/>
              <a:t>wikipedia</a:t>
            </a:r>
            <a:endParaRPr lang="en-US" sz="1000" dirty="0"/>
          </a:p>
        </p:txBody>
      </p:sp>
    </p:spTree>
    <p:extLst>
      <p:ext uri="{BB962C8B-B14F-4D97-AF65-F5344CB8AC3E}">
        <p14:creationId xmlns:p14="http://schemas.microsoft.com/office/powerpoint/2010/main" val="38376395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F59200CF-7919-9D40-B55F-3AA0246E2676}"/>
              </a:ext>
            </a:extLst>
          </p:cNvPr>
          <p:cNvPicPr>
            <a:picLocks noChangeAspect="1"/>
          </p:cNvPicPr>
          <p:nvPr/>
        </p:nvPicPr>
        <p:blipFill>
          <a:blip r:embed="rId3"/>
          <a:stretch>
            <a:fillRect/>
          </a:stretch>
        </p:blipFill>
        <p:spPr>
          <a:xfrm>
            <a:off x="1135912" y="1202358"/>
            <a:ext cx="6045329" cy="1240552"/>
          </a:xfrm>
          <a:prstGeom prst="rect">
            <a:avLst/>
          </a:prstGeom>
          <a:noFill/>
          <a:ln>
            <a:noFill/>
          </a:ln>
        </p:spPr>
      </p:pic>
      <p:sp>
        <p:nvSpPr>
          <p:cNvPr id="3" name="Slide Number Placeholder 2"/>
          <p:cNvSpPr>
            <a:spLocks noGrp="1"/>
          </p:cNvSpPr>
          <p:nvPr>
            <p:ph type="sldNum" sz="quarter" idx="10"/>
          </p:nvPr>
        </p:nvSpPr>
        <p:spPr/>
        <p:txBody>
          <a:bodyPr/>
          <a:lstStyle/>
          <a:p>
            <a:r>
              <a:rPr lang="en-US"/>
              <a:t>Slide </a:t>
            </a:r>
            <a:fld id="{2651EAAB-5D0D-473B-859D-C18D8179491F}" type="slidenum">
              <a:rPr lang="en-US" smtClean="0"/>
              <a:pPr/>
              <a:t>14</a:t>
            </a:fld>
            <a:endParaRPr lang="en-US" dirty="0"/>
          </a:p>
        </p:txBody>
      </p:sp>
      <p:pic>
        <p:nvPicPr>
          <p:cNvPr id="2" name="Picture 1">
            <a:extLst>
              <a:ext uri="{FF2B5EF4-FFF2-40B4-BE49-F238E27FC236}">
                <a16:creationId xmlns:a16="http://schemas.microsoft.com/office/drawing/2014/main" id="{738D0F1B-5B85-7443-A727-363750B07DA9}"/>
              </a:ext>
            </a:extLst>
          </p:cNvPr>
          <p:cNvPicPr>
            <a:picLocks noChangeAspect="1"/>
          </p:cNvPicPr>
          <p:nvPr/>
        </p:nvPicPr>
        <p:blipFill>
          <a:blip r:embed="rId4"/>
          <a:stretch>
            <a:fillRect/>
          </a:stretch>
        </p:blipFill>
        <p:spPr>
          <a:xfrm>
            <a:off x="838200" y="3200400"/>
            <a:ext cx="2195624" cy="1600200"/>
          </a:xfrm>
          <a:prstGeom prst="rect">
            <a:avLst/>
          </a:prstGeom>
        </p:spPr>
      </p:pic>
      <p:sp>
        <p:nvSpPr>
          <p:cNvPr id="4" name="Title 5">
            <a:extLst>
              <a:ext uri="{FF2B5EF4-FFF2-40B4-BE49-F238E27FC236}">
                <a16:creationId xmlns:a16="http://schemas.microsoft.com/office/drawing/2014/main" id="{818C2ADD-59AD-2C48-874F-99CEA18C7802}"/>
              </a:ext>
            </a:extLst>
          </p:cNvPr>
          <p:cNvSpPr>
            <a:spLocks noGrp="1"/>
          </p:cNvSpPr>
          <p:nvPr>
            <p:ph type="title"/>
          </p:nvPr>
        </p:nvSpPr>
        <p:spPr>
          <a:xfrm>
            <a:off x="990600" y="382061"/>
            <a:ext cx="7162800" cy="639763"/>
          </a:xfrm>
        </p:spPr>
        <p:txBody>
          <a:bodyPr/>
          <a:lstStyle/>
          <a:p>
            <a:pPr algn="ctr"/>
            <a:r>
              <a:rPr lang="en-US" sz="2800" dirty="0"/>
              <a:t>Hydrodynamics</a:t>
            </a:r>
          </a:p>
        </p:txBody>
      </p:sp>
      <p:sp>
        <p:nvSpPr>
          <p:cNvPr id="9" name="Rectangle 8">
            <a:extLst>
              <a:ext uri="{FF2B5EF4-FFF2-40B4-BE49-F238E27FC236}">
                <a16:creationId xmlns:a16="http://schemas.microsoft.com/office/drawing/2014/main" id="{8140E924-6263-9A4F-A357-F7EA81A5BAE7}"/>
              </a:ext>
            </a:extLst>
          </p:cNvPr>
          <p:cNvSpPr/>
          <p:nvPr/>
        </p:nvSpPr>
        <p:spPr>
          <a:xfrm>
            <a:off x="1135912" y="4804115"/>
            <a:ext cx="1600200" cy="307777"/>
          </a:xfrm>
          <a:prstGeom prst="rect">
            <a:avLst/>
          </a:prstGeom>
        </p:spPr>
        <p:txBody>
          <a:bodyPr wrap="square">
            <a:spAutoFit/>
          </a:bodyPr>
          <a:lstStyle/>
          <a:p>
            <a:r>
              <a:rPr lang="en-US" sz="1400" dirty="0"/>
              <a:t>conservation laws</a:t>
            </a:r>
          </a:p>
        </p:txBody>
      </p:sp>
      <p:sp>
        <p:nvSpPr>
          <p:cNvPr id="10" name="Rectangle 9">
            <a:extLst>
              <a:ext uri="{FF2B5EF4-FFF2-40B4-BE49-F238E27FC236}">
                <a16:creationId xmlns:a16="http://schemas.microsoft.com/office/drawing/2014/main" id="{BAE6CD9E-2B10-DA48-B27B-C9761397C1F4}"/>
              </a:ext>
            </a:extLst>
          </p:cNvPr>
          <p:cNvSpPr/>
          <p:nvPr/>
        </p:nvSpPr>
        <p:spPr>
          <a:xfrm>
            <a:off x="1135912" y="2623444"/>
            <a:ext cx="1897912" cy="307777"/>
          </a:xfrm>
          <a:prstGeom prst="rect">
            <a:avLst/>
          </a:prstGeom>
        </p:spPr>
        <p:txBody>
          <a:bodyPr wrap="square">
            <a:spAutoFit/>
          </a:bodyPr>
          <a:lstStyle/>
          <a:p>
            <a:r>
              <a:rPr lang="en-US" sz="1400" dirty="0"/>
              <a:t>constitutive relations</a:t>
            </a:r>
          </a:p>
        </p:txBody>
      </p:sp>
      <p:sp>
        <p:nvSpPr>
          <p:cNvPr id="11" name="TextBox 10">
            <a:extLst>
              <a:ext uri="{FF2B5EF4-FFF2-40B4-BE49-F238E27FC236}">
                <a16:creationId xmlns:a16="http://schemas.microsoft.com/office/drawing/2014/main" id="{63E5BE66-6A76-0A4F-A92F-E918417D2F96}"/>
              </a:ext>
            </a:extLst>
          </p:cNvPr>
          <p:cNvSpPr txBox="1"/>
          <p:nvPr/>
        </p:nvSpPr>
        <p:spPr>
          <a:xfrm>
            <a:off x="5600226" y="2155844"/>
            <a:ext cx="2412840" cy="523220"/>
          </a:xfrm>
          <a:prstGeom prst="rect">
            <a:avLst/>
          </a:prstGeom>
          <a:noFill/>
        </p:spPr>
        <p:txBody>
          <a:bodyPr wrap="none" rtlCol="0">
            <a:spAutoFit/>
          </a:bodyPr>
          <a:lstStyle/>
          <a:p>
            <a:pPr algn="ctr"/>
            <a:r>
              <a:rPr lang="en-US" sz="1400" dirty="0"/>
              <a:t>dissipation, higher gradients</a:t>
            </a:r>
          </a:p>
          <a:p>
            <a:pPr algn="ctr"/>
            <a:r>
              <a:rPr lang="en-US" sz="1400" dirty="0"/>
              <a:t>in </a:t>
            </a:r>
            <a:r>
              <a:rPr lang="en-US" sz="1400" b="1" dirty="0">
                <a:solidFill>
                  <a:srgbClr val="F09229"/>
                </a:solidFill>
              </a:rPr>
              <a:t>the gradient expansion</a:t>
            </a:r>
          </a:p>
        </p:txBody>
      </p:sp>
      <p:cxnSp>
        <p:nvCxnSpPr>
          <p:cNvPr id="13" name="Straight Arrow Connector 12">
            <a:extLst>
              <a:ext uri="{FF2B5EF4-FFF2-40B4-BE49-F238E27FC236}">
                <a16:creationId xmlns:a16="http://schemas.microsoft.com/office/drawing/2014/main" id="{8F76460A-B92C-8944-A334-742B018CBB3F}"/>
              </a:ext>
            </a:extLst>
          </p:cNvPr>
          <p:cNvCxnSpPr>
            <a:cxnSpLocks/>
          </p:cNvCxnSpPr>
          <p:nvPr/>
        </p:nvCxnSpPr>
        <p:spPr>
          <a:xfrm flipH="1">
            <a:off x="4038600" y="2313432"/>
            <a:ext cx="1561626" cy="0"/>
          </a:xfrm>
          <a:prstGeom prst="straightConnector1">
            <a:avLst/>
          </a:prstGeom>
          <a:ln w="25400">
            <a:solidFill>
              <a:srgbClr val="F09229"/>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F69856E4-8D50-764D-BD77-A538FA8E8F27}"/>
              </a:ext>
            </a:extLst>
          </p:cNvPr>
          <p:cNvCxnSpPr>
            <a:cxnSpLocks/>
          </p:cNvCxnSpPr>
          <p:nvPr/>
        </p:nvCxnSpPr>
        <p:spPr>
          <a:xfrm flipV="1">
            <a:off x="6858000" y="1800211"/>
            <a:ext cx="0" cy="390266"/>
          </a:xfrm>
          <a:prstGeom prst="straightConnector1">
            <a:avLst/>
          </a:prstGeom>
          <a:ln w="25400">
            <a:solidFill>
              <a:srgbClr val="F09229"/>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E0E936F8-994C-5F47-BF33-5158ED352165}"/>
              </a:ext>
            </a:extLst>
          </p:cNvPr>
          <p:cNvSpPr/>
          <p:nvPr/>
        </p:nvSpPr>
        <p:spPr>
          <a:xfrm>
            <a:off x="3337560" y="2011680"/>
            <a:ext cx="493776" cy="493776"/>
          </a:xfrm>
          <a:prstGeom prst="rect">
            <a:avLst/>
          </a:prstGeom>
          <a:solidFill>
            <a:schemeClr val="bg1">
              <a:alpha val="0"/>
            </a:schemeClr>
          </a:solidFill>
          <a:ln>
            <a:solidFill>
              <a:srgbClr val="F092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4CF3B4F-AFB8-C847-8CEE-BD39062E2182}"/>
              </a:ext>
            </a:extLst>
          </p:cNvPr>
          <p:cNvSpPr/>
          <p:nvPr/>
        </p:nvSpPr>
        <p:spPr>
          <a:xfrm>
            <a:off x="6534910" y="1112520"/>
            <a:ext cx="640080" cy="640080"/>
          </a:xfrm>
          <a:prstGeom prst="rect">
            <a:avLst/>
          </a:prstGeom>
          <a:solidFill>
            <a:schemeClr val="bg1">
              <a:alpha val="0"/>
            </a:schemeClr>
          </a:solidFill>
          <a:ln>
            <a:solidFill>
              <a:srgbClr val="F092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a:extLst>
              <a:ext uri="{FF2B5EF4-FFF2-40B4-BE49-F238E27FC236}">
                <a16:creationId xmlns:a16="http://schemas.microsoft.com/office/drawing/2014/main" id="{6ECC339D-11EB-5542-91A2-671C094EA27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33159" y="2819254"/>
            <a:ext cx="3643581" cy="2601517"/>
          </a:xfrm>
          <a:prstGeom prst="rect">
            <a:avLst/>
          </a:prstGeom>
        </p:spPr>
      </p:pic>
      <p:cxnSp>
        <p:nvCxnSpPr>
          <p:cNvPr id="50" name="Curved Connector 49">
            <a:extLst>
              <a:ext uri="{FF2B5EF4-FFF2-40B4-BE49-F238E27FC236}">
                <a16:creationId xmlns:a16="http://schemas.microsoft.com/office/drawing/2014/main" id="{6B243961-597A-3B4E-887F-81D8FEA5CE65}"/>
              </a:ext>
            </a:extLst>
          </p:cNvPr>
          <p:cNvCxnSpPr>
            <a:cxnSpLocks/>
          </p:cNvCxnSpPr>
          <p:nvPr/>
        </p:nvCxnSpPr>
        <p:spPr>
          <a:xfrm>
            <a:off x="7284720" y="1447800"/>
            <a:ext cx="1097280" cy="2103120"/>
          </a:xfrm>
          <a:prstGeom prst="curvedConnector2">
            <a:avLst/>
          </a:prstGeom>
          <a:ln w="25400">
            <a:solidFill>
              <a:srgbClr val="F09229"/>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AA1A8EE-7B23-6445-88CF-69ED0731A360}"/>
              </a:ext>
            </a:extLst>
          </p:cNvPr>
          <p:cNvSpPr txBox="1"/>
          <p:nvPr/>
        </p:nvSpPr>
        <p:spPr>
          <a:xfrm>
            <a:off x="3141640" y="5750557"/>
            <a:ext cx="2860720" cy="369332"/>
          </a:xfrm>
          <a:prstGeom prst="rect">
            <a:avLst/>
          </a:prstGeom>
          <a:noFill/>
        </p:spPr>
        <p:txBody>
          <a:bodyPr wrap="none" rtlCol="0">
            <a:spAutoFit/>
          </a:bodyPr>
          <a:lstStyle/>
          <a:p>
            <a:r>
              <a:rPr lang="en-US" b="1" dirty="0">
                <a:solidFill>
                  <a:srgbClr val="F09229"/>
                </a:solidFill>
              </a:rPr>
              <a:t>Viscous Hydrodynamics</a:t>
            </a:r>
          </a:p>
        </p:txBody>
      </p:sp>
    </p:spTree>
    <p:extLst>
      <p:ext uri="{BB962C8B-B14F-4D97-AF65-F5344CB8AC3E}">
        <p14:creationId xmlns:p14="http://schemas.microsoft.com/office/powerpoint/2010/main" val="11866137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F59200CF-7919-9D40-B55F-3AA0246E2676}"/>
              </a:ext>
            </a:extLst>
          </p:cNvPr>
          <p:cNvPicPr>
            <a:picLocks noChangeAspect="1"/>
          </p:cNvPicPr>
          <p:nvPr/>
        </p:nvPicPr>
        <p:blipFill>
          <a:blip r:embed="rId3"/>
          <a:stretch>
            <a:fillRect/>
          </a:stretch>
        </p:blipFill>
        <p:spPr>
          <a:xfrm>
            <a:off x="1135912" y="1202358"/>
            <a:ext cx="6045329" cy="1240552"/>
          </a:xfrm>
          <a:prstGeom prst="rect">
            <a:avLst/>
          </a:prstGeom>
          <a:noFill/>
          <a:ln>
            <a:noFill/>
          </a:ln>
        </p:spPr>
      </p:pic>
      <p:sp>
        <p:nvSpPr>
          <p:cNvPr id="3" name="Slide Number Placeholder 2"/>
          <p:cNvSpPr>
            <a:spLocks noGrp="1"/>
          </p:cNvSpPr>
          <p:nvPr>
            <p:ph type="sldNum" sz="quarter" idx="10"/>
          </p:nvPr>
        </p:nvSpPr>
        <p:spPr/>
        <p:txBody>
          <a:bodyPr/>
          <a:lstStyle/>
          <a:p>
            <a:r>
              <a:rPr lang="en-US"/>
              <a:t>Slide </a:t>
            </a:r>
            <a:fld id="{2651EAAB-5D0D-473B-859D-C18D8179491F}" type="slidenum">
              <a:rPr lang="en-US" smtClean="0"/>
              <a:pPr/>
              <a:t>15</a:t>
            </a:fld>
            <a:endParaRPr lang="en-US" dirty="0"/>
          </a:p>
        </p:txBody>
      </p:sp>
      <p:sp>
        <p:nvSpPr>
          <p:cNvPr id="4" name="Title 5">
            <a:extLst>
              <a:ext uri="{FF2B5EF4-FFF2-40B4-BE49-F238E27FC236}">
                <a16:creationId xmlns:a16="http://schemas.microsoft.com/office/drawing/2014/main" id="{818C2ADD-59AD-2C48-874F-99CEA18C7802}"/>
              </a:ext>
            </a:extLst>
          </p:cNvPr>
          <p:cNvSpPr>
            <a:spLocks noGrp="1"/>
          </p:cNvSpPr>
          <p:nvPr>
            <p:ph type="title"/>
          </p:nvPr>
        </p:nvSpPr>
        <p:spPr>
          <a:xfrm>
            <a:off x="990600" y="382061"/>
            <a:ext cx="7162800" cy="639763"/>
          </a:xfrm>
        </p:spPr>
        <p:txBody>
          <a:bodyPr/>
          <a:lstStyle/>
          <a:p>
            <a:pPr algn="ctr"/>
            <a:r>
              <a:rPr lang="en-US" sz="2800" dirty="0"/>
              <a:t>Hydrodynamics</a:t>
            </a:r>
          </a:p>
        </p:txBody>
      </p:sp>
      <p:sp>
        <p:nvSpPr>
          <p:cNvPr id="10" name="Rectangle 9">
            <a:extLst>
              <a:ext uri="{FF2B5EF4-FFF2-40B4-BE49-F238E27FC236}">
                <a16:creationId xmlns:a16="http://schemas.microsoft.com/office/drawing/2014/main" id="{BAE6CD9E-2B10-DA48-B27B-C9761397C1F4}"/>
              </a:ext>
            </a:extLst>
          </p:cNvPr>
          <p:cNvSpPr/>
          <p:nvPr/>
        </p:nvSpPr>
        <p:spPr>
          <a:xfrm>
            <a:off x="1135912" y="2623444"/>
            <a:ext cx="1897912" cy="307777"/>
          </a:xfrm>
          <a:prstGeom prst="rect">
            <a:avLst/>
          </a:prstGeom>
        </p:spPr>
        <p:txBody>
          <a:bodyPr wrap="square">
            <a:spAutoFit/>
          </a:bodyPr>
          <a:lstStyle/>
          <a:p>
            <a:r>
              <a:rPr lang="en-US" sz="1400" dirty="0"/>
              <a:t>constitutive relations</a:t>
            </a:r>
          </a:p>
        </p:txBody>
      </p:sp>
      <p:cxnSp>
        <p:nvCxnSpPr>
          <p:cNvPr id="13" name="Straight Arrow Connector 12">
            <a:extLst>
              <a:ext uri="{FF2B5EF4-FFF2-40B4-BE49-F238E27FC236}">
                <a16:creationId xmlns:a16="http://schemas.microsoft.com/office/drawing/2014/main" id="{8F76460A-B92C-8944-A334-742B018CBB3F}"/>
              </a:ext>
            </a:extLst>
          </p:cNvPr>
          <p:cNvCxnSpPr>
            <a:cxnSpLocks/>
          </p:cNvCxnSpPr>
          <p:nvPr/>
        </p:nvCxnSpPr>
        <p:spPr>
          <a:xfrm flipH="1">
            <a:off x="4038600" y="2313432"/>
            <a:ext cx="1561626" cy="0"/>
          </a:xfrm>
          <a:prstGeom prst="straightConnector1">
            <a:avLst/>
          </a:prstGeom>
          <a:ln w="25400">
            <a:solidFill>
              <a:srgbClr val="F09229"/>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F69856E4-8D50-764D-BD77-A538FA8E8F27}"/>
              </a:ext>
            </a:extLst>
          </p:cNvPr>
          <p:cNvCxnSpPr>
            <a:cxnSpLocks/>
          </p:cNvCxnSpPr>
          <p:nvPr/>
        </p:nvCxnSpPr>
        <p:spPr>
          <a:xfrm flipV="1">
            <a:off x="6858000" y="1800211"/>
            <a:ext cx="0" cy="390266"/>
          </a:xfrm>
          <a:prstGeom prst="straightConnector1">
            <a:avLst/>
          </a:prstGeom>
          <a:ln w="25400">
            <a:solidFill>
              <a:srgbClr val="F09229"/>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E0E936F8-994C-5F47-BF33-5158ED352165}"/>
              </a:ext>
            </a:extLst>
          </p:cNvPr>
          <p:cNvSpPr/>
          <p:nvPr/>
        </p:nvSpPr>
        <p:spPr>
          <a:xfrm>
            <a:off x="3337560" y="2011680"/>
            <a:ext cx="493776" cy="493776"/>
          </a:xfrm>
          <a:prstGeom prst="rect">
            <a:avLst/>
          </a:prstGeom>
          <a:solidFill>
            <a:schemeClr val="bg1">
              <a:alpha val="0"/>
            </a:schemeClr>
          </a:solidFill>
          <a:ln>
            <a:solidFill>
              <a:srgbClr val="F092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4CF3B4F-AFB8-C847-8CEE-BD39062E2182}"/>
              </a:ext>
            </a:extLst>
          </p:cNvPr>
          <p:cNvSpPr/>
          <p:nvPr/>
        </p:nvSpPr>
        <p:spPr>
          <a:xfrm>
            <a:off x="6534910" y="1112520"/>
            <a:ext cx="640080" cy="640080"/>
          </a:xfrm>
          <a:prstGeom prst="rect">
            <a:avLst/>
          </a:prstGeom>
          <a:solidFill>
            <a:schemeClr val="bg1">
              <a:alpha val="0"/>
            </a:schemeClr>
          </a:solidFill>
          <a:ln>
            <a:solidFill>
              <a:srgbClr val="F092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61115BA-56F5-2E49-9E27-1C800732B2E2}"/>
              </a:ext>
            </a:extLst>
          </p:cNvPr>
          <p:cNvSpPr txBox="1"/>
          <p:nvPr/>
        </p:nvSpPr>
        <p:spPr>
          <a:xfrm>
            <a:off x="3141640" y="5750557"/>
            <a:ext cx="2860720" cy="369332"/>
          </a:xfrm>
          <a:prstGeom prst="rect">
            <a:avLst/>
          </a:prstGeom>
          <a:noFill/>
        </p:spPr>
        <p:txBody>
          <a:bodyPr wrap="none" rtlCol="0">
            <a:spAutoFit/>
          </a:bodyPr>
          <a:lstStyle/>
          <a:p>
            <a:r>
              <a:rPr lang="en-US" b="1" dirty="0">
                <a:solidFill>
                  <a:srgbClr val="F09229"/>
                </a:solidFill>
              </a:rPr>
              <a:t>Viscous Hydrodynamics</a:t>
            </a:r>
          </a:p>
        </p:txBody>
      </p:sp>
      <p:pic>
        <p:nvPicPr>
          <p:cNvPr id="5" name="Picture 4">
            <a:extLst>
              <a:ext uri="{FF2B5EF4-FFF2-40B4-BE49-F238E27FC236}">
                <a16:creationId xmlns:a16="http://schemas.microsoft.com/office/drawing/2014/main" id="{DF0F46D3-F59C-2441-860A-0653B151ABCB}"/>
              </a:ext>
            </a:extLst>
          </p:cNvPr>
          <p:cNvPicPr>
            <a:picLocks noChangeAspect="1"/>
          </p:cNvPicPr>
          <p:nvPr/>
        </p:nvPicPr>
        <p:blipFill>
          <a:blip r:embed="rId4"/>
          <a:stretch>
            <a:fillRect/>
          </a:stretch>
        </p:blipFill>
        <p:spPr>
          <a:xfrm>
            <a:off x="342730" y="4293914"/>
            <a:ext cx="8458540" cy="933455"/>
          </a:xfrm>
          <a:prstGeom prst="rect">
            <a:avLst/>
          </a:prstGeom>
        </p:spPr>
      </p:pic>
      <p:sp>
        <p:nvSpPr>
          <p:cNvPr id="18" name="Rectangle 17">
            <a:extLst>
              <a:ext uri="{FF2B5EF4-FFF2-40B4-BE49-F238E27FC236}">
                <a16:creationId xmlns:a16="http://schemas.microsoft.com/office/drawing/2014/main" id="{8D2F8C9F-EDA4-EE45-A0E6-CD3CDB6DB16A}"/>
              </a:ext>
            </a:extLst>
          </p:cNvPr>
          <p:cNvSpPr/>
          <p:nvPr/>
        </p:nvSpPr>
        <p:spPr>
          <a:xfrm>
            <a:off x="1060849" y="5407223"/>
            <a:ext cx="1407886" cy="307777"/>
          </a:xfrm>
          <a:prstGeom prst="rect">
            <a:avLst/>
          </a:prstGeom>
        </p:spPr>
        <p:txBody>
          <a:bodyPr wrap="square">
            <a:spAutoFit/>
          </a:bodyPr>
          <a:lstStyle/>
          <a:p>
            <a:r>
              <a:rPr lang="en-US" sz="1400" dirty="0"/>
              <a:t>shear viscosity</a:t>
            </a:r>
          </a:p>
        </p:txBody>
      </p:sp>
      <p:cxnSp>
        <p:nvCxnSpPr>
          <p:cNvPr id="21" name="Straight Arrow Connector 20">
            <a:extLst>
              <a:ext uri="{FF2B5EF4-FFF2-40B4-BE49-F238E27FC236}">
                <a16:creationId xmlns:a16="http://schemas.microsoft.com/office/drawing/2014/main" id="{F04CAB6C-FBE2-C648-A7EE-C1DE7A94E14B}"/>
              </a:ext>
            </a:extLst>
          </p:cNvPr>
          <p:cNvCxnSpPr>
            <a:cxnSpLocks/>
          </p:cNvCxnSpPr>
          <p:nvPr/>
        </p:nvCxnSpPr>
        <p:spPr>
          <a:xfrm flipV="1">
            <a:off x="1764792" y="4995947"/>
            <a:ext cx="0" cy="390266"/>
          </a:xfrm>
          <a:prstGeom prst="straightConnector1">
            <a:avLst/>
          </a:prstGeom>
          <a:ln w="25400">
            <a:solidFill>
              <a:srgbClr val="F09229"/>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C9198857-6ED4-8D4F-A5E8-281958498BA0}"/>
              </a:ext>
            </a:extLst>
          </p:cNvPr>
          <p:cNvSpPr txBox="1"/>
          <p:nvPr/>
        </p:nvSpPr>
        <p:spPr>
          <a:xfrm>
            <a:off x="5600226" y="2155844"/>
            <a:ext cx="2412840" cy="523220"/>
          </a:xfrm>
          <a:prstGeom prst="rect">
            <a:avLst/>
          </a:prstGeom>
          <a:noFill/>
        </p:spPr>
        <p:txBody>
          <a:bodyPr wrap="none" rtlCol="0">
            <a:spAutoFit/>
          </a:bodyPr>
          <a:lstStyle/>
          <a:p>
            <a:pPr algn="ctr"/>
            <a:r>
              <a:rPr lang="en-US" sz="1400" dirty="0"/>
              <a:t>dissipation, higher gradients</a:t>
            </a:r>
          </a:p>
          <a:p>
            <a:pPr algn="ctr"/>
            <a:r>
              <a:rPr lang="en-US" sz="1400" dirty="0"/>
              <a:t>in </a:t>
            </a:r>
            <a:r>
              <a:rPr lang="en-US" sz="1400" b="1" dirty="0">
                <a:solidFill>
                  <a:srgbClr val="F09229"/>
                </a:solidFill>
              </a:rPr>
              <a:t>the gradient expansion</a:t>
            </a:r>
          </a:p>
        </p:txBody>
      </p:sp>
      <p:sp>
        <p:nvSpPr>
          <p:cNvPr id="26" name="TextBox 25">
            <a:extLst>
              <a:ext uri="{FF2B5EF4-FFF2-40B4-BE49-F238E27FC236}">
                <a16:creationId xmlns:a16="http://schemas.microsoft.com/office/drawing/2014/main" id="{16D3BE1B-8B2E-F247-BEF3-0C34334B4794}"/>
              </a:ext>
            </a:extLst>
          </p:cNvPr>
          <p:cNvSpPr txBox="1"/>
          <p:nvPr/>
        </p:nvSpPr>
        <p:spPr>
          <a:xfrm>
            <a:off x="2284843" y="3111075"/>
            <a:ext cx="5069139" cy="1077218"/>
          </a:xfrm>
          <a:prstGeom prst="rect">
            <a:avLst/>
          </a:prstGeom>
          <a:noFill/>
        </p:spPr>
        <p:txBody>
          <a:bodyPr wrap="square" rtlCol="0">
            <a:spAutoFit/>
          </a:bodyPr>
          <a:lstStyle/>
          <a:p>
            <a:pPr algn="ctr"/>
            <a:r>
              <a:rPr lang="en-US" dirty="0"/>
              <a:t>the contribution of the first order in gradients</a:t>
            </a:r>
          </a:p>
          <a:p>
            <a:pPr algn="ctr"/>
            <a:r>
              <a:rPr lang="en-US" sz="2800" b="1" dirty="0"/>
              <a:t>=</a:t>
            </a:r>
          </a:p>
          <a:p>
            <a:pPr algn="ctr"/>
            <a:r>
              <a:rPr lang="en-US" dirty="0"/>
              <a:t>the first order hydrodynamics</a:t>
            </a:r>
          </a:p>
        </p:txBody>
      </p:sp>
    </p:spTree>
    <p:extLst>
      <p:ext uri="{BB962C8B-B14F-4D97-AF65-F5344CB8AC3E}">
        <p14:creationId xmlns:p14="http://schemas.microsoft.com/office/powerpoint/2010/main" val="16503921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40C2EFA-6C73-9941-8D4C-69301514529A}"/>
              </a:ext>
            </a:extLst>
          </p:cNvPr>
          <p:cNvSpPr txBox="1"/>
          <p:nvPr/>
        </p:nvSpPr>
        <p:spPr>
          <a:xfrm>
            <a:off x="762000" y="1219200"/>
            <a:ext cx="7696200" cy="3970318"/>
          </a:xfrm>
          <a:prstGeom prst="rect">
            <a:avLst/>
          </a:prstGeom>
          <a:noFill/>
        </p:spPr>
        <p:txBody>
          <a:bodyPr wrap="square" rtlCol="0">
            <a:spAutoFit/>
          </a:bodyPr>
          <a:lstStyle/>
          <a:p>
            <a:pPr marL="285750" indent="-285750">
              <a:buClr>
                <a:srgbClr val="FFC000"/>
              </a:buClr>
              <a:buFont typeface="Arial" panose="020B0604020202020204" pitchFamily="34" charset="0"/>
              <a:buChar char="•"/>
            </a:pPr>
            <a:r>
              <a:rPr lang="en-US" dirty="0"/>
              <a:t>The drag force is not a part of the hydrodynamic description and depends on the medium motion through the relative velocity (nth-order hydro + ideal order drag force);</a:t>
            </a:r>
          </a:p>
          <a:p>
            <a:pPr marL="285750" indent="-285750">
              <a:buClr>
                <a:srgbClr val="FFC000"/>
              </a:buClr>
              <a:buFont typeface="Arial" panose="020B0604020202020204" pitchFamily="34" charset="0"/>
              <a:buChar char="•"/>
            </a:pPr>
            <a:endParaRPr lang="en-US" dirty="0"/>
          </a:p>
          <a:p>
            <a:pPr marL="285750" indent="-285750">
              <a:buClr>
                <a:srgbClr val="FFC000"/>
              </a:buClr>
              <a:buFont typeface="Arial" panose="020B0604020202020204" pitchFamily="34" charset="0"/>
              <a:buChar char="•"/>
            </a:pPr>
            <a:endParaRPr lang="en-US" dirty="0"/>
          </a:p>
          <a:p>
            <a:pPr marL="285750" indent="-285750">
              <a:buClr>
                <a:srgbClr val="FFC000"/>
              </a:buClr>
              <a:buFont typeface="Arial" panose="020B0604020202020204" pitchFamily="34" charset="0"/>
              <a:buChar char="•"/>
            </a:pPr>
            <a:endParaRPr lang="en-US" dirty="0"/>
          </a:p>
          <a:p>
            <a:pPr marL="285750" indent="-285750">
              <a:buClr>
                <a:srgbClr val="FFC000"/>
              </a:buClr>
              <a:buFont typeface="Arial" panose="020B0604020202020204" pitchFamily="34" charset="0"/>
              <a:buChar char="•"/>
            </a:pPr>
            <a:r>
              <a:rPr lang="en-US" dirty="0"/>
              <a:t>However, in general</a:t>
            </a:r>
            <a:r>
              <a:rPr lang="en-US"/>
              <a:t>, one </a:t>
            </a:r>
            <a:r>
              <a:rPr lang="en-US" dirty="0"/>
              <a:t>may expect that it depends on the medium motion in an involved way and also gains gradient corrections:</a:t>
            </a:r>
          </a:p>
          <a:p>
            <a:pPr marL="285750" indent="-285750">
              <a:buClr>
                <a:srgbClr val="FFC000"/>
              </a:buClr>
              <a:buFont typeface="Arial" panose="020B0604020202020204" pitchFamily="34" charset="0"/>
              <a:buChar char="•"/>
            </a:pPr>
            <a:endParaRPr lang="en-US" dirty="0"/>
          </a:p>
          <a:p>
            <a:pPr>
              <a:buClr>
                <a:srgbClr val="FFC000"/>
              </a:buClr>
            </a:pPr>
            <a:endParaRPr lang="en-US" dirty="0"/>
          </a:p>
          <a:p>
            <a:pPr>
              <a:buClr>
                <a:srgbClr val="FFC000"/>
              </a:buClr>
            </a:pPr>
            <a:endParaRPr lang="en-US" dirty="0"/>
          </a:p>
          <a:p>
            <a:pPr marL="285750" indent="-285750">
              <a:buClr>
                <a:srgbClr val="FFC000"/>
              </a:buClr>
              <a:buFont typeface="Arial" panose="020B0604020202020204" pitchFamily="34" charset="0"/>
              <a:buChar char="•"/>
            </a:pPr>
            <a:r>
              <a:rPr lang="en-US" dirty="0"/>
              <a:t>These arguments are pretty general. Can one see that in a particular theory? </a:t>
            </a:r>
            <a:r>
              <a:rPr lang="en-US" b="1" dirty="0">
                <a:solidFill>
                  <a:srgbClr val="F09229"/>
                </a:solidFill>
              </a:rPr>
              <a:t>Yes</a:t>
            </a:r>
            <a:r>
              <a:rPr lang="en-US" dirty="0"/>
              <a:t>, e.g. these corrections were explicitly derived in the strongly coupled holographic plasma.</a:t>
            </a:r>
          </a:p>
        </p:txBody>
      </p:sp>
      <p:sp>
        <p:nvSpPr>
          <p:cNvPr id="3" name="Slide Number Placeholder 2"/>
          <p:cNvSpPr>
            <a:spLocks noGrp="1"/>
          </p:cNvSpPr>
          <p:nvPr>
            <p:ph type="sldNum" sz="quarter" idx="10"/>
          </p:nvPr>
        </p:nvSpPr>
        <p:spPr/>
        <p:txBody>
          <a:bodyPr/>
          <a:lstStyle/>
          <a:p>
            <a:r>
              <a:rPr lang="en-US"/>
              <a:t>Slide </a:t>
            </a:r>
            <a:fld id="{2651EAAB-5D0D-473B-859D-C18D8179491F}" type="slidenum">
              <a:rPr lang="en-US" smtClean="0"/>
              <a:pPr/>
              <a:t>16</a:t>
            </a:fld>
            <a:endParaRPr lang="en-US" dirty="0"/>
          </a:p>
        </p:txBody>
      </p:sp>
      <p:sp>
        <p:nvSpPr>
          <p:cNvPr id="11" name="Title 5">
            <a:extLst>
              <a:ext uri="{FF2B5EF4-FFF2-40B4-BE49-F238E27FC236}">
                <a16:creationId xmlns:a16="http://schemas.microsoft.com/office/drawing/2014/main" id="{02D65978-88D9-444A-A14B-231B48E8548E}"/>
              </a:ext>
            </a:extLst>
          </p:cNvPr>
          <p:cNvSpPr>
            <a:spLocks noGrp="1"/>
          </p:cNvSpPr>
          <p:nvPr>
            <p:ph type="title"/>
          </p:nvPr>
        </p:nvSpPr>
        <p:spPr>
          <a:xfrm>
            <a:off x="990600" y="382061"/>
            <a:ext cx="7162800" cy="639763"/>
          </a:xfrm>
        </p:spPr>
        <p:txBody>
          <a:bodyPr/>
          <a:lstStyle/>
          <a:p>
            <a:pPr algn="ctr"/>
            <a:r>
              <a:rPr lang="en-US" sz="2800" dirty="0"/>
              <a:t>A Toy Illustration: Drag Force</a:t>
            </a:r>
          </a:p>
        </p:txBody>
      </p:sp>
      <p:pic>
        <p:nvPicPr>
          <p:cNvPr id="2" name="Picture 1">
            <a:extLst>
              <a:ext uri="{FF2B5EF4-FFF2-40B4-BE49-F238E27FC236}">
                <a16:creationId xmlns:a16="http://schemas.microsoft.com/office/drawing/2014/main" id="{9E2DC4DC-9948-6B4E-96EA-452E95C5D809}"/>
              </a:ext>
            </a:extLst>
          </p:cNvPr>
          <p:cNvPicPr>
            <a:picLocks noChangeAspect="1"/>
          </p:cNvPicPr>
          <p:nvPr/>
        </p:nvPicPr>
        <p:blipFill>
          <a:blip r:embed="rId3"/>
          <a:stretch>
            <a:fillRect/>
          </a:stretch>
        </p:blipFill>
        <p:spPr>
          <a:xfrm>
            <a:off x="3652980" y="3581400"/>
            <a:ext cx="4233283" cy="593068"/>
          </a:xfrm>
          <a:prstGeom prst="rect">
            <a:avLst/>
          </a:prstGeom>
        </p:spPr>
      </p:pic>
      <p:pic>
        <p:nvPicPr>
          <p:cNvPr id="5" name="Picture 4">
            <a:extLst>
              <a:ext uri="{FF2B5EF4-FFF2-40B4-BE49-F238E27FC236}">
                <a16:creationId xmlns:a16="http://schemas.microsoft.com/office/drawing/2014/main" id="{56D48598-455C-FD4E-996E-128D16CBB745}"/>
              </a:ext>
            </a:extLst>
          </p:cNvPr>
          <p:cNvPicPr>
            <a:picLocks noChangeAspect="1"/>
          </p:cNvPicPr>
          <p:nvPr/>
        </p:nvPicPr>
        <p:blipFill>
          <a:blip r:embed="rId4"/>
          <a:stretch>
            <a:fillRect/>
          </a:stretch>
        </p:blipFill>
        <p:spPr>
          <a:xfrm>
            <a:off x="3656609" y="2181514"/>
            <a:ext cx="1969087" cy="502019"/>
          </a:xfrm>
          <a:prstGeom prst="rect">
            <a:avLst/>
          </a:prstGeom>
        </p:spPr>
      </p:pic>
      <p:sp>
        <p:nvSpPr>
          <p:cNvPr id="16" name="TextBox 15">
            <a:extLst>
              <a:ext uri="{FF2B5EF4-FFF2-40B4-BE49-F238E27FC236}">
                <a16:creationId xmlns:a16="http://schemas.microsoft.com/office/drawing/2014/main" id="{8777A704-D4A5-564C-9B3E-517F69824BA9}"/>
              </a:ext>
            </a:extLst>
          </p:cNvPr>
          <p:cNvSpPr txBox="1"/>
          <p:nvPr/>
        </p:nvSpPr>
        <p:spPr>
          <a:xfrm>
            <a:off x="3145536" y="0"/>
            <a:ext cx="6019800" cy="307777"/>
          </a:xfrm>
          <a:prstGeom prst="rect">
            <a:avLst/>
          </a:prstGeom>
          <a:noFill/>
        </p:spPr>
        <p:txBody>
          <a:bodyPr wrap="square" rtlCol="0">
            <a:spAutoFit/>
          </a:bodyPr>
          <a:lstStyle/>
          <a:p>
            <a:r>
              <a:rPr lang="en-US" sz="1400" dirty="0"/>
              <a:t>K. Rajagopal, M. </a:t>
            </a:r>
            <a:r>
              <a:rPr lang="en-US" sz="1400" dirty="0" err="1"/>
              <a:t>Lekaveckas</a:t>
            </a:r>
            <a:r>
              <a:rPr lang="en-US" sz="1400" dirty="0"/>
              <a:t>, JHEP, 2014; K. Rajagopal, AS, JHEP, 2015</a:t>
            </a:r>
          </a:p>
        </p:txBody>
      </p:sp>
      <p:sp>
        <p:nvSpPr>
          <p:cNvPr id="18" name="TextBox 17">
            <a:extLst>
              <a:ext uri="{FF2B5EF4-FFF2-40B4-BE49-F238E27FC236}">
                <a16:creationId xmlns:a16="http://schemas.microsoft.com/office/drawing/2014/main" id="{0EBDBB55-2F8C-4A43-925D-3554876B850E}"/>
              </a:ext>
            </a:extLst>
          </p:cNvPr>
          <p:cNvSpPr txBox="1"/>
          <p:nvPr/>
        </p:nvSpPr>
        <p:spPr>
          <a:xfrm>
            <a:off x="4224528" y="209984"/>
            <a:ext cx="4978992" cy="307777"/>
          </a:xfrm>
          <a:prstGeom prst="rect">
            <a:avLst/>
          </a:prstGeom>
          <a:noFill/>
        </p:spPr>
        <p:txBody>
          <a:bodyPr wrap="none" rtlCol="0">
            <a:spAutoFit/>
          </a:bodyPr>
          <a:lstStyle/>
          <a:p>
            <a:r>
              <a:rPr lang="en-US" sz="1400" dirty="0"/>
              <a:t>For a result to all order in gradients, see J. </a:t>
            </a:r>
            <a:r>
              <a:rPr lang="en-US" sz="1400" dirty="0" err="1"/>
              <a:t>Reiten</a:t>
            </a:r>
            <a:r>
              <a:rPr lang="en-US" sz="1400" dirty="0"/>
              <a:t>, AS, 2019</a:t>
            </a:r>
          </a:p>
        </p:txBody>
      </p:sp>
    </p:spTree>
    <p:extLst>
      <p:ext uri="{BB962C8B-B14F-4D97-AF65-F5344CB8AC3E}">
        <p14:creationId xmlns:p14="http://schemas.microsoft.com/office/powerpoint/2010/main" val="20000829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r>
              <a:rPr lang="en-US"/>
              <a:t>Slide </a:t>
            </a:r>
            <a:fld id="{2651EAAB-5D0D-473B-859D-C18D8179491F}" type="slidenum">
              <a:rPr lang="en-US" smtClean="0"/>
              <a:pPr/>
              <a:t>17</a:t>
            </a:fld>
            <a:endParaRPr lang="en-US" dirty="0"/>
          </a:p>
        </p:txBody>
      </p:sp>
      <p:sp>
        <p:nvSpPr>
          <p:cNvPr id="11" name="Title 5">
            <a:extLst>
              <a:ext uri="{FF2B5EF4-FFF2-40B4-BE49-F238E27FC236}">
                <a16:creationId xmlns:a16="http://schemas.microsoft.com/office/drawing/2014/main" id="{02D65978-88D9-444A-A14B-231B48E8548E}"/>
              </a:ext>
            </a:extLst>
          </p:cNvPr>
          <p:cNvSpPr>
            <a:spLocks noGrp="1"/>
          </p:cNvSpPr>
          <p:nvPr>
            <p:ph type="title"/>
          </p:nvPr>
        </p:nvSpPr>
        <p:spPr>
          <a:xfrm>
            <a:off x="990600" y="382061"/>
            <a:ext cx="7162800" cy="639763"/>
          </a:xfrm>
        </p:spPr>
        <p:txBody>
          <a:bodyPr/>
          <a:lstStyle/>
          <a:p>
            <a:pPr algn="ctr"/>
            <a:r>
              <a:rPr lang="en-US" sz="2800" dirty="0"/>
              <a:t>A Toy Illustration: Drag Force</a:t>
            </a:r>
          </a:p>
        </p:txBody>
      </p:sp>
      <p:sp>
        <p:nvSpPr>
          <p:cNvPr id="16" name="TextBox 15">
            <a:extLst>
              <a:ext uri="{FF2B5EF4-FFF2-40B4-BE49-F238E27FC236}">
                <a16:creationId xmlns:a16="http://schemas.microsoft.com/office/drawing/2014/main" id="{8777A704-D4A5-564C-9B3E-517F69824BA9}"/>
              </a:ext>
            </a:extLst>
          </p:cNvPr>
          <p:cNvSpPr txBox="1"/>
          <p:nvPr/>
        </p:nvSpPr>
        <p:spPr>
          <a:xfrm>
            <a:off x="5617464" y="0"/>
            <a:ext cx="3526536" cy="307777"/>
          </a:xfrm>
          <a:prstGeom prst="rect">
            <a:avLst/>
          </a:prstGeom>
          <a:noFill/>
        </p:spPr>
        <p:txBody>
          <a:bodyPr wrap="square" rtlCol="0">
            <a:spAutoFit/>
          </a:bodyPr>
          <a:lstStyle/>
          <a:p>
            <a:r>
              <a:rPr lang="en-US" sz="1400" dirty="0"/>
              <a:t>K. Rajagopal, M. </a:t>
            </a:r>
            <a:r>
              <a:rPr lang="en-US" sz="1400" dirty="0" err="1"/>
              <a:t>Lekaveckas</a:t>
            </a:r>
            <a:r>
              <a:rPr lang="en-US" sz="1400" dirty="0"/>
              <a:t>, JHEP, 2014</a:t>
            </a:r>
          </a:p>
        </p:txBody>
      </p:sp>
      <p:pic>
        <p:nvPicPr>
          <p:cNvPr id="4" name="Picture 3">
            <a:extLst>
              <a:ext uri="{FF2B5EF4-FFF2-40B4-BE49-F238E27FC236}">
                <a16:creationId xmlns:a16="http://schemas.microsoft.com/office/drawing/2014/main" id="{FCD1FBE6-BA28-8F43-8F16-688C01579211}"/>
              </a:ext>
            </a:extLst>
          </p:cNvPr>
          <p:cNvPicPr>
            <a:picLocks noChangeAspect="1"/>
          </p:cNvPicPr>
          <p:nvPr/>
        </p:nvPicPr>
        <p:blipFill>
          <a:blip r:embed="rId3"/>
          <a:stretch>
            <a:fillRect/>
          </a:stretch>
        </p:blipFill>
        <p:spPr>
          <a:xfrm>
            <a:off x="152400" y="1021824"/>
            <a:ext cx="8839200" cy="3388910"/>
          </a:xfrm>
          <a:prstGeom prst="rect">
            <a:avLst/>
          </a:prstGeom>
        </p:spPr>
      </p:pic>
      <p:sp>
        <p:nvSpPr>
          <p:cNvPr id="6" name="TextBox 5">
            <a:extLst>
              <a:ext uri="{FF2B5EF4-FFF2-40B4-BE49-F238E27FC236}">
                <a16:creationId xmlns:a16="http://schemas.microsoft.com/office/drawing/2014/main" id="{4C44B162-6D03-0B45-B34C-DF33CE5B1971}"/>
              </a:ext>
            </a:extLst>
          </p:cNvPr>
          <p:cNvSpPr txBox="1"/>
          <p:nvPr/>
        </p:nvSpPr>
        <p:spPr>
          <a:xfrm>
            <a:off x="609600" y="4410734"/>
            <a:ext cx="8229600" cy="1384995"/>
          </a:xfrm>
          <a:prstGeom prst="rect">
            <a:avLst/>
          </a:prstGeom>
          <a:noFill/>
        </p:spPr>
        <p:txBody>
          <a:bodyPr wrap="square" rtlCol="0">
            <a:spAutoFit/>
          </a:bodyPr>
          <a:lstStyle/>
          <a:p>
            <a:r>
              <a:rPr lang="en-US" sz="1400" i="1" dirty="0"/>
              <a:t>“Actual drag force (red curves) on a heavy quark being dragged through the debris produced in the collision of two sheets of energy. We compare the actual drag force to the zeroth order calculation (blue dot-dashed curve) which neglects the effects of fluid gradients and our calculation in which the effects of fluid gradients are included up to first order (black dashed curves). At late times, when the fluid has </a:t>
            </a:r>
            <a:r>
              <a:rPr lang="en-US" sz="1400" i="1" dirty="0" err="1"/>
              <a:t>hydrodynamized</a:t>
            </a:r>
            <a:r>
              <a:rPr lang="en-US" sz="1400" i="1" dirty="0"/>
              <a:t>, the gradient corrections included in the black dashed curves yield a much better description of the full result.”</a:t>
            </a:r>
          </a:p>
        </p:txBody>
      </p:sp>
      <p:sp>
        <p:nvSpPr>
          <p:cNvPr id="12" name="TextBox 11">
            <a:extLst>
              <a:ext uri="{FF2B5EF4-FFF2-40B4-BE49-F238E27FC236}">
                <a16:creationId xmlns:a16="http://schemas.microsoft.com/office/drawing/2014/main" id="{3F8A6040-D0A0-2C41-8243-D29E6E78FAFD}"/>
              </a:ext>
            </a:extLst>
          </p:cNvPr>
          <p:cNvSpPr txBox="1"/>
          <p:nvPr/>
        </p:nvSpPr>
        <p:spPr>
          <a:xfrm>
            <a:off x="6512254" y="215059"/>
            <a:ext cx="2631746" cy="307777"/>
          </a:xfrm>
          <a:prstGeom prst="rect">
            <a:avLst/>
          </a:prstGeom>
          <a:noFill/>
        </p:spPr>
        <p:txBody>
          <a:bodyPr wrap="none" rtlCol="0">
            <a:spAutoFit/>
          </a:bodyPr>
          <a:lstStyle/>
          <a:p>
            <a:r>
              <a:rPr lang="en-US" sz="1400" dirty="0"/>
              <a:t>K. Rajagopal et al, JHEP, 2013</a:t>
            </a:r>
          </a:p>
        </p:txBody>
      </p:sp>
    </p:spTree>
    <p:extLst>
      <p:ext uri="{BB962C8B-B14F-4D97-AF65-F5344CB8AC3E}">
        <p14:creationId xmlns:p14="http://schemas.microsoft.com/office/powerpoint/2010/main" val="5899795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r>
              <a:rPr lang="en-US"/>
              <a:t>Slide </a:t>
            </a:r>
            <a:fld id="{2651EAAB-5D0D-473B-859D-C18D8179491F}" type="slidenum">
              <a:rPr lang="en-US" smtClean="0"/>
              <a:pPr/>
              <a:t>18</a:t>
            </a:fld>
            <a:endParaRPr lang="en-US" dirty="0"/>
          </a:p>
        </p:txBody>
      </p:sp>
      <p:sp>
        <p:nvSpPr>
          <p:cNvPr id="6" name="Title 5"/>
          <p:cNvSpPr>
            <a:spLocks noGrp="1"/>
          </p:cNvSpPr>
          <p:nvPr>
            <p:ph type="title"/>
          </p:nvPr>
        </p:nvSpPr>
        <p:spPr>
          <a:xfrm>
            <a:off x="990600" y="2590800"/>
            <a:ext cx="7162800" cy="838200"/>
          </a:xfrm>
        </p:spPr>
        <p:txBody>
          <a:bodyPr/>
          <a:lstStyle/>
          <a:p>
            <a:pPr algn="ctr"/>
            <a:r>
              <a:rPr lang="en-US" sz="2800" dirty="0">
                <a:solidFill>
                  <a:srgbClr val="F09229"/>
                </a:solidFill>
              </a:rPr>
              <a:t>What’s about the jet-medium interaction? </a:t>
            </a:r>
          </a:p>
        </p:txBody>
      </p:sp>
      <p:sp>
        <p:nvSpPr>
          <p:cNvPr id="4" name="Rectangle 3">
            <a:extLst>
              <a:ext uri="{FF2B5EF4-FFF2-40B4-BE49-F238E27FC236}">
                <a16:creationId xmlns:a16="http://schemas.microsoft.com/office/drawing/2014/main" id="{7BF26861-72FF-6248-9CE1-46E9BD7888D3}"/>
              </a:ext>
            </a:extLst>
          </p:cNvPr>
          <p:cNvSpPr/>
          <p:nvPr/>
        </p:nvSpPr>
        <p:spPr>
          <a:xfrm>
            <a:off x="3886200" y="6075947"/>
            <a:ext cx="1295400" cy="212725"/>
          </a:xfrm>
          <a:prstGeom prst="rect">
            <a:avLst/>
          </a:prstGeom>
          <a:solidFill>
            <a:schemeClr val="bg1"/>
          </a:solidFill>
          <a:ln>
            <a:solidFill>
              <a:srgbClr val="F8F8F8">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27319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40C2EFA-6C73-9941-8D4C-69301514529A}"/>
              </a:ext>
            </a:extLst>
          </p:cNvPr>
          <p:cNvSpPr txBox="1"/>
          <p:nvPr/>
        </p:nvSpPr>
        <p:spPr>
          <a:xfrm>
            <a:off x="762000" y="1219200"/>
            <a:ext cx="7696200" cy="4247317"/>
          </a:xfrm>
          <a:prstGeom prst="rect">
            <a:avLst/>
          </a:prstGeom>
          <a:noFill/>
        </p:spPr>
        <p:txBody>
          <a:bodyPr wrap="square" rtlCol="0">
            <a:spAutoFit/>
          </a:bodyPr>
          <a:lstStyle/>
          <a:p>
            <a:pPr marL="285750" indent="-285750">
              <a:buClr>
                <a:srgbClr val="FFC000"/>
              </a:buClr>
              <a:buFont typeface="Arial" panose="020B0604020202020204" pitchFamily="34" charset="0"/>
              <a:buChar char="•"/>
            </a:pPr>
            <a:r>
              <a:rPr lang="en-US" dirty="0"/>
              <a:t>The jet-medium interaction (the energy loss) can treated perturbatively in a QCD based model leading to a successful description of many experimental observations;</a:t>
            </a:r>
          </a:p>
          <a:p>
            <a:pPr marL="285750" indent="-285750">
              <a:buClr>
                <a:srgbClr val="FFC000"/>
              </a:buClr>
              <a:buFont typeface="Arial" panose="020B0604020202020204" pitchFamily="34" charset="0"/>
              <a:buChar char="•"/>
            </a:pPr>
            <a:endParaRPr lang="en-US" dirty="0"/>
          </a:p>
          <a:p>
            <a:pPr marL="285750" indent="-285750">
              <a:buClr>
                <a:srgbClr val="FFC000"/>
              </a:buClr>
              <a:buFont typeface="Arial" panose="020B0604020202020204" pitchFamily="34" charset="0"/>
              <a:buChar char="•"/>
            </a:pPr>
            <a:r>
              <a:rPr lang="en-US" dirty="0"/>
              <a:t>The simplest version of this description is based on a model potential for in medium sources integrated into a perturbative calculation for QCD amplitudes in the </a:t>
            </a:r>
            <a:r>
              <a:rPr lang="en-US" dirty="0" err="1"/>
              <a:t>eikonal</a:t>
            </a:r>
            <a:r>
              <a:rPr lang="en-US" dirty="0"/>
              <a:t> approximation (large jet energy)</a:t>
            </a:r>
          </a:p>
          <a:p>
            <a:pPr marL="285750" indent="-285750">
              <a:buClr>
                <a:srgbClr val="FFC000"/>
              </a:buClr>
              <a:buFont typeface="Arial" panose="020B0604020202020204" pitchFamily="34" charset="0"/>
              <a:buChar char="•"/>
            </a:pPr>
            <a:endParaRPr lang="en-US" dirty="0"/>
          </a:p>
          <a:p>
            <a:pPr marL="285750" indent="-285750">
              <a:buClr>
                <a:srgbClr val="FFC000"/>
              </a:buClr>
              <a:buFont typeface="Arial" panose="020B0604020202020204" pitchFamily="34" charset="0"/>
              <a:buChar char="•"/>
            </a:pPr>
            <a:endParaRPr lang="en-US" dirty="0"/>
          </a:p>
          <a:p>
            <a:pPr>
              <a:buClr>
                <a:srgbClr val="FFC000"/>
              </a:buClr>
            </a:pPr>
            <a:endParaRPr lang="en-US" dirty="0"/>
          </a:p>
          <a:p>
            <a:pPr>
              <a:buClr>
                <a:srgbClr val="FFC000"/>
              </a:buClr>
            </a:pPr>
            <a:r>
              <a:rPr lang="en-US" dirty="0"/>
              <a:t>     written for scalar quarks, where the sum goes over the sources;</a:t>
            </a:r>
          </a:p>
          <a:p>
            <a:pPr>
              <a:buClr>
                <a:srgbClr val="FFC000"/>
              </a:buClr>
            </a:pPr>
            <a:endParaRPr lang="en-US" dirty="0"/>
          </a:p>
          <a:p>
            <a:pPr marL="285750" indent="-285750">
              <a:buClr>
                <a:srgbClr val="FFC000"/>
              </a:buClr>
              <a:buFont typeface="Arial" panose="020B0604020202020204" pitchFamily="34" charset="0"/>
              <a:buChar char="•"/>
            </a:pPr>
            <a:r>
              <a:rPr lang="en-US" dirty="0"/>
              <a:t>It is assumed that the sources cannot interact with each other and the averaging over sources in the amplitude squared, in fact, reduces to a single sum (no source interference);</a:t>
            </a:r>
          </a:p>
        </p:txBody>
      </p:sp>
      <p:sp>
        <p:nvSpPr>
          <p:cNvPr id="3" name="Slide Number Placeholder 2"/>
          <p:cNvSpPr>
            <a:spLocks noGrp="1"/>
          </p:cNvSpPr>
          <p:nvPr>
            <p:ph type="sldNum" sz="quarter" idx="10"/>
          </p:nvPr>
        </p:nvSpPr>
        <p:spPr/>
        <p:txBody>
          <a:bodyPr/>
          <a:lstStyle/>
          <a:p>
            <a:r>
              <a:rPr lang="en-US"/>
              <a:t>Slide </a:t>
            </a:r>
            <a:fld id="{2651EAAB-5D0D-473B-859D-C18D8179491F}" type="slidenum">
              <a:rPr lang="en-US" smtClean="0"/>
              <a:pPr/>
              <a:t>19</a:t>
            </a:fld>
            <a:endParaRPr lang="en-US" dirty="0"/>
          </a:p>
        </p:txBody>
      </p:sp>
      <p:sp>
        <p:nvSpPr>
          <p:cNvPr id="11" name="Title 5">
            <a:extLst>
              <a:ext uri="{FF2B5EF4-FFF2-40B4-BE49-F238E27FC236}">
                <a16:creationId xmlns:a16="http://schemas.microsoft.com/office/drawing/2014/main" id="{02D65978-88D9-444A-A14B-231B48E8548E}"/>
              </a:ext>
            </a:extLst>
          </p:cNvPr>
          <p:cNvSpPr>
            <a:spLocks noGrp="1"/>
          </p:cNvSpPr>
          <p:nvPr>
            <p:ph type="title"/>
          </p:nvPr>
        </p:nvSpPr>
        <p:spPr>
          <a:xfrm>
            <a:off x="990600" y="382061"/>
            <a:ext cx="7162800" cy="639763"/>
          </a:xfrm>
        </p:spPr>
        <p:txBody>
          <a:bodyPr/>
          <a:lstStyle/>
          <a:p>
            <a:pPr algn="ctr"/>
            <a:r>
              <a:rPr lang="en-US" sz="2800" dirty="0"/>
              <a:t>The GLV calculation</a:t>
            </a:r>
          </a:p>
        </p:txBody>
      </p:sp>
      <p:sp>
        <p:nvSpPr>
          <p:cNvPr id="12" name="TextBox 11">
            <a:extLst>
              <a:ext uri="{FF2B5EF4-FFF2-40B4-BE49-F238E27FC236}">
                <a16:creationId xmlns:a16="http://schemas.microsoft.com/office/drawing/2014/main" id="{29081525-3584-DB42-B449-4349F68B0172}"/>
              </a:ext>
            </a:extLst>
          </p:cNvPr>
          <p:cNvSpPr txBox="1"/>
          <p:nvPr/>
        </p:nvSpPr>
        <p:spPr>
          <a:xfrm>
            <a:off x="7641336" y="0"/>
            <a:ext cx="1502664" cy="307777"/>
          </a:xfrm>
          <a:prstGeom prst="rect">
            <a:avLst/>
          </a:prstGeom>
          <a:noFill/>
        </p:spPr>
        <p:txBody>
          <a:bodyPr wrap="square" rtlCol="0">
            <a:spAutoFit/>
          </a:bodyPr>
          <a:lstStyle/>
          <a:p>
            <a:r>
              <a:rPr lang="en-US" sz="1400" dirty="0"/>
              <a:t>GLV, NPB, 2001</a:t>
            </a:r>
          </a:p>
        </p:txBody>
      </p:sp>
      <p:pic>
        <p:nvPicPr>
          <p:cNvPr id="4" name="Picture 3">
            <a:extLst>
              <a:ext uri="{FF2B5EF4-FFF2-40B4-BE49-F238E27FC236}">
                <a16:creationId xmlns:a16="http://schemas.microsoft.com/office/drawing/2014/main" id="{6B14526D-291E-B048-AE34-B228F10CAC00}"/>
              </a:ext>
            </a:extLst>
          </p:cNvPr>
          <p:cNvPicPr>
            <a:picLocks noChangeAspect="1"/>
          </p:cNvPicPr>
          <p:nvPr/>
        </p:nvPicPr>
        <p:blipFill>
          <a:blip r:embed="rId3"/>
          <a:stretch>
            <a:fillRect/>
          </a:stretch>
        </p:blipFill>
        <p:spPr>
          <a:xfrm>
            <a:off x="1257300" y="3236976"/>
            <a:ext cx="6629400" cy="761925"/>
          </a:xfrm>
          <a:prstGeom prst="rect">
            <a:avLst/>
          </a:prstGeom>
        </p:spPr>
      </p:pic>
    </p:spTree>
    <p:extLst>
      <p:ext uri="{BB962C8B-B14F-4D97-AF65-F5344CB8AC3E}">
        <p14:creationId xmlns:p14="http://schemas.microsoft.com/office/powerpoint/2010/main" val="32531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r>
              <a:rPr lang="en-US"/>
              <a:t>Slide </a:t>
            </a:r>
            <a:fld id="{2651EAAB-5D0D-473B-859D-C18D8179491F}" type="slidenum">
              <a:rPr lang="en-US" smtClean="0"/>
              <a:pPr/>
              <a:t>2</a:t>
            </a:fld>
            <a:endParaRPr lang="en-US" dirty="0"/>
          </a:p>
        </p:txBody>
      </p:sp>
      <p:sp>
        <p:nvSpPr>
          <p:cNvPr id="4" name="Rectangle 3">
            <a:extLst>
              <a:ext uri="{FF2B5EF4-FFF2-40B4-BE49-F238E27FC236}">
                <a16:creationId xmlns:a16="http://schemas.microsoft.com/office/drawing/2014/main" id="{7BF26861-72FF-6248-9CE1-46E9BD7888D3}"/>
              </a:ext>
            </a:extLst>
          </p:cNvPr>
          <p:cNvSpPr/>
          <p:nvPr/>
        </p:nvSpPr>
        <p:spPr>
          <a:xfrm>
            <a:off x="3886200" y="6075947"/>
            <a:ext cx="1295400" cy="212725"/>
          </a:xfrm>
          <a:prstGeom prst="rect">
            <a:avLst/>
          </a:prstGeom>
          <a:solidFill>
            <a:schemeClr val="bg1"/>
          </a:solidFill>
          <a:ln>
            <a:solidFill>
              <a:srgbClr val="F8F8F8">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4F41155-7E74-F348-A4AE-6DBF59CFB8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053"/>
            <a:ext cx="9144000" cy="6096000"/>
          </a:xfrm>
          <a:prstGeom prst="rect">
            <a:avLst/>
          </a:prstGeom>
        </p:spPr>
      </p:pic>
      <p:sp>
        <p:nvSpPr>
          <p:cNvPr id="11" name="Rectangle 10">
            <a:extLst>
              <a:ext uri="{FF2B5EF4-FFF2-40B4-BE49-F238E27FC236}">
                <a16:creationId xmlns:a16="http://schemas.microsoft.com/office/drawing/2014/main" id="{8369BF14-4D3C-604E-B799-DA9E849C4F8D}"/>
              </a:ext>
            </a:extLst>
          </p:cNvPr>
          <p:cNvSpPr/>
          <p:nvPr/>
        </p:nvSpPr>
        <p:spPr>
          <a:xfrm>
            <a:off x="0" y="6075947"/>
            <a:ext cx="9144000" cy="78205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spTree>
    <p:extLst>
      <p:ext uri="{BB962C8B-B14F-4D97-AF65-F5344CB8AC3E}">
        <p14:creationId xmlns:p14="http://schemas.microsoft.com/office/powerpoint/2010/main" val="26739422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r>
              <a:rPr lang="en-US"/>
              <a:t>Slide </a:t>
            </a:r>
            <a:fld id="{2651EAAB-5D0D-473B-859D-C18D8179491F}" type="slidenum">
              <a:rPr lang="en-US" smtClean="0"/>
              <a:pPr/>
              <a:t>20</a:t>
            </a:fld>
            <a:endParaRPr lang="en-US" dirty="0"/>
          </a:p>
        </p:txBody>
      </p:sp>
      <p:sp>
        <p:nvSpPr>
          <p:cNvPr id="11" name="Title 5">
            <a:extLst>
              <a:ext uri="{FF2B5EF4-FFF2-40B4-BE49-F238E27FC236}">
                <a16:creationId xmlns:a16="http://schemas.microsoft.com/office/drawing/2014/main" id="{02D65978-88D9-444A-A14B-231B48E8548E}"/>
              </a:ext>
            </a:extLst>
          </p:cNvPr>
          <p:cNvSpPr>
            <a:spLocks noGrp="1"/>
          </p:cNvSpPr>
          <p:nvPr>
            <p:ph type="title"/>
          </p:nvPr>
        </p:nvSpPr>
        <p:spPr>
          <a:xfrm>
            <a:off x="990600" y="382061"/>
            <a:ext cx="7162800" cy="639763"/>
          </a:xfrm>
        </p:spPr>
        <p:txBody>
          <a:bodyPr/>
          <a:lstStyle/>
          <a:p>
            <a:pPr algn="ctr"/>
            <a:r>
              <a:rPr lang="en-US" sz="2800" dirty="0"/>
              <a:t>The GLV calculation</a:t>
            </a:r>
          </a:p>
        </p:txBody>
      </p:sp>
      <p:sp>
        <p:nvSpPr>
          <p:cNvPr id="12" name="TextBox 11">
            <a:extLst>
              <a:ext uri="{FF2B5EF4-FFF2-40B4-BE49-F238E27FC236}">
                <a16:creationId xmlns:a16="http://schemas.microsoft.com/office/drawing/2014/main" id="{29081525-3584-DB42-B449-4349F68B0172}"/>
              </a:ext>
            </a:extLst>
          </p:cNvPr>
          <p:cNvSpPr txBox="1"/>
          <p:nvPr/>
        </p:nvSpPr>
        <p:spPr>
          <a:xfrm>
            <a:off x="7641336" y="0"/>
            <a:ext cx="1502664" cy="307777"/>
          </a:xfrm>
          <a:prstGeom prst="rect">
            <a:avLst/>
          </a:prstGeom>
          <a:noFill/>
        </p:spPr>
        <p:txBody>
          <a:bodyPr wrap="square" rtlCol="0">
            <a:spAutoFit/>
          </a:bodyPr>
          <a:lstStyle/>
          <a:p>
            <a:r>
              <a:rPr lang="en-US" sz="1400" dirty="0"/>
              <a:t>GLV, NPB, 2001</a:t>
            </a:r>
          </a:p>
        </p:txBody>
      </p:sp>
      <p:sp>
        <p:nvSpPr>
          <p:cNvPr id="5" name="TextBox 4">
            <a:extLst>
              <a:ext uri="{FF2B5EF4-FFF2-40B4-BE49-F238E27FC236}">
                <a16:creationId xmlns:a16="http://schemas.microsoft.com/office/drawing/2014/main" id="{41D1BFD7-EEE5-9B4C-AF48-9693B32ABAD3}"/>
              </a:ext>
            </a:extLst>
          </p:cNvPr>
          <p:cNvSpPr txBox="1"/>
          <p:nvPr/>
        </p:nvSpPr>
        <p:spPr>
          <a:xfrm>
            <a:off x="3419280" y="896053"/>
            <a:ext cx="2305439" cy="400110"/>
          </a:xfrm>
          <a:prstGeom prst="rect">
            <a:avLst/>
          </a:prstGeom>
          <a:noFill/>
        </p:spPr>
        <p:txBody>
          <a:bodyPr wrap="none" rtlCol="0">
            <a:spAutoFit/>
          </a:bodyPr>
          <a:lstStyle/>
          <a:p>
            <a:r>
              <a:rPr lang="en-US" sz="2000" b="1" dirty="0"/>
              <a:t>Elastic scattering</a:t>
            </a:r>
          </a:p>
        </p:txBody>
      </p:sp>
      <p:sp>
        <p:nvSpPr>
          <p:cNvPr id="7" name="TextBox 6">
            <a:extLst>
              <a:ext uri="{FF2B5EF4-FFF2-40B4-BE49-F238E27FC236}">
                <a16:creationId xmlns:a16="http://schemas.microsoft.com/office/drawing/2014/main" id="{92513F42-FF0B-A949-A998-E9308B886831}"/>
              </a:ext>
            </a:extLst>
          </p:cNvPr>
          <p:cNvSpPr txBox="1"/>
          <p:nvPr/>
        </p:nvSpPr>
        <p:spPr>
          <a:xfrm>
            <a:off x="1042416" y="1295400"/>
            <a:ext cx="7415784" cy="923330"/>
          </a:xfrm>
          <a:prstGeom prst="rect">
            <a:avLst/>
          </a:prstGeom>
          <a:noFill/>
        </p:spPr>
        <p:txBody>
          <a:bodyPr wrap="square" rtlCol="0">
            <a:spAutoFit/>
          </a:bodyPr>
          <a:lstStyle/>
          <a:p>
            <a:r>
              <a:rPr lang="en-US" dirty="0"/>
              <a:t>As an illustration let’s consider the simplest process – the production of a single quark by a source term creating an energetic quark (the momentum broadening in the medium):</a:t>
            </a:r>
          </a:p>
        </p:txBody>
      </p:sp>
      <p:pic>
        <p:nvPicPr>
          <p:cNvPr id="15" name="Picture 14">
            <a:extLst>
              <a:ext uri="{FF2B5EF4-FFF2-40B4-BE49-F238E27FC236}">
                <a16:creationId xmlns:a16="http://schemas.microsoft.com/office/drawing/2014/main" id="{5B9C5BD6-F34D-3B44-B93E-A011B0A9588D}"/>
              </a:ext>
            </a:extLst>
          </p:cNvPr>
          <p:cNvPicPr>
            <a:picLocks noChangeAspect="1"/>
          </p:cNvPicPr>
          <p:nvPr/>
        </p:nvPicPr>
        <p:blipFill>
          <a:blip r:embed="rId3"/>
          <a:stretch>
            <a:fillRect/>
          </a:stretch>
        </p:blipFill>
        <p:spPr>
          <a:xfrm>
            <a:off x="949435" y="2286000"/>
            <a:ext cx="7245128" cy="1393894"/>
          </a:xfrm>
          <a:prstGeom prst="rect">
            <a:avLst/>
          </a:prstGeom>
        </p:spPr>
      </p:pic>
      <p:pic>
        <p:nvPicPr>
          <p:cNvPr id="2" name="Picture 1">
            <a:extLst>
              <a:ext uri="{FF2B5EF4-FFF2-40B4-BE49-F238E27FC236}">
                <a16:creationId xmlns:a16="http://schemas.microsoft.com/office/drawing/2014/main" id="{35BE8DEB-3E7E-5147-A7C9-7444EB00A66C}"/>
              </a:ext>
            </a:extLst>
          </p:cNvPr>
          <p:cNvPicPr>
            <a:picLocks noChangeAspect="1"/>
          </p:cNvPicPr>
          <p:nvPr/>
        </p:nvPicPr>
        <p:blipFill>
          <a:blip r:embed="rId4"/>
          <a:stretch>
            <a:fillRect/>
          </a:stretch>
        </p:blipFill>
        <p:spPr>
          <a:xfrm>
            <a:off x="2247900" y="3897551"/>
            <a:ext cx="4648200" cy="2064396"/>
          </a:xfrm>
          <a:prstGeom prst="rect">
            <a:avLst/>
          </a:prstGeom>
        </p:spPr>
      </p:pic>
    </p:spTree>
    <p:extLst>
      <p:ext uri="{BB962C8B-B14F-4D97-AF65-F5344CB8AC3E}">
        <p14:creationId xmlns:p14="http://schemas.microsoft.com/office/powerpoint/2010/main" val="22015468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r>
              <a:rPr lang="en-US"/>
              <a:t>Slide </a:t>
            </a:r>
            <a:fld id="{2651EAAB-5D0D-473B-859D-C18D8179491F}" type="slidenum">
              <a:rPr lang="en-US" smtClean="0"/>
              <a:pPr/>
              <a:t>21</a:t>
            </a:fld>
            <a:endParaRPr lang="en-US" dirty="0"/>
          </a:p>
        </p:txBody>
      </p:sp>
      <p:sp>
        <p:nvSpPr>
          <p:cNvPr id="11" name="Title 5">
            <a:extLst>
              <a:ext uri="{FF2B5EF4-FFF2-40B4-BE49-F238E27FC236}">
                <a16:creationId xmlns:a16="http://schemas.microsoft.com/office/drawing/2014/main" id="{02D65978-88D9-444A-A14B-231B48E8548E}"/>
              </a:ext>
            </a:extLst>
          </p:cNvPr>
          <p:cNvSpPr>
            <a:spLocks noGrp="1"/>
          </p:cNvSpPr>
          <p:nvPr>
            <p:ph type="title"/>
          </p:nvPr>
        </p:nvSpPr>
        <p:spPr>
          <a:xfrm>
            <a:off x="990600" y="382061"/>
            <a:ext cx="7162800" cy="639763"/>
          </a:xfrm>
        </p:spPr>
        <p:txBody>
          <a:bodyPr/>
          <a:lstStyle/>
          <a:p>
            <a:pPr algn="ctr"/>
            <a:r>
              <a:rPr lang="en-US" sz="2800" dirty="0"/>
              <a:t>The GLV calculation</a:t>
            </a:r>
          </a:p>
        </p:txBody>
      </p:sp>
      <p:sp>
        <p:nvSpPr>
          <p:cNvPr id="12" name="TextBox 11">
            <a:extLst>
              <a:ext uri="{FF2B5EF4-FFF2-40B4-BE49-F238E27FC236}">
                <a16:creationId xmlns:a16="http://schemas.microsoft.com/office/drawing/2014/main" id="{29081525-3584-DB42-B449-4349F68B0172}"/>
              </a:ext>
            </a:extLst>
          </p:cNvPr>
          <p:cNvSpPr txBox="1"/>
          <p:nvPr/>
        </p:nvSpPr>
        <p:spPr>
          <a:xfrm>
            <a:off x="7641336" y="0"/>
            <a:ext cx="1502664" cy="307777"/>
          </a:xfrm>
          <a:prstGeom prst="rect">
            <a:avLst/>
          </a:prstGeom>
          <a:noFill/>
        </p:spPr>
        <p:txBody>
          <a:bodyPr wrap="square" rtlCol="0">
            <a:spAutoFit/>
          </a:bodyPr>
          <a:lstStyle/>
          <a:p>
            <a:r>
              <a:rPr lang="en-US" sz="1400" dirty="0"/>
              <a:t>GLV, NPB, 2001</a:t>
            </a:r>
          </a:p>
        </p:txBody>
      </p:sp>
      <p:sp>
        <p:nvSpPr>
          <p:cNvPr id="5" name="TextBox 4">
            <a:extLst>
              <a:ext uri="{FF2B5EF4-FFF2-40B4-BE49-F238E27FC236}">
                <a16:creationId xmlns:a16="http://schemas.microsoft.com/office/drawing/2014/main" id="{41D1BFD7-EEE5-9B4C-AF48-9693B32ABAD3}"/>
              </a:ext>
            </a:extLst>
          </p:cNvPr>
          <p:cNvSpPr txBox="1"/>
          <p:nvPr/>
        </p:nvSpPr>
        <p:spPr>
          <a:xfrm>
            <a:off x="3419280" y="896053"/>
            <a:ext cx="2305439" cy="400110"/>
          </a:xfrm>
          <a:prstGeom prst="rect">
            <a:avLst/>
          </a:prstGeom>
          <a:noFill/>
        </p:spPr>
        <p:txBody>
          <a:bodyPr wrap="none" rtlCol="0">
            <a:spAutoFit/>
          </a:bodyPr>
          <a:lstStyle/>
          <a:p>
            <a:r>
              <a:rPr lang="en-US" sz="2000" b="1" dirty="0"/>
              <a:t>Elastic scattering</a:t>
            </a:r>
          </a:p>
        </p:txBody>
      </p:sp>
      <p:sp>
        <p:nvSpPr>
          <p:cNvPr id="7" name="TextBox 6">
            <a:extLst>
              <a:ext uri="{FF2B5EF4-FFF2-40B4-BE49-F238E27FC236}">
                <a16:creationId xmlns:a16="http://schemas.microsoft.com/office/drawing/2014/main" id="{92513F42-FF0B-A949-A998-E9308B886831}"/>
              </a:ext>
            </a:extLst>
          </p:cNvPr>
          <p:cNvSpPr txBox="1"/>
          <p:nvPr/>
        </p:nvSpPr>
        <p:spPr>
          <a:xfrm>
            <a:off x="1042416" y="1295400"/>
            <a:ext cx="7415784" cy="1477328"/>
          </a:xfrm>
          <a:prstGeom prst="rect">
            <a:avLst/>
          </a:prstGeom>
          <a:noFill/>
        </p:spPr>
        <p:txBody>
          <a:bodyPr wrap="square" rtlCol="0">
            <a:spAutoFit/>
          </a:bodyPr>
          <a:lstStyle/>
          <a:p>
            <a:r>
              <a:rPr lang="en-US" dirty="0"/>
              <a:t>As an illustration let’s consider the simplest process – the production of a single quark by a source term creating an energetic quark (the momentum broadening in the medium). Expanding in the number of interactions we start with</a:t>
            </a:r>
          </a:p>
          <a:p>
            <a:endParaRPr lang="en-US" dirty="0"/>
          </a:p>
        </p:txBody>
      </p:sp>
      <p:sp>
        <p:nvSpPr>
          <p:cNvPr id="14" name="TextBox 13">
            <a:extLst>
              <a:ext uri="{FF2B5EF4-FFF2-40B4-BE49-F238E27FC236}">
                <a16:creationId xmlns:a16="http://schemas.microsoft.com/office/drawing/2014/main" id="{5ECB9FE9-8F59-6F48-A5AE-432783BC45EF}"/>
              </a:ext>
            </a:extLst>
          </p:cNvPr>
          <p:cNvSpPr txBox="1"/>
          <p:nvPr/>
        </p:nvSpPr>
        <p:spPr>
          <a:xfrm>
            <a:off x="959224" y="3699049"/>
            <a:ext cx="8001000" cy="369332"/>
          </a:xfrm>
          <a:prstGeom prst="rect">
            <a:avLst/>
          </a:prstGeom>
          <a:noFill/>
        </p:spPr>
        <p:txBody>
          <a:bodyPr wrap="square" rtlCol="0">
            <a:spAutoFit/>
          </a:bodyPr>
          <a:lstStyle/>
          <a:p>
            <a:r>
              <a:rPr lang="en-US" dirty="0"/>
              <a:t>and at the next order we have calculate</a:t>
            </a:r>
          </a:p>
        </p:txBody>
      </p:sp>
      <p:pic>
        <p:nvPicPr>
          <p:cNvPr id="8" name="Picture 7">
            <a:extLst>
              <a:ext uri="{FF2B5EF4-FFF2-40B4-BE49-F238E27FC236}">
                <a16:creationId xmlns:a16="http://schemas.microsoft.com/office/drawing/2014/main" id="{9393AD09-C870-8D40-B5C5-B05E2BAB8388}"/>
              </a:ext>
            </a:extLst>
          </p:cNvPr>
          <p:cNvPicPr>
            <a:picLocks noChangeAspect="1"/>
          </p:cNvPicPr>
          <p:nvPr/>
        </p:nvPicPr>
        <p:blipFill>
          <a:blip r:embed="rId3"/>
          <a:stretch>
            <a:fillRect/>
          </a:stretch>
        </p:blipFill>
        <p:spPr>
          <a:xfrm>
            <a:off x="1042416" y="2675465"/>
            <a:ext cx="3048000" cy="427789"/>
          </a:xfrm>
          <a:prstGeom prst="rect">
            <a:avLst/>
          </a:prstGeom>
        </p:spPr>
      </p:pic>
      <p:pic>
        <p:nvPicPr>
          <p:cNvPr id="16" name="Picture 15">
            <a:extLst>
              <a:ext uri="{FF2B5EF4-FFF2-40B4-BE49-F238E27FC236}">
                <a16:creationId xmlns:a16="http://schemas.microsoft.com/office/drawing/2014/main" id="{C9CB816B-1677-BA4F-B1A7-B668526CF0A8}"/>
              </a:ext>
            </a:extLst>
          </p:cNvPr>
          <p:cNvPicPr>
            <a:picLocks noChangeAspect="1"/>
          </p:cNvPicPr>
          <p:nvPr/>
        </p:nvPicPr>
        <p:blipFill rotWithShape="1">
          <a:blip r:embed="rId4"/>
          <a:srcRect r="83333"/>
          <a:stretch/>
        </p:blipFill>
        <p:spPr>
          <a:xfrm>
            <a:off x="4649734" y="2400418"/>
            <a:ext cx="1287114" cy="989113"/>
          </a:xfrm>
          <a:prstGeom prst="rect">
            <a:avLst/>
          </a:prstGeom>
        </p:spPr>
      </p:pic>
      <p:pic>
        <p:nvPicPr>
          <p:cNvPr id="17" name="Picture 16">
            <a:extLst>
              <a:ext uri="{FF2B5EF4-FFF2-40B4-BE49-F238E27FC236}">
                <a16:creationId xmlns:a16="http://schemas.microsoft.com/office/drawing/2014/main" id="{BC7F123A-5D9B-3A44-A498-A4F0261949F8}"/>
              </a:ext>
            </a:extLst>
          </p:cNvPr>
          <p:cNvPicPr>
            <a:picLocks noChangeAspect="1"/>
          </p:cNvPicPr>
          <p:nvPr/>
        </p:nvPicPr>
        <p:blipFill rotWithShape="1">
          <a:blip r:embed="rId4"/>
          <a:srcRect l="60000"/>
          <a:stretch/>
        </p:blipFill>
        <p:spPr>
          <a:xfrm>
            <a:off x="5673925" y="2400418"/>
            <a:ext cx="3089075" cy="989113"/>
          </a:xfrm>
          <a:prstGeom prst="rect">
            <a:avLst/>
          </a:prstGeom>
        </p:spPr>
      </p:pic>
      <p:sp>
        <p:nvSpPr>
          <p:cNvPr id="18" name="TextBox 17">
            <a:extLst>
              <a:ext uri="{FF2B5EF4-FFF2-40B4-BE49-F238E27FC236}">
                <a16:creationId xmlns:a16="http://schemas.microsoft.com/office/drawing/2014/main" id="{271BD06F-A85B-BD4F-B463-26C4E6F96B7A}"/>
              </a:ext>
            </a:extLst>
          </p:cNvPr>
          <p:cNvSpPr txBox="1"/>
          <p:nvPr/>
        </p:nvSpPr>
        <p:spPr>
          <a:xfrm>
            <a:off x="4782122" y="3388804"/>
            <a:ext cx="3847528" cy="307777"/>
          </a:xfrm>
          <a:prstGeom prst="rect">
            <a:avLst/>
          </a:prstGeom>
          <a:noFill/>
        </p:spPr>
        <p:txBody>
          <a:bodyPr wrap="none" rtlCol="0">
            <a:spAutoFit/>
          </a:bodyPr>
          <a:lstStyle/>
          <a:p>
            <a:r>
              <a:rPr lang="en-US" sz="1400" dirty="0"/>
              <a:t>inclusive distribution of jets in the wave packet</a:t>
            </a:r>
          </a:p>
        </p:txBody>
      </p:sp>
      <p:pic>
        <p:nvPicPr>
          <p:cNvPr id="19" name="Picture 18">
            <a:extLst>
              <a:ext uri="{FF2B5EF4-FFF2-40B4-BE49-F238E27FC236}">
                <a16:creationId xmlns:a16="http://schemas.microsoft.com/office/drawing/2014/main" id="{0ABAA2A9-0E11-3943-9064-374797A71061}"/>
              </a:ext>
            </a:extLst>
          </p:cNvPr>
          <p:cNvPicPr>
            <a:picLocks noChangeAspect="1"/>
          </p:cNvPicPr>
          <p:nvPr/>
        </p:nvPicPr>
        <p:blipFill>
          <a:blip r:embed="rId5"/>
          <a:stretch>
            <a:fillRect/>
          </a:stretch>
        </p:blipFill>
        <p:spPr>
          <a:xfrm>
            <a:off x="1005973" y="4114800"/>
            <a:ext cx="3030620" cy="1746407"/>
          </a:xfrm>
          <a:prstGeom prst="rect">
            <a:avLst/>
          </a:prstGeom>
        </p:spPr>
      </p:pic>
      <p:pic>
        <p:nvPicPr>
          <p:cNvPr id="13" name="Picture 12">
            <a:extLst>
              <a:ext uri="{FF2B5EF4-FFF2-40B4-BE49-F238E27FC236}">
                <a16:creationId xmlns:a16="http://schemas.microsoft.com/office/drawing/2014/main" id="{9CA6192D-75AF-254F-AB69-2869204E93A2}"/>
              </a:ext>
            </a:extLst>
          </p:cNvPr>
          <p:cNvPicPr>
            <a:picLocks noChangeAspect="1"/>
          </p:cNvPicPr>
          <p:nvPr/>
        </p:nvPicPr>
        <p:blipFill>
          <a:blip r:embed="rId6"/>
          <a:stretch>
            <a:fillRect/>
          </a:stretch>
        </p:blipFill>
        <p:spPr>
          <a:xfrm>
            <a:off x="4449276" y="4114800"/>
            <a:ext cx="3704124" cy="1746504"/>
          </a:xfrm>
          <a:prstGeom prst="rect">
            <a:avLst/>
          </a:prstGeom>
        </p:spPr>
      </p:pic>
    </p:spTree>
    <p:extLst>
      <p:ext uri="{BB962C8B-B14F-4D97-AF65-F5344CB8AC3E}">
        <p14:creationId xmlns:p14="http://schemas.microsoft.com/office/powerpoint/2010/main" val="39216699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r>
              <a:rPr lang="en-US"/>
              <a:t>Slide </a:t>
            </a:r>
            <a:fld id="{2651EAAB-5D0D-473B-859D-C18D8179491F}" type="slidenum">
              <a:rPr lang="en-US" smtClean="0"/>
              <a:pPr/>
              <a:t>22</a:t>
            </a:fld>
            <a:endParaRPr lang="en-US" dirty="0"/>
          </a:p>
        </p:txBody>
      </p:sp>
      <p:sp>
        <p:nvSpPr>
          <p:cNvPr id="11" name="Title 5">
            <a:extLst>
              <a:ext uri="{FF2B5EF4-FFF2-40B4-BE49-F238E27FC236}">
                <a16:creationId xmlns:a16="http://schemas.microsoft.com/office/drawing/2014/main" id="{02D65978-88D9-444A-A14B-231B48E8548E}"/>
              </a:ext>
            </a:extLst>
          </p:cNvPr>
          <p:cNvSpPr>
            <a:spLocks noGrp="1"/>
          </p:cNvSpPr>
          <p:nvPr>
            <p:ph type="title"/>
          </p:nvPr>
        </p:nvSpPr>
        <p:spPr>
          <a:xfrm>
            <a:off x="990600" y="382061"/>
            <a:ext cx="7162800" cy="639763"/>
          </a:xfrm>
        </p:spPr>
        <p:txBody>
          <a:bodyPr/>
          <a:lstStyle/>
          <a:p>
            <a:pPr algn="ctr"/>
            <a:r>
              <a:rPr lang="en-US" sz="2800" dirty="0"/>
              <a:t>The GLV calculation</a:t>
            </a:r>
          </a:p>
        </p:txBody>
      </p:sp>
      <p:sp>
        <p:nvSpPr>
          <p:cNvPr id="12" name="TextBox 11">
            <a:extLst>
              <a:ext uri="{FF2B5EF4-FFF2-40B4-BE49-F238E27FC236}">
                <a16:creationId xmlns:a16="http://schemas.microsoft.com/office/drawing/2014/main" id="{29081525-3584-DB42-B449-4349F68B0172}"/>
              </a:ext>
            </a:extLst>
          </p:cNvPr>
          <p:cNvSpPr txBox="1"/>
          <p:nvPr/>
        </p:nvSpPr>
        <p:spPr>
          <a:xfrm>
            <a:off x="7641336" y="0"/>
            <a:ext cx="1502664" cy="307777"/>
          </a:xfrm>
          <a:prstGeom prst="rect">
            <a:avLst/>
          </a:prstGeom>
          <a:noFill/>
        </p:spPr>
        <p:txBody>
          <a:bodyPr wrap="square" rtlCol="0">
            <a:spAutoFit/>
          </a:bodyPr>
          <a:lstStyle/>
          <a:p>
            <a:r>
              <a:rPr lang="en-US" sz="1400" dirty="0"/>
              <a:t>GLV, NPB, 2001</a:t>
            </a:r>
          </a:p>
        </p:txBody>
      </p:sp>
      <p:sp>
        <p:nvSpPr>
          <p:cNvPr id="5" name="TextBox 4">
            <a:extLst>
              <a:ext uri="{FF2B5EF4-FFF2-40B4-BE49-F238E27FC236}">
                <a16:creationId xmlns:a16="http://schemas.microsoft.com/office/drawing/2014/main" id="{41D1BFD7-EEE5-9B4C-AF48-9693B32ABAD3}"/>
              </a:ext>
            </a:extLst>
          </p:cNvPr>
          <p:cNvSpPr txBox="1"/>
          <p:nvPr/>
        </p:nvSpPr>
        <p:spPr>
          <a:xfrm>
            <a:off x="3419280" y="896053"/>
            <a:ext cx="2305439" cy="400110"/>
          </a:xfrm>
          <a:prstGeom prst="rect">
            <a:avLst/>
          </a:prstGeom>
          <a:noFill/>
        </p:spPr>
        <p:txBody>
          <a:bodyPr wrap="none" rtlCol="0">
            <a:spAutoFit/>
          </a:bodyPr>
          <a:lstStyle/>
          <a:p>
            <a:r>
              <a:rPr lang="en-US" sz="2000" b="1" dirty="0"/>
              <a:t>Elastic scattering</a:t>
            </a:r>
          </a:p>
        </p:txBody>
      </p:sp>
      <p:pic>
        <p:nvPicPr>
          <p:cNvPr id="6" name="Picture 5">
            <a:extLst>
              <a:ext uri="{FF2B5EF4-FFF2-40B4-BE49-F238E27FC236}">
                <a16:creationId xmlns:a16="http://schemas.microsoft.com/office/drawing/2014/main" id="{04066B25-8AC7-5942-A6C9-ACD0860FBE51}"/>
              </a:ext>
            </a:extLst>
          </p:cNvPr>
          <p:cNvPicPr>
            <a:picLocks noChangeAspect="1"/>
          </p:cNvPicPr>
          <p:nvPr/>
        </p:nvPicPr>
        <p:blipFill rotWithShape="1">
          <a:blip r:embed="rId3"/>
          <a:srcRect r="81667" b="51831"/>
          <a:stretch/>
        </p:blipFill>
        <p:spPr>
          <a:xfrm>
            <a:off x="609600" y="1493837"/>
            <a:ext cx="1676400" cy="639763"/>
          </a:xfrm>
          <a:prstGeom prst="rect">
            <a:avLst/>
          </a:prstGeom>
        </p:spPr>
      </p:pic>
      <p:pic>
        <p:nvPicPr>
          <p:cNvPr id="9" name="Picture 8">
            <a:extLst>
              <a:ext uri="{FF2B5EF4-FFF2-40B4-BE49-F238E27FC236}">
                <a16:creationId xmlns:a16="http://schemas.microsoft.com/office/drawing/2014/main" id="{891E7F36-8A3B-9F40-889F-AC066C0E2FF6}"/>
              </a:ext>
            </a:extLst>
          </p:cNvPr>
          <p:cNvPicPr>
            <a:picLocks noChangeAspect="1"/>
          </p:cNvPicPr>
          <p:nvPr/>
        </p:nvPicPr>
        <p:blipFill rotWithShape="1">
          <a:blip r:embed="rId3"/>
          <a:srcRect l="15991" t="51832" r="10635"/>
          <a:stretch/>
        </p:blipFill>
        <p:spPr>
          <a:xfrm>
            <a:off x="2053771" y="1493837"/>
            <a:ext cx="6709229" cy="639763"/>
          </a:xfrm>
          <a:prstGeom prst="rect">
            <a:avLst/>
          </a:prstGeom>
        </p:spPr>
      </p:pic>
      <p:sp>
        <p:nvSpPr>
          <p:cNvPr id="10" name="TextBox 9">
            <a:extLst>
              <a:ext uri="{FF2B5EF4-FFF2-40B4-BE49-F238E27FC236}">
                <a16:creationId xmlns:a16="http://schemas.microsoft.com/office/drawing/2014/main" id="{D360DD97-7A34-364E-A8F3-71CF4DFBF1B6}"/>
              </a:ext>
            </a:extLst>
          </p:cNvPr>
          <p:cNvSpPr txBox="1"/>
          <p:nvPr/>
        </p:nvSpPr>
        <p:spPr>
          <a:xfrm>
            <a:off x="3549924" y="2133600"/>
            <a:ext cx="2044149" cy="307777"/>
          </a:xfrm>
          <a:prstGeom prst="rect">
            <a:avLst/>
          </a:prstGeom>
          <a:noFill/>
        </p:spPr>
        <p:txBody>
          <a:bodyPr wrap="none" rtlCol="0">
            <a:spAutoFit/>
          </a:bodyPr>
          <a:lstStyle/>
          <a:p>
            <a:r>
              <a:rPr lang="en-US" sz="1400" dirty="0"/>
              <a:t>the first order in opacity</a:t>
            </a:r>
          </a:p>
        </p:txBody>
      </p:sp>
      <p:pic>
        <p:nvPicPr>
          <p:cNvPr id="13" name="Picture 12">
            <a:extLst>
              <a:ext uri="{FF2B5EF4-FFF2-40B4-BE49-F238E27FC236}">
                <a16:creationId xmlns:a16="http://schemas.microsoft.com/office/drawing/2014/main" id="{B3F5C724-5F7A-F447-83C1-58E42B69D482}"/>
              </a:ext>
            </a:extLst>
          </p:cNvPr>
          <p:cNvPicPr>
            <a:picLocks noChangeAspect="1"/>
          </p:cNvPicPr>
          <p:nvPr/>
        </p:nvPicPr>
        <p:blipFill>
          <a:blip r:embed="rId4"/>
          <a:stretch>
            <a:fillRect/>
          </a:stretch>
        </p:blipFill>
        <p:spPr>
          <a:xfrm>
            <a:off x="1096476" y="2971800"/>
            <a:ext cx="3352800" cy="635267"/>
          </a:xfrm>
          <a:prstGeom prst="rect">
            <a:avLst/>
          </a:prstGeom>
        </p:spPr>
      </p:pic>
      <p:pic>
        <p:nvPicPr>
          <p:cNvPr id="21" name="Picture 20">
            <a:extLst>
              <a:ext uri="{FF2B5EF4-FFF2-40B4-BE49-F238E27FC236}">
                <a16:creationId xmlns:a16="http://schemas.microsoft.com/office/drawing/2014/main" id="{2732A3D8-504A-5D40-817F-8BCF987748CD}"/>
              </a:ext>
            </a:extLst>
          </p:cNvPr>
          <p:cNvPicPr>
            <a:picLocks noChangeAspect="1"/>
          </p:cNvPicPr>
          <p:nvPr/>
        </p:nvPicPr>
        <p:blipFill>
          <a:blip r:embed="rId5"/>
          <a:stretch>
            <a:fillRect/>
          </a:stretch>
        </p:blipFill>
        <p:spPr>
          <a:xfrm>
            <a:off x="1005973" y="4114800"/>
            <a:ext cx="3030620" cy="1746407"/>
          </a:xfrm>
          <a:prstGeom prst="rect">
            <a:avLst/>
          </a:prstGeom>
        </p:spPr>
      </p:pic>
      <p:pic>
        <p:nvPicPr>
          <p:cNvPr id="22" name="Picture 21">
            <a:extLst>
              <a:ext uri="{FF2B5EF4-FFF2-40B4-BE49-F238E27FC236}">
                <a16:creationId xmlns:a16="http://schemas.microsoft.com/office/drawing/2014/main" id="{F0571B38-4C79-044E-99E2-48EBA74EE03A}"/>
              </a:ext>
            </a:extLst>
          </p:cNvPr>
          <p:cNvPicPr>
            <a:picLocks noChangeAspect="1"/>
          </p:cNvPicPr>
          <p:nvPr/>
        </p:nvPicPr>
        <p:blipFill>
          <a:blip r:embed="rId6"/>
          <a:stretch>
            <a:fillRect/>
          </a:stretch>
        </p:blipFill>
        <p:spPr>
          <a:xfrm>
            <a:off x="4449276" y="4114800"/>
            <a:ext cx="3704124" cy="1746504"/>
          </a:xfrm>
          <a:prstGeom prst="rect">
            <a:avLst/>
          </a:prstGeom>
        </p:spPr>
      </p:pic>
      <p:pic>
        <p:nvPicPr>
          <p:cNvPr id="15" name="Picture 14">
            <a:extLst>
              <a:ext uri="{FF2B5EF4-FFF2-40B4-BE49-F238E27FC236}">
                <a16:creationId xmlns:a16="http://schemas.microsoft.com/office/drawing/2014/main" id="{B54129D8-16E1-E44E-9B41-97D1C68B3892}"/>
              </a:ext>
            </a:extLst>
          </p:cNvPr>
          <p:cNvPicPr>
            <a:picLocks noChangeAspect="1"/>
          </p:cNvPicPr>
          <p:nvPr/>
        </p:nvPicPr>
        <p:blipFill>
          <a:blip r:embed="rId7"/>
          <a:stretch>
            <a:fillRect/>
          </a:stretch>
        </p:blipFill>
        <p:spPr>
          <a:xfrm>
            <a:off x="5567279" y="2971800"/>
            <a:ext cx="1999402" cy="630936"/>
          </a:xfrm>
          <a:prstGeom prst="rect">
            <a:avLst/>
          </a:prstGeom>
        </p:spPr>
      </p:pic>
      <p:sp>
        <p:nvSpPr>
          <p:cNvPr id="23" name="TextBox 22">
            <a:extLst>
              <a:ext uri="{FF2B5EF4-FFF2-40B4-BE49-F238E27FC236}">
                <a16:creationId xmlns:a16="http://schemas.microsoft.com/office/drawing/2014/main" id="{DC316E2A-8707-2840-8C70-07C5E8A78EDF}"/>
              </a:ext>
            </a:extLst>
          </p:cNvPr>
          <p:cNvSpPr txBox="1"/>
          <p:nvPr/>
        </p:nvSpPr>
        <p:spPr>
          <a:xfrm>
            <a:off x="4766865" y="3133294"/>
            <a:ext cx="482824" cy="307777"/>
          </a:xfrm>
          <a:prstGeom prst="rect">
            <a:avLst/>
          </a:prstGeom>
          <a:noFill/>
        </p:spPr>
        <p:txBody>
          <a:bodyPr wrap="none" rtlCol="0">
            <a:spAutoFit/>
          </a:bodyPr>
          <a:lstStyle/>
          <a:p>
            <a:r>
              <a:rPr lang="en-US" sz="1400" dirty="0"/>
              <a:t>and</a:t>
            </a:r>
          </a:p>
        </p:txBody>
      </p:sp>
    </p:spTree>
    <p:extLst>
      <p:ext uri="{BB962C8B-B14F-4D97-AF65-F5344CB8AC3E}">
        <p14:creationId xmlns:p14="http://schemas.microsoft.com/office/powerpoint/2010/main" val="16520210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r>
              <a:rPr lang="en-US"/>
              <a:t>Slide </a:t>
            </a:r>
            <a:fld id="{2651EAAB-5D0D-473B-859D-C18D8179491F}" type="slidenum">
              <a:rPr lang="en-US" smtClean="0"/>
              <a:pPr/>
              <a:t>23</a:t>
            </a:fld>
            <a:endParaRPr lang="en-US" dirty="0"/>
          </a:p>
        </p:txBody>
      </p:sp>
      <p:sp>
        <p:nvSpPr>
          <p:cNvPr id="11" name="Title 5">
            <a:extLst>
              <a:ext uri="{FF2B5EF4-FFF2-40B4-BE49-F238E27FC236}">
                <a16:creationId xmlns:a16="http://schemas.microsoft.com/office/drawing/2014/main" id="{02D65978-88D9-444A-A14B-231B48E8548E}"/>
              </a:ext>
            </a:extLst>
          </p:cNvPr>
          <p:cNvSpPr>
            <a:spLocks noGrp="1"/>
          </p:cNvSpPr>
          <p:nvPr>
            <p:ph type="title"/>
          </p:nvPr>
        </p:nvSpPr>
        <p:spPr>
          <a:xfrm>
            <a:off x="990600" y="382061"/>
            <a:ext cx="7162800" cy="639763"/>
          </a:xfrm>
        </p:spPr>
        <p:txBody>
          <a:bodyPr/>
          <a:lstStyle/>
          <a:p>
            <a:pPr algn="ctr"/>
            <a:r>
              <a:rPr lang="en-US" sz="2800" dirty="0"/>
              <a:t>The GLV calculation</a:t>
            </a:r>
          </a:p>
        </p:txBody>
      </p:sp>
      <p:sp>
        <p:nvSpPr>
          <p:cNvPr id="12" name="TextBox 11">
            <a:extLst>
              <a:ext uri="{FF2B5EF4-FFF2-40B4-BE49-F238E27FC236}">
                <a16:creationId xmlns:a16="http://schemas.microsoft.com/office/drawing/2014/main" id="{29081525-3584-DB42-B449-4349F68B0172}"/>
              </a:ext>
            </a:extLst>
          </p:cNvPr>
          <p:cNvSpPr txBox="1"/>
          <p:nvPr/>
        </p:nvSpPr>
        <p:spPr>
          <a:xfrm>
            <a:off x="7641336" y="0"/>
            <a:ext cx="1502664" cy="307777"/>
          </a:xfrm>
          <a:prstGeom prst="rect">
            <a:avLst/>
          </a:prstGeom>
          <a:noFill/>
        </p:spPr>
        <p:txBody>
          <a:bodyPr wrap="square" rtlCol="0">
            <a:spAutoFit/>
          </a:bodyPr>
          <a:lstStyle/>
          <a:p>
            <a:r>
              <a:rPr lang="en-US" sz="1400" dirty="0"/>
              <a:t>GLV, NPB, 2001</a:t>
            </a:r>
          </a:p>
        </p:txBody>
      </p:sp>
      <p:pic>
        <p:nvPicPr>
          <p:cNvPr id="7" name="Picture 6">
            <a:extLst>
              <a:ext uri="{FF2B5EF4-FFF2-40B4-BE49-F238E27FC236}">
                <a16:creationId xmlns:a16="http://schemas.microsoft.com/office/drawing/2014/main" id="{00840569-5643-A244-BB96-C6225C9FD8D0}"/>
              </a:ext>
            </a:extLst>
          </p:cNvPr>
          <p:cNvPicPr>
            <a:picLocks noChangeAspect="1"/>
          </p:cNvPicPr>
          <p:nvPr/>
        </p:nvPicPr>
        <p:blipFill>
          <a:blip r:embed="rId3"/>
          <a:stretch>
            <a:fillRect/>
          </a:stretch>
        </p:blipFill>
        <p:spPr>
          <a:xfrm>
            <a:off x="2247900" y="2396802"/>
            <a:ext cx="4648200" cy="2064396"/>
          </a:xfrm>
          <a:prstGeom prst="rect">
            <a:avLst/>
          </a:prstGeom>
        </p:spPr>
      </p:pic>
      <p:sp>
        <p:nvSpPr>
          <p:cNvPr id="8" name="TextBox 7">
            <a:extLst>
              <a:ext uri="{FF2B5EF4-FFF2-40B4-BE49-F238E27FC236}">
                <a16:creationId xmlns:a16="http://schemas.microsoft.com/office/drawing/2014/main" id="{372E8692-1A60-3A4C-B898-6FCA092042C9}"/>
              </a:ext>
            </a:extLst>
          </p:cNvPr>
          <p:cNvSpPr txBox="1"/>
          <p:nvPr/>
        </p:nvSpPr>
        <p:spPr>
          <a:xfrm>
            <a:off x="2613771" y="896053"/>
            <a:ext cx="3916457" cy="400110"/>
          </a:xfrm>
          <a:prstGeom prst="rect">
            <a:avLst/>
          </a:prstGeom>
          <a:noFill/>
        </p:spPr>
        <p:txBody>
          <a:bodyPr wrap="none" rtlCol="0">
            <a:spAutoFit/>
          </a:bodyPr>
          <a:lstStyle/>
          <a:p>
            <a:r>
              <a:rPr lang="en-US" sz="2000" b="1" dirty="0"/>
              <a:t>Re-summation for broadening</a:t>
            </a:r>
          </a:p>
        </p:txBody>
      </p:sp>
    </p:spTree>
    <p:extLst>
      <p:ext uri="{BB962C8B-B14F-4D97-AF65-F5344CB8AC3E}">
        <p14:creationId xmlns:p14="http://schemas.microsoft.com/office/powerpoint/2010/main" val="27787879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r>
              <a:rPr lang="en-US"/>
              <a:t>Slide </a:t>
            </a:r>
            <a:fld id="{2651EAAB-5D0D-473B-859D-C18D8179491F}" type="slidenum">
              <a:rPr lang="en-US" smtClean="0"/>
              <a:pPr/>
              <a:t>24</a:t>
            </a:fld>
            <a:endParaRPr lang="en-US" dirty="0"/>
          </a:p>
        </p:txBody>
      </p:sp>
      <p:sp>
        <p:nvSpPr>
          <p:cNvPr id="11" name="Title 5">
            <a:extLst>
              <a:ext uri="{FF2B5EF4-FFF2-40B4-BE49-F238E27FC236}">
                <a16:creationId xmlns:a16="http://schemas.microsoft.com/office/drawing/2014/main" id="{02D65978-88D9-444A-A14B-231B48E8548E}"/>
              </a:ext>
            </a:extLst>
          </p:cNvPr>
          <p:cNvSpPr>
            <a:spLocks noGrp="1"/>
          </p:cNvSpPr>
          <p:nvPr>
            <p:ph type="title"/>
          </p:nvPr>
        </p:nvSpPr>
        <p:spPr>
          <a:xfrm>
            <a:off x="990600" y="382061"/>
            <a:ext cx="7162800" cy="639763"/>
          </a:xfrm>
        </p:spPr>
        <p:txBody>
          <a:bodyPr/>
          <a:lstStyle/>
          <a:p>
            <a:pPr algn="ctr"/>
            <a:r>
              <a:rPr lang="en-US" sz="2800" dirty="0"/>
              <a:t>The GLV calculation</a:t>
            </a:r>
          </a:p>
        </p:txBody>
      </p:sp>
      <p:pic>
        <p:nvPicPr>
          <p:cNvPr id="9" name="Picture 8">
            <a:extLst>
              <a:ext uri="{FF2B5EF4-FFF2-40B4-BE49-F238E27FC236}">
                <a16:creationId xmlns:a16="http://schemas.microsoft.com/office/drawing/2014/main" id="{3CB27F3D-6D3D-BC40-9455-DEC5C92E0509}"/>
              </a:ext>
            </a:extLst>
          </p:cNvPr>
          <p:cNvPicPr>
            <a:picLocks noChangeAspect="1"/>
          </p:cNvPicPr>
          <p:nvPr/>
        </p:nvPicPr>
        <p:blipFill>
          <a:blip r:embed="rId3"/>
          <a:stretch>
            <a:fillRect/>
          </a:stretch>
        </p:blipFill>
        <p:spPr>
          <a:xfrm>
            <a:off x="468053" y="1808713"/>
            <a:ext cx="8207894" cy="2534687"/>
          </a:xfrm>
          <a:prstGeom prst="rect">
            <a:avLst/>
          </a:prstGeom>
        </p:spPr>
      </p:pic>
      <p:sp>
        <p:nvSpPr>
          <p:cNvPr id="18" name="TextBox 17">
            <a:extLst>
              <a:ext uri="{FF2B5EF4-FFF2-40B4-BE49-F238E27FC236}">
                <a16:creationId xmlns:a16="http://schemas.microsoft.com/office/drawing/2014/main" id="{C0FDD0AC-D6DC-0B40-95E3-062BC70B12DD}"/>
              </a:ext>
            </a:extLst>
          </p:cNvPr>
          <p:cNvSpPr txBox="1"/>
          <p:nvPr/>
        </p:nvSpPr>
        <p:spPr>
          <a:xfrm>
            <a:off x="3354357" y="895332"/>
            <a:ext cx="2435282" cy="400110"/>
          </a:xfrm>
          <a:prstGeom prst="rect">
            <a:avLst/>
          </a:prstGeom>
          <a:noFill/>
        </p:spPr>
        <p:txBody>
          <a:bodyPr wrap="none" rtlCol="0">
            <a:spAutoFit/>
          </a:bodyPr>
          <a:lstStyle/>
          <a:p>
            <a:r>
              <a:rPr lang="en-US" sz="2000" b="1" dirty="0"/>
              <a:t>Recursion relation</a:t>
            </a:r>
          </a:p>
        </p:txBody>
      </p:sp>
    </p:spTree>
    <p:extLst>
      <p:ext uri="{BB962C8B-B14F-4D97-AF65-F5344CB8AC3E}">
        <p14:creationId xmlns:p14="http://schemas.microsoft.com/office/powerpoint/2010/main" val="22656675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r>
              <a:rPr lang="en-US"/>
              <a:t>Slide </a:t>
            </a:r>
            <a:fld id="{2651EAAB-5D0D-473B-859D-C18D8179491F}" type="slidenum">
              <a:rPr lang="en-US" smtClean="0"/>
              <a:pPr/>
              <a:t>25</a:t>
            </a:fld>
            <a:endParaRPr lang="en-US" dirty="0"/>
          </a:p>
        </p:txBody>
      </p:sp>
      <p:sp>
        <p:nvSpPr>
          <p:cNvPr id="11" name="Title 5">
            <a:extLst>
              <a:ext uri="{FF2B5EF4-FFF2-40B4-BE49-F238E27FC236}">
                <a16:creationId xmlns:a16="http://schemas.microsoft.com/office/drawing/2014/main" id="{02D65978-88D9-444A-A14B-231B48E8548E}"/>
              </a:ext>
            </a:extLst>
          </p:cNvPr>
          <p:cNvSpPr>
            <a:spLocks noGrp="1"/>
          </p:cNvSpPr>
          <p:nvPr>
            <p:ph type="title"/>
          </p:nvPr>
        </p:nvSpPr>
        <p:spPr>
          <a:xfrm>
            <a:off x="990600" y="382061"/>
            <a:ext cx="7162800" cy="639763"/>
          </a:xfrm>
        </p:spPr>
        <p:txBody>
          <a:bodyPr/>
          <a:lstStyle/>
          <a:p>
            <a:pPr algn="ctr"/>
            <a:r>
              <a:rPr lang="en-US" sz="2800" dirty="0"/>
              <a:t>The GLV calculation</a:t>
            </a:r>
          </a:p>
        </p:txBody>
      </p:sp>
      <p:pic>
        <p:nvPicPr>
          <p:cNvPr id="10" name="Picture 9">
            <a:extLst>
              <a:ext uri="{FF2B5EF4-FFF2-40B4-BE49-F238E27FC236}">
                <a16:creationId xmlns:a16="http://schemas.microsoft.com/office/drawing/2014/main" id="{C5B3A4B7-07D3-8349-95F3-7D0EB9DE90B5}"/>
              </a:ext>
            </a:extLst>
          </p:cNvPr>
          <p:cNvPicPr>
            <a:picLocks noChangeAspect="1"/>
          </p:cNvPicPr>
          <p:nvPr/>
        </p:nvPicPr>
        <p:blipFill>
          <a:blip r:embed="rId3"/>
          <a:stretch>
            <a:fillRect/>
          </a:stretch>
        </p:blipFill>
        <p:spPr>
          <a:xfrm>
            <a:off x="304800" y="1535095"/>
            <a:ext cx="8153400" cy="1179730"/>
          </a:xfrm>
          <a:prstGeom prst="rect">
            <a:avLst/>
          </a:prstGeom>
        </p:spPr>
      </p:pic>
      <p:sp>
        <p:nvSpPr>
          <p:cNvPr id="15" name="TextBox 14">
            <a:extLst>
              <a:ext uri="{FF2B5EF4-FFF2-40B4-BE49-F238E27FC236}">
                <a16:creationId xmlns:a16="http://schemas.microsoft.com/office/drawing/2014/main" id="{DEBEFA62-D74D-9A42-BE45-B776DE4087F6}"/>
              </a:ext>
            </a:extLst>
          </p:cNvPr>
          <p:cNvSpPr txBox="1"/>
          <p:nvPr/>
        </p:nvSpPr>
        <p:spPr>
          <a:xfrm>
            <a:off x="1943101" y="2988443"/>
            <a:ext cx="1386918" cy="307777"/>
          </a:xfrm>
          <a:prstGeom prst="rect">
            <a:avLst/>
          </a:prstGeom>
          <a:noFill/>
        </p:spPr>
        <p:txBody>
          <a:bodyPr wrap="none" rtlCol="0">
            <a:spAutoFit/>
          </a:bodyPr>
          <a:lstStyle/>
          <a:p>
            <a:r>
              <a:rPr lang="en-US" sz="1400" dirty="0"/>
              <a:t>mean free path</a:t>
            </a:r>
          </a:p>
        </p:txBody>
      </p:sp>
      <p:cxnSp>
        <p:nvCxnSpPr>
          <p:cNvPr id="16" name="Straight Arrow Connector 15">
            <a:extLst>
              <a:ext uri="{FF2B5EF4-FFF2-40B4-BE49-F238E27FC236}">
                <a16:creationId xmlns:a16="http://schemas.microsoft.com/office/drawing/2014/main" id="{4404303F-C7BE-7E40-BC9A-B0AFD68ECC34}"/>
              </a:ext>
            </a:extLst>
          </p:cNvPr>
          <p:cNvCxnSpPr>
            <a:cxnSpLocks/>
          </p:cNvCxnSpPr>
          <p:nvPr/>
        </p:nvCxnSpPr>
        <p:spPr>
          <a:xfrm flipV="1">
            <a:off x="2400301" y="2634759"/>
            <a:ext cx="0" cy="339090"/>
          </a:xfrm>
          <a:prstGeom prst="straightConnector1">
            <a:avLst/>
          </a:prstGeom>
          <a:ln w="25400">
            <a:solidFill>
              <a:srgbClr val="F09229"/>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C0FDD0AC-D6DC-0B40-95E3-062BC70B12DD}"/>
              </a:ext>
            </a:extLst>
          </p:cNvPr>
          <p:cNvSpPr txBox="1"/>
          <p:nvPr/>
        </p:nvSpPr>
        <p:spPr>
          <a:xfrm>
            <a:off x="3354357" y="895332"/>
            <a:ext cx="2435282" cy="400110"/>
          </a:xfrm>
          <a:prstGeom prst="rect">
            <a:avLst/>
          </a:prstGeom>
          <a:noFill/>
        </p:spPr>
        <p:txBody>
          <a:bodyPr wrap="none" rtlCol="0">
            <a:spAutoFit/>
          </a:bodyPr>
          <a:lstStyle/>
          <a:p>
            <a:r>
              <a:rPr lang="en-US" sz="2000" b="1" dirty="0"/>
              <a:t>Recursion relation</a:t>
            </a:r>
          </a:p>
        </p:txBody>
      </p:sp>
      <p:pic>
        <p:nvPicPr>
          <p:cNvPr id="2" name="Picture 1">
            <a:extLst>
              <a:ext uri="{FF2B5EF4-FFF2-40B4-BE49-F238E27FC236}">
                <a16:creationId xmlns:a16="http://schemas.microsoft.com/office/drawing/2014/main" id="{A5FC0EA9-7F66-854C-8B2F-53E823A5183F}"/>
              </a:ext>
            </a:extLst>
          </p:cNvPr>
          <p:cNvPicPr>
            <a:picLocks noChangeAspect="1"/>
          </p:cNvPicPr>
          <p:nvPr/>
        </p:nvPicPr>
        <p:blipFill>
          <a:blip r:embed="rId4"/>
          <a:stretch>
            <a:fillRect/>
          </a:stretch>
        </p:blipFill>
        <p:spPr>
          <a:xfrm>
            <a:off x="865845" y="3919398"/>
            <a:ext cx="7412301" cy="819629"/>
          </a:xfrm>
          <a:prstGeom prst="rect">
            <a:avLst/>
          </a:prstGeom>
        </p:spPr>
      </p:pic>
      <p:sp>
        <p:nvSpPr>
          <p:cNvPr id="4" name="TextBox 3">
            <a:extLst>
              <a:ext uri="{FF2B5EF4-FFF2-40B4-BE49-F238E27FC236}">
                <a16:creationId xmlns:a16="http://schemas.microsoft.com/office/drawing/2014/main" id="{B3359CDD-3D79-F043-89F6-F1B41000441D}"/>
              </a:ext>
            </a:extLst>
          </p:cNvPr>
          <p:cNvSpPr txBox="1"/>
          <p:nvPr/>
        </p:nvSpPr>
        <p:spPr>
          <a:xfrm>
            <a:off x="2543236" y="3424384"/>
            <a:ext cx="4057521" cy="369332"/>
          </a:xfrm>
          <a:prstGeom prst="rect">
            <a:avLst/>
          </a:prstGeom>
          <a:noFill/>
        </p:spPr>
        <p:txBody>
          <a:bodyPr wrap="none" rtlCol="0">
            <a:spAutoFit/>
          </a:bodyPr>
          <a:lstStyle/>
          <a:p>
            <a:r>
              <a:rPr lang="en-US" b="1" dirty="0">
                <a:solidFill>
                  <a:srgbClr val="F09229"/>
                </a:solidFill>
              </a:rPr>
              <a:t>which can be explicitly re-summed </a:t>
            </a:r>
          </a:p>
        </p:txBody>
      </p:sp>
      <p:pic>
        <p:nvPicPr>
          <p:cNvPr id="5" name="Picture 4">
            <a:extLst>
              <a:ext uri="{FF2B5EF4-FFF2-40B4-BE49-F238E27FC236}">
                <a16:creationId xmlns:a16="http://schemas.microsoft.com/office/drawing/2014/main" id="{F9BB6EAB-3A82-684D-84D3-DBDC120B5ABB}"/>
              </a:ext>
            </a:extLst>
          </p:cNvPr>
          <p:cNvPicPr>
            <a:picLocks noChangeAspect="1"/>
          </p:cNvPicPr>
          <p:nvPr/>
        </p:nvPicPr>
        <p:blipFill>
          <a:blip r:embed="rId5"/>
          <a:stretch>
            <a:fillRect/>
          </a:stretch>
        </p:blipFill>
        <p:spPr>
          <a:xfrm>
            <a:off x="2686048" y="5410200"/>
            <a:ext cx="1571564" cy="578459"/>
          </a:xfrm>
          <a:prstGeom prst="rect">
            <a:avLst/>
          </a:prstGeom>
        </p:spPr>
      </p:pic>
      <p:pic>
        <p:nvPicPr>
          <p:cNvPr id="13" name="Picture 12">
            <a:extLst>
              <a:ext uri="{FF2B5EF4-FFF2-40B4-BE49-F238E27FC236}">
                <a16:creationId xmlns:a16="http://schemas.microsoft.com/office/drawing/2014/main" id="{44DA06AE-C80E-2E41-BDEA-75030F50A3BF}"/>
              </a:ext>
            </a:extLst>
          </p:cNvPr>
          <p:cNvPicPr>
            <a:picLocks noChangeAspect="1"/>
          </p:cNvPicPr>
          <p:nvPr/>
        </p:nvPicPr>
        <p:blipFill>
          <a:blip r:embed="rId6"/>
          <a:stretch>
            <a:fillRect/>
          </a:stretch>
        </p:blipFill>
        <p:spPr>
          <a:xfrm>
            <a:off x="4886389" y="5429232"/>
            <a:ext cx="1806499" cy="522361"/>
          </a:xfrm>
          <a:prstGeom prst="rect">
            <a:avLst/>
          </a:prstGeom>
        </p:spPr>
      </p:pic>
      <p:sp>
        <p:nvSpPr>
          <p:cNvPr id="14" name="TextBox 13">
            <a:extLst>
              <a:ext uri="{FF2B5EF4-FFF2-40B4-BE49-F238E27FC236}">
                <a16:creationId xmlns:a16="http://schemas.microsoft.com/office/drawing/2014/main" id="{7FF5CDEC-C43D-DA4C-B2F7-789A19AF5E7F}"/>
              </a:ext>
            </a:extLst>
          </p:cNvPr>
          <p:cNvSpPr txBox="1"/>
          <p:nvPr/>
        </p:nvSpPr>
        <p:spPr>
          <a:xfrm>
            <a:off x="4886389" y="4980078"/>
            <a:ext cx="752129" cy="307777"/>
          </a:xfrm>
          <a:prstGeom prst="rect">
            <a:avLst/>
          </a:prstGeom>
          <a:noFill/>
        </p:spPr>
        <p:txBody>
          <a:bodyPr wrap="none" rtlCol="0">
            <a:spAutoFit/>
          </a:bodyPr>
          <a:lstStyle/>
          <a:p>
            <a:r>
              <a:rPr lang="en-US" sz="1400" dirty="0"/>
              <a:t>opacity</a:t>
            </a:r>
          </a:p>
        </p:txBody>
      </p:sp>
      <p:cxnSp>
        <p:nvCxnSpPr>
          <p:cNvPr id="17" name="Straight Arrow Connector 16">
            <a:extLst>
              <a:ext uri="{FF2B5EF4-FFF2-40B4-BE49-F238E27FC236}">
                <a16:creationId xmlns:a16="http://schemas.microsoft.com/office/drawing/2014/main" id="{E1D2DD22-8F89-E74A-8965-1910327E70F0}"/>
              </a:ext>
            </a:extLst>
          </p:cNvPr>
          <p:cNvCxnSpPr>
            <a:cxnSpLocks/>
          </p:cNvCxnSpPr>
          <p:nvPr/>
        </p:nvCxnSpPr>
        <p:spPr>
          <a:xfrm flipV="1">
            <a:off x="5257800" y="4644605"/>
            <a:ext cx="0" cy="339090"/>
          </a:xfrm>
          <a:prstGeom prst="straightConnector1">
            <a:avLst/>
          </a:prstGeom>
          <a:ln w="25400">
            <a:solidFill>
              <a:srgbClr val="F09229"/>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82390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r>
              <a:rPr lang="en-US"/>
              <a:t>Slide </a:t>
            </a:r>
            <a:fld id="{2651EAAB-5D0D-473B-859D-C18D8179491F}" type="slidenum">
              <a:rPr lang="en-US" smtClean="0"/>
              <a:pPr/>
              <a:t>26</a:t>
            </a:fld>
            <a:endParaRPr lang="en-US" dirty="0"/>
          </a:p>
        </p:txBody>
      </p:sp>
      <p:sp>
        <p:nvSpPr>
          <p:cNvPr id="11" name="Title 5">
            <a:extLst>
              <a:ext uri="{FF2B5EF4-FFF2-40B4-BE49-F238E27FC236}">
                <a16:creationId xmlns:a16="http://schemas.microsoft.com/office/drawing/2014/main" id="{02D65978-88D9-444A-A14B-231B48E8548E}"/>
              </a:ext>
            </a:extLst>
          </p:cNvPr>
          <p:cNvSpPr>
            <a:spLocks noGrp="1"/>
          </p:cNvSpPr>
          <p:nvPr>
            <p:ph type="title"/>
          </p:nvPr>
        </p:nvSpPr>
        <p:spPr>
          <a:xfrm>
            <a:off x="990600" y="382061"/>
            <a:ext cx="7162800" cy="639763"/>
          </a:xfrm>
        </p:spPr>
        <p:txBody>
          <a:bodyPr/>
          <a:lstStyle/>
          <a:p>
            <a:pPr algn="ctr"/>
            <a:r>
              <a:rPr lang="en-US" sz="2800" dirty="0"/>
              <a:t>The GLV calculation</a:t>
            </a:r>
          </a:p>
        </p:txBody>
      </p:sp>
      <p:sp>
        <p:nvSpPr>
          <p:cNvPr id="12" name="TextBox 11">
            <a:extLst>
              <a:ext uri="{FF2B5EF4-FFF2-40B4-BE49-F238E27FC236}">
                <a16:creationId xmlns:a16="http://schemas.microsoft.com/office/drawing/2014/main" id="{29081525-3584-DB42-B449-4349F68B0172}"/>
              </a:ext>
            </a:extLst>
          </p:cNvPr>
          <p:cNvSpPr txBox="1"/>
          <p:nvPr/>
        </p:nvSpPr>
        <p:spPr>
          <a:xfrm>
            <a:off x="7641336" y="0"/>
            <a:ext cx="1502664" cy="307777"/>
          </a:xfrm>
          <a:prstGeom prst="rect">
            <a:avLst/>
          </a:prstGeom>
          <a:noFill/>
        </p:spPr>
        <p:txBody>
          <a:bodyPr wrap="square" rtlCol="0">
            <a:spAutoFit/>
          </a:bodyPr>
          <a:lstStyle/>
          <a:p>
            <a:r>
              <a:rPr lang="en-US" sz="1400" dirty="0"/>
              <a:t>GLV, NPB, 2001</a:t>
            </a:r>
          </a:p>
        </p:txBody>
      </p:sp>
      <p:pic>
        <p:nvPicPr>
          <p:cNvPr id="2" name="Picture 1">
            <a:extLst>
              <a:ext uri="{FF2B5EF4-FFF2-40B4-BE49-F238E27FC236}">
                <a16:creationId xmlns:a16="http://schemas.microsoft.com/office/drawing/2014/main" id="{C6C7B740-D660-3F40-82F7-1A398FC36632}"/>
              </a:ext>
            </a:extLst>
          </p:cNvPr>
          <p:cNvPicPr>
            <a:picLocks noChangeAspect="1"/>
          </p:cNvPicPr>
          <p:nvPr/>
        </p:nvPicPr>
        <p:blipFill>
          <a:blip r:embed="rId3"/>
          <a:stretch>
            <a:fillRect/>
          </a:stretch>
        </p:blipFill>
        <p:spPr>
          <a:xfrm>
            <a:off x="1924050" y="2338947"/>
            <a:ext cx="5295900" cy="2180106"/>
          </a:xfrm>
          <a:prstGeom prst="rect">
            <a:avLst/>
          </a:prstGeom>
        </p:spPr>
      </p:pic>
      <p:sp>
        <p:nvSpPr>
          <p:cNvPr id="8" name="TextBox 7">
            <a:extLst>
              <a:ext uri="{FF2B5EF4-FFF2-40B4-BE49-F238E27FC236}">
                <a16:creationId xmlns:a16="http://schemas.microsoft.com/office/drawing/2014/main" id="{82232C3C-468B-6B47-A212-C1BDBD11D827}"/>
              </a:ext>
            </a:extLst>
          </p:cNvPr>
          <p:cNvSpPr txBox="1"/>
          <p:nvPr/>
        </p:nvSpPr>
        <p:spPr>
          <a:xfrm>
            <a:off x="2386145" y="895057"/>
            <a:ext cx="4371710" cy="400110"/>
          </a:xfrm>
          <a:prstGeom prst="rect">
            <a:avLst/>
          </a:prstGeom>
          <a:noFill/>
        </p:spPr>
        <p:txBody>
          <a:bodyPr wrap="none" rtlCol="0">
            <a:spAutoFit/>
          </a:bodyPr>
          <a:lstStyle/>
          <a:p>
            <a:r>
              <a:rPr lang="en-US" sz="2000" b="1" dirty="0"/>
              <a:t>Re-summation for gluon spectrum</a:t>
            </a:r>
          </a:p>
        </p:txBody>
      </p:sp>
    </p:spTree>
    <p:extLst>
      <p:ext uri="{BB962C8B-B14F-4D97-AF65-F5344CB8AC3E}">
        <p14:creationId xmlns:p14="http://schemas.microsoft.com/office/powerpoint/2010/main" val="11500040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40C2EFA-6C73-9941-8D4C-69301514529A}"/>
              </a:ext>
            </a:extLst>
          </p:cNvPr>
          <p:cNvSpPr txBox="1"/>
          <p:nvPr/>
        </p:nvSpPr>
        <p:spPr>
          <a:xfrm>
            <a:off x="723900" y="1534820"/>
            <a:ext cx="7696200" cy="2862322"/>
          </a:xfrm>
          <a:prstGeom prst="rect">
            <a:avLst/>
          </a:prstGeom>
          <a:noFill/>
        </p:spPr>
        <p:txBody>
          <a:bodyPr wrap="square" rtlCol="0">
            <a:spAutoFit/>
          </a:bodyPr>
          <a:lstStyle/>
          <a:p>
            <a:pPr marL="285750" indent="-285750">
              <a:buClr>
                <a:srgbClr val="FFC000"/>
              </a:buClr>
              <a:buFont typeface="Arial" panose="020B0604020202020204" pitchFamily="34" charset="0"/>
              <a:buChar char="•"/>
            </a:pPr>
            <a:r>
              <a:rPr lang="en-US" dirty="0"/>
              <a:t>GLV, NPB, 2001: Reaction operator, solution to any order in opacity, soft gluon approximation and broad source approximation;</a:t>
            </a:r>
          </a:p>
          <a:p>
            <a:pPr marL="285750" indent="-285750">
              <a:buClr>
                <a:srgbClr val="FFC000"/>
              </a:buClr>
              <a:buFont typeface="Arial" panose="020B0604020202020204" pitchFamily="34" charset="0"/>
              <a:buChar char="•"/>
            </a:pPr>
            <a:endParaRPr lang="en-US" dirty="0"/>
          </a:p>
          <a:p>
            <a:pPr marL="285750" indent="-285750">
              <a:buClr>
                <a:srgbClr val="FFC000"/>
              </a:buClr>
              <a:buFont typeface="Arial" panose="020B0604020202020204" pitchFamily="34" charset="0"/>
              <a:buChar char="•"/>
            </a:pPr>
            <a:r>
              <a:rPr lang="en-US" dirty="0"/>
              <a:t>G. </a:t>
            </a:r>
            <a:r>
              <a:rPr lang="en-US" dirty="0" err="1"/>
              <a:t>Ovanesyan</a:t>
            </a:r>
            <a:r>
              <a:rPr lang="en-US" dirty="0"/>
              <a:t>, I. </a:t>
            </a:r>
            <a:r>
              <a:rPr lang="en-US" dirty="0" err="1"/>
              <a:t>Vitev</a:t>
            </a:r>
            <a:r>
              <a:rPr lang="en-US" dirty="0"/>
              <a:t>, JHEP, 2011: Finite gluon energy and broad source approximation, first order in opacity;</a:t>
            </a:r>
          </a:p>
          <a:p>
            <a:pPr marL="285750" indent="-285750">
              <a:buClr>
                <a:srgbClr val="FFC000"/>
              </a:buClr>
              <a:buFont typeface="Arial" panose="020B0604020202020204" pitchFamily="34" charset="0"/>
              <a:buChar char="•"/>
            </a:pPr>
            <a:endParaRPr lang="en-US" dirty="0"/>
          </a:p>
          <a:p>
            <a:pPr marL="285750" indent="-285750">
              <a:buClr>
                <a:srgbClr val="FFC000"/>
              </a:buClr>
              <a:buFont typeface="Arial" panose="020B0604020202020204" pitchFamily="34" charset="0"/>
              <a:buChar char="•"/>
            </a:pPr>
            <a:r>
              <a:rPr lang="en-US" dirty="0"/>
              <a:t>M. Sievert, I. </a:t>
            </a:r>
            <a:r>
              <a:rPr lang="en-US" dirty="0" err="1"/>
              <a:t>Vitev</a:t>
            </a:r>
            <a:r>
              <a:rPr lang="en-US" dirty="0"/>
              <a:t>, PRD, 2018: Finite gluon energy, general source, solution to any order in opacity;</a:t>
            </a:r>
          </a:p>
          <a:p>
            <a:pPr marL="285750" indent="-285750">
              <a:buClr>
                <a:srgbClr val="FFC000"/>
              </a:buClr>
              <a:buFont typeface="Arial" panose="020B0604020202020204" pitchFamily="34" charset="0"/>
              <a:buChar char="•"/>
            </a:pPr>
            <a:endParaRPr lang="en-US" dirty="0"/>
          </a:p>
          <a:p>
            <a:pPr marL="285750" indent="-285750">
              <a:buClr>
                <a:srgbClr val="FFC000"/>
              </a:buClr>
              <a:buFont typeface="Arial" panose="020B0604020202020204" pitchFamily="34" charset="0"/>
              <a:buChar char="•"/>
            </a:pPr>
            <a:endParaRPr lang="en-US" dirty="0"/>
          </a:p>
        </p:txBody>
      </p:sp>
      <p:sp>
        <p:nvSpPr>
          <p:cNvPr id="3" name="Slide Number Placeholder 2"/>
          <p:cNvSpPr>
            <a:spLocks noGrp="1"/>
          </p:cNvSpPr>
          <p:nvPr>
            <p:ph type="sldNum" sz="quarter" idx="10"/>
          </p:nvPr>
        </p:nvSpPr>
        <p:spPr/>
        <p:txBody>
          <a:bodyPr/>
          <a:lstStyle/>
          <a:p>
            <a:r>
              <a:rPr lang="en-US"/>
              <a:t>Slide </a:t>
            </a:r>
            <a:fld id="{2651EAAB-5D0D-473B-859D-C18D8179491F}" type="slidenum">
              <a:rPr lang="en-US" smtClean="0"/>
              <a:pPr/>
              <a:t>27</a:t>
            </a:fld>
            <a:endParaRPr lang="en-US" dirty="0"/>
          </a:p>
        </p:txBody>
      </p:sp>
      <p:sp>
        <p:nvSpPr>
          <p:cNvPr id="9" name="Title 5">
            <a:extLst>
              <a:ext uri="{FF2B5EF4-FFF2-40B4-BE49-F238E27FC236}">
                <a16:creationId xmlns:a16="http://schemas.microsoft.com/office/drawing/2014/main" id="{F335A9ED-5587-EA40-8525-AA3F509C45F3}"/>
              </a:ext>
            </a:extLst>
          </p:cNvPr>
          <p:cNvSpPr txBox="1">
            <a:spLocks/>
          </p:cNvSpPr>
          <p:nvPr/>
        </p:nvSpPr>
        <p:spPr>
          <a:xfrm>
            <a:off x="990600" y="382061"/>
            <a:ext cx="7162800" cy="639763"/>
          </a:xfrm>
          <a:prstGeom prst="rect">
            <a:avLst/>
          </a:prstGeom>
        </p:spPr>
        <p:txBody>
          <a:bodyPr vert="horz" lIns="91440" tIns="45720" rIns="91440" bIns="45720" rtlCol="0" anchor="ctr">
            <a:noAutofit/>
          </a:bodyPr>
          <a:lstStyle>
            <a:lvl1pPr algn="l" defTabSz="914400" rtl="0" eaLnBrk="1" latinLnBrk="0" hangingPunct="1">
              <a:spcBef>
                <a:spcPct val="0"/>
              </a:spcBef>
              <a:buNone/>
              <a:defRPr sz="3200" b="1" kern="1200" baseline="0">
                <a:solidFill>
                  <a:schemeClr val="tx1"/>
                </a:solidFill>
                <a:latin typeface="Arial" pitchFamily="34" charset="0"/>
                <a:ea typeface="+mj-ea"/>
                <a:cs typeface="Arial" pitchFamily="34" charset="0"/>
              </a:defRPr>
            </a:lvl1pPr>
          </a:lstStyle>
          <a:p>
            <a:pPr algn="ctr"/>
            <a:r>
              <a:rPr lang="en-US" sz="2800" dirty="0"/>
              <a:t>The GLV calculation</a:t>
            </a:r>
          </a:p>
        </p:txBody>
      </p:sp>
      <p:sp>
        <p:nvSpPr>
          <p:cNvPr id="15" name="TextBox 14">
            <a:extLst>
              <a:ext uri="{FF2B5EF4-FFF2-40B4-BE49-F238E27FC236}">
                <a16:creationId xmlns:a16="http://schemas.microsoft.com/office/drawing/2014/main" id="{2D6268F8-CBB0-8342-B1EA-9871B68511EE}"/>
              </a:ext>
            </a:extLst>
          </p:cNvPr>
          <p:cNvSpPr txBox="1"/>
          <p:nvPr/>
        </p:nvSpPr>
        <p:spPr>
          <a:xfrm>
            <a:off x="2386145" y="895057"/>
            <a:ext cx="4371710" cy="400110"/>
          </a:xfrm>
          <a:prstGeom prst="rect">
            <a:avLst/>
          </a:prstGeom>
          <a:noFill/>
        </p:spPr>
        <p:txBody>
          <a:bodyPr wrap="none" rtlCol="0">
            <a:spAutoFit/>
          </a:bodyPr>
          <a:lstStyle/>
          <a:p>
            <a:r>
              <a:rPr lang="en-US" sz="2000" b="1" dirty="0"/>
              <a:t>Re-summation for gluon spectrum</a:t>
            </a:r>
          </a:p>
        </p:txBody>
      </p:sp>
    </p:spTree>
    <p:extLst>
      <p:ext uri="{BB962C8B-B14F-4D97-AF65-F5344CB8AC3E}">
        <p14:creationId xmlns:p14="http://schemas.microsoft.com/office/powerpoint/2010/main" val="5571337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1E50752-B0B4-C04C-B3F4-A9BDF2D713B9}"/>
              </a:ext>
            </a:extLst>
          </p:cNvPr>
          <p:cNvSpPr txBox="1"/>
          <p:nvPr/>
        </p:nvSpPr>
        <p:spPr>
          <a:xfrm>
            <a:off x="6172200" y="-1"/>
            <a:ext cx="2971800" cy="307777"/>
          </a:xfrm>
          <a:prstGeom prst="rect">
            <a:avLst/>
          </a:prstGeom>
          <a:noFill/>
        </p:spPr>
        <p:txBody>
          <a:bodyPr wrap="square" rtlCol="0">
            <a:spAutoFit/>
          </a:bodyPr>
          <a:lstStyle/>
          <a:p>
            <a:r>
              <a:rPr lang="en-US" sz="1400" dirty="0"/>
              <a:t>AS, M. Sievert, I. </a:t>
            </a:r>
            <a:r>
              <a:rPr lang="en-US" sz="1400" dirty="0" err="1"/>
              <a:t>Vitev</a:t>
            </a:r>
            <a:r>
              <a:rPr lang="en-US" sz="1400" dirty="0"/>
              <a:t>, in progress</a:t>
            </a:r>
          </a:p>
        </p:txBody>
      </p:sp>
      <p:sp>
        <p:nvSpPr>
          <p:cNvPr id="3" name="Slide Number Placeholder 2"/>
          <p:cNvSpPr>
            <a:spLocks noGrp="1"/>
          </p:cNvSpPr>
          <p:nvPr>
            <p:ph type="sldNum" sz="quarter" idx="10"/>
          </p:nvPr>
        </p:nvSpPr>
        <p:spPr/>
        <p:txBody>
          <a:bodyPr/>
          <a:lstStyle/>
          <a:p>
            <a:r>
              <a:rPr lang="en-US"/>
              <a:t>Slide </a:t>
            </a:r>
            <a:fld id="{2651EAAB-5D0D-473B-859D-C18D8179491F}" type="slidenum">
              <a:rPr lang="en-US" smtClean="0"/>
              <a:pPr/>
              <a:t>28</a:t>
            </a:fld>
            <a:endParaRPr lang="en-US" dirty="0"/>
          </a:p>
        </p:txBody>
      </p:sp>
      <p:sp>
        <p:nvSpPr>
          <p:cNvPr id="11" name="Title 5">
            <a:extLst>
              <a:ext uri="{FF2B5EF4-FFF2-40B4-BE49-F238E27FC236}">
                <a16:creationId xmlns:a16="http://schemas.microsoft.com/office/drawing/2014/main" id="{02D65978-88D9-444A-A14B-231B48E8548E}"/>
              </a:ext>
            </a:extLst>
          </p:cNvPr>
          <p:cNvSpPr>
            <a:spLocks noGrp="1"/>
          </p:cNvSpPr>
          <p:nvPr>
            <p:ph type="title"/>
          </p:nvPr>
        </p:nvSpPr>
        <p:spPr>
          <a:xfrm>
            <a:off x="990600" y="382061"/>
            <a:ext cx="7162800" cy="639763"/>
          </a:xfrm>
        </p:spPr>
        <p:txBody>
          <a:bodyPr/>
          <a:lstStyle/>
          <a:p>
            <a:pPr algn="ctr"/>
            <a:r>
              <a:rPr lang="en-US" sz="2800" dirty="0"/>
              <a:t>Medium Motion Effects in GLV</a:t>
            </a:r>
          </a:p>
        </p:txBody>
      </p:sp>
      <p:pic>
        <p:nvPicPr>
          <p:cNvPr id="10" name="Picture 9">
            <a:extLst>
              <a:ext uri="{FF2B5EF4-FFF2-40B4-BE49-F238E27FC236}">
                <a16:creationId xmlns:a16="http://schemas.microsoft.com/office/drawing/2014/main" id="{472A4BF6-7B2B-8B4C-9277-4F00EEEA90D5}"/>
              </a:ext>
            </a:extLst>
          </p:cNvPr>
          <p:cNvPicPr>
            <a:picLocks noChangeAspect="1"/>
          </p:cNvPicPr>
          <p:nvPr/>
        </p:nvPicPr>
        <p:blipFill>
          <a:blip r:embed="rId3"/>
          <a:stretch>
            <a:fillRect/>
          </a:stretch>
        </p:blipFill>
        <p:spPr>
          <a:xfrm>
            <a:off x="2476500" y="1101280"/>
            <a:ext cx="4191000" cy="2415081"/>
          </a:xfrm>
          <a:prstGeom prst="rect">
            <a:avLst/>
          </a:prstGeom>
        </p:spPr>
      </p:pic>
      <p:sp>
        <p:nvSpPr>
          <p:cNvPr id="13" name="TextBox 12">
            <a:extLst>
              <a:ext uri="{FF2B5EF4-FFF2-40B4-BE49-F238E27FC236}">
                <a16:creationId xmlns:a16="http://schemas.microsoft.com/office/drawing/2014/main" id="{ABEF6584-3E2E-7F49-9E7D-D0EF266CFDFC}"/>
              </a:ext>
            </a:extLst>
          </p:cNvPr>
          <p:cNvSpPr txBox="1"/>
          <p:nvPr/>
        </p:nvSpPr>
        <p:spPr>
          <a:xfrm>
            <a:off x="3998207" y="3595817"/>
            <a:ext cx="2173993" cy="523220"/>
          </a:xfrm>
          <a:prstGeom prst="rect">
            <a:avLst/>
          </a:prstGeom>
          <a:noFill/>
        </p:spPr>
        <p:txBody>
          <a:bodyPr wrap="none" rtlCol="0">
            <a:spAutoFit/>
          </a:bodyPr>
          <a:lstStyle/>
          <a:p>
            <a:r>
              <a:rPr lang="en-US" sz="1400" dirty="0"/>
              <a:t>allow the source to move</a:t>
            </a:r>
          </a:p>
          <a:p>
            <a:pPr algn="ctr"/>
            <a:r>
              <a:rPr lang="en-US" sz="1400" dirty="0"/>
              <a:t>with the medium</a:t>
            </a:r>
          </a:p>
        </p:txBody>
      </p:sp>
      <p:cxnSp>
        <p:nvCxnSpPr>
          <p:cNvPr id="16" name="Straight Arrow Connector 15">
            <a:extLst>
              <a:ext uri="{FF2B5EF4-FFF2-40B4-BE49-F238E27FC236}">
                <a16:creationId xmlns:a16="http://schemas.microsoft.com/office/drawing/2014/main" id="{0B56C922-93E8-5A45-917C-1E640B75179A}"/>
              </a:ext>
            </a:extLst>
          </p:cNvPr>
          <p:cNvCxnSpPr>
            <a:cxnSpLocks/>
          </p:cNvCxnSpPr>
          <p:nvPr/>
        </p:nvCxnSpPr>
        <p:spPr>
          <a:xfrm>
            <a:off x="5285232" y="3328416"/>
            <a:ext cx="414528" cy="0"/>
          </a:xfrm>
          <a:prstGeom prst="straightConnector1">
            <a:avLst/>
          </a:prstGeom>
          <a:ln w="25400">
            <a:solidFill>
              <a:srgbClr val="F09229"/>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D97DB7FE-3B91-D542-BCFF-D2AC0DB3DB07}"/>
              </a:ext>
            </a:extLst>
          </p:cNvPr>
          <p:cNvCxnSpPr>
            <a:cxnSpLocks/>
          </p:cNvCxnSpPr>
          <p:nvPr/>
        </p:nvCxnSpPr>
        <p:spPr>
          <a:xfrm flipH="1">
            <a:off x="4419600" y="3328416"/>
            <a:ext cx="423672" cy="0"/>
          </a:xfrm>
          <a:prstGeom prst="straightConnector1">
            <a:avLst/>
          </a:prstGeom>
          <a:ln w="25400">
            <a:solidFill>
              <a:srgbClr val="F09229"/>
            </a:solidFill>
            <a:tailEnd type="triangle"/>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1F363A3E-7459-904B-8A6C-A06D698D978C}"/>
              </a:ext>
            </a:extLst>
          </p:cNvPr>
          <p:cNvPicPr>
            <a:picLocks noChangeAspect="1"/>
          </p:cNvPicPr>
          <p:nvPr/>
        </p:nvPicPr>
        <p:blipFill>
          <a:blip r:embed="rId4"/>
          <a:stretch>
            <a:fillRect/>
          </a:stretch>
        </p:blipFill>
        <p:spPr>
          <a:xfrm>
            <a:off x="1433322" y="4232783"/>
            <a:ext cx="6629400" cy="761925"/>
          </a:xfrm>
          <a:prstGeom prst="rect">
            <a:avLst/>
          </a:prstGeom>
        </p:spPr>
      </p:pic>
      <p:cxnSp>
        <p:nvCxnSpPr>
          <p:cNvPr id="22" name="Straight Connector 21">
            <a:extLst>
              <a:ext uri="{FF2B5EF4-FFF2-40B4-BE49-F238E27FC236}">
                <a16:creationId xmlns:a16="http://schemas.microsoft.com/office/drawing/2014/main" id="{BDA3B594-614F-B347-B30A-CE68ACC339E1}"/>
              </a:ext>
            </a:extLst>
          </p:cNvPr>
          <p:cNvCxnSpPr>
            <a:cxnSpLocks/>
          </p:cNvCxnSpPr>
          <p:nvPr/>
        </p:nvCxnSpPr>
        <p:spPr>
          <a:xfrm>
            <a:off x="1700022" y="4301491"/>
            <a:ext cx="6437376" cy="533400"/>
          </a:xfrm>
          <a:prstGeom prst="line">
            <a:avLst/>
          </a:prstGeom>
          <a:ln w="25400">
            <a:solidFill>
              <a:srgbClr val="F09229"/>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5875299-CE26-7249-A5A5-D52D18FBDD62}"/>
              </a:ext>
            </a:extLst>
          </p:cNvPr>
          <p:cNvCxnSpPr>
            <a:cxnSpLocks/>
          </p:cNvCxnSpPr>
          <p:nvPr/>
        </p:nvCxnSpPr>
        <p:spPr>
          <a:xfrm flipV="1">
            <a:off x="1623822" y="4301491"/>
            <a:ext cx="6438900" cy="533400"/>
          </a:xfrm>
          <a:prstGeom prst="line">
            <a:avLst/>
          </a:prstGeom>
          <a:ln w="25400">
            <a:solidFill>
              <a:srgbClr val="F09229"/>
            </a:solidFill>
          </a:ln>
        </p:spPr>
        <p:style>
          <a:lnRef idx="1">
            <a:schemeClr val="accent1"/>
          </a:lnRef>
          <a:fillRef idx="0">
            <a:schemeClr val="accent1"/>
          </a:fillRef>
          <a:effectRef idx="0">
            <a:schemeClr val="accent1"/>
          </a:effectRef>
          <a:fontRef idx="minor">
            <a:schemeClr val="tx1"/>
          </a:fontRef>
        </p:style>
      </p:cxnSp>
      <p:pic>
        <p:nvPicPr>
          <p:cNvPr id="34" name="Picture 33">
            <a:extLst>
              <a:ext uri="{FF2B5EF4-FFF2-40B4-BE49-F238E27FC236}">
                <a16:creationId xmlns:a16="http://schemas.microsoft.com/office/drawing/2014/main" id="{7E02D48A-56ED-DF4A-8CD6-C964EEEFE506}"/>
              </a:ext>
            </a:extLst>
          </p:cNvPr>
          <p:cNvPicPr>
            <a:picLocks noChangeAspect="1"/>
          </p:cNvPicPr>
          <p:nvPr/>
        </p:nvPicPr>
        <p:blipFill>
          <a:blip r:embed="rId5"/>
          <a:stretch>
            <a:fillRect/>
          </a:stretch>
        </p:blipFill>
        <p:spPr>
          <a:xfrm>
            <a:off x="1433322" y="5138556"/>
            <a:ext cx="6629400" cy="763134"/>
          </a:xfrm>
          <a:prstGeom prst="rect">
            <a:avLst/>
          </a:prstGeom>
        </p:spPr>
      </p:pic>
      <p:cxnSp>
        <p:nvCxnSpPr>
          <p:cNvPr id="35" name="Straight Arrow Connector 34">
            <a:extLst>
              <a:ext uri="{FF2B5EF4-FFF2-40B4-BE49-F238E27FC236}">
                <a16:creationId xmlns:a16="http://schemas.microsoft.com/office/drawing/2014/main" id="{0DAE3026-8260-8846-8D07-589C11A3C926}"/>
              </a:ext>
            </a:extLst>
          </p:cNvPr>
          <p:cNvCxnSpPr>
            <a:cxnSpLocks/>
          </p:cNvCxnSpPr>
          <p:nvPr/>
        </p:nvCxnSpPr>
        <p:spPr>
          <a:xfrm>
            <a:off x="4917186" y="4834890"/>
            <a:ext cx="0" cy="314146"/>
          </a:xfrm>
          <a:prstGeom prst="straightConnector1">
            <a:avLst/>
          </a:prstGeom>
          <a:ln w="25400">
            <a:solidFill>
              <a:srgbClr val="F09229"/>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E42464CE-1CDB-D748-87D3-54CA3B802E63}"/>
              </a:ext>
            </a:extLst>
          </p:cNvPr>
          <p:cNvCxnSpPr/>
          <p:nvPr/>
        </p:nvCxnSpPr>
        <p:spPr>
          <a:xfrm>
            <a:off x="3276600" y="566928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58874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A40C2EFA-6C73-9941-8D4C-69301514529A}"/>
                  </a:ext>
                </a:extLst>
              </p:cNvPr>
              <p:cNvSpPr txBox="1"/>
              <p:nvPr/>
            </p:nvSpPr>
            <p:spPr>
              <a:xfrm>
                <a:off x="762000" y="1219200"/>
                <a:ext cx="7696200" cy="4524315"/>
              </a:xfrm>
              <a:prstGeom prst="rect">
                <a:avLst/>
              </a:prstGeom>
              <a:noFill/>
            </p:spPr>
            <p:txBody>
              <a:bodyPr wrap="square" rtlCol="0">
                <a:spAutoFit/>
              </a:bodyPr>
              <a:lstStyle/>
              <a:p>
                <a:pPr marL="285750" indent="-285750">
                  <a:buClr>
                    <a:srgbClr val="FFC000"/>
                  </a:buClr>
                  <a:buFont typeface="Arial" panose="020B0604020202020204" pitchFamily="34" charset="0"/>
                  <a:buChar char="•"/>
                </a:pPr>
                <a:r>
                  <a:rPr lang="en-US" dirty="0"/>
                  <a:t>Notice that if the medium velocity is treated as a constant one may think that it is sufficient to boost the appropriate distributions. However, the results obtain in the </a:t>
                </a:r>
                <a:r>
                  <a:rPr lang="en-US" dirty="0" err="1"/>
                  <a:t>eikonal</a:t>
                </a:r>
                <a:r>
                  <a:rPr lang="en-US" dirty="0"/>
                  <a:t> approximation </a:t>
                </a:r>
                <a:r>
                  <a:rPr lang="en-US" b="1" dirty="0">
                    <a:solidFill>
                      <a:srgbClr val="F09229"/>
                    </a:solidFill>
                  </a:rPr>
                  <a:t>lack</a:t>
                </a:r>
                <a:r>
                  <a:rPr lang="en-US" dirty="0"/>
                  <a:t> the dependence on the transverse momentum making this transformation impossible (higher order of accuracy is needed);</a:t>
                </a:r>
              </a:p>
              <a:p>
                <a:pPr marL="285750" indent="-285750">
                  <a:buClr>
                    <a:srgbClr val="FFC000"/>
                  </a:buClr>
                  <a:buFont typeface="Arial" panose="020B0604020202020204" pitchFamily="34" charset="0"/>
                  <a:buChar char="•"/>
                </a:pPr>
                <a:endParaRPr lang="en-US" dirty="0"/>
              </a:p>
              <a:p>
                <a:pPr marL="285750" indent="-285750">
                  <a:buClr>
                    <a:srgbClr val="FFC000"/>
                  </a:buClr>
                  <a:buFont typeface="Arial" panose="020B0604020202020204" pitchFamily="34" charset="0"/>
                  <a:buChar char="•"/>
                </a:pPr>
                <a:r>
                  <a:rPr lang="en-US" dirty="0"/>
                  <a:t>We will collect </a:t>
                </a:r>
                <a:r>
                  <a:rPr lang="en-US" b="1" dirty="0">
                    <a:solidFill>
                      <a:srgbClr val="F09229"/>
                    </a:solidFill>
                  </a:rPr>
                  <a:t>the leading sub-</a:t>
                </a:r>
                <a:r>
                  <a:rPr lang="en-US" b="1" dirty="0" err="1">
                    <a:solidFill>
                      <a:srgbClr val="F09229"/>
                    </a:solidFill>
                  </a:rPr>
                  <a:t>eikonal</a:t>
                </a:r>
                <a:r>
                  <a:rPr lang="en-US" dirty="0"/>
                  <a:t> corrections in the case of moving medium which arise at </a:t>
                </a:r>
                <a14:m>
                  <m:oMath xmlns:m="http://schemas.openxmlformats.org/officeDocument/2006/math">
                    <m:r>
                      <a:rPr lang="en-US" b="0" i="1" smtClean="0">
                        <a:latin typeface="Cambria Math" panose="02040503050406030204" pitchFamily="18" charset="0"/>
                      </a:rPr>
                      <m:t>𝑂</m:t>
                    </m:r>
                    <m:d>
                      <m:dPr>
                        <m:ctrlPr>
                          <a:rPr lang="en-US" b="0" i="1" smtClean="0">
                            <a:latin typeface="Cambria Math" panose="02040503050406030204" pitchFamily="18" charset="0"/>
                          </a:rPr>
                        </m:ctrlPr>
                      </m:dPr>
                      <m:e>
                        <m:f>
                          <m:fPr>
                            <m:type m:val="skw"/>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𝑇</m:t>
                                </m:r>
                              </m:sub>
                            </m:sSub>
                          </m:num>
                          <m:den>
                            <m:r>
                              <a:rPr lang="en-US" b="0" i="1" smtClean="0">
                                <a:latin typeface="Cambria Math" panose="02040503050406030204" pitchFamily="18" charset="0"/>
                              </a:rPr>
                              <m:t>𝐸</m:t>
                            </m:r>
                          </m:den>
                        </m:f>
                      </m:e>
                    </m:d>
                  </m:oMath>
                </a14:m>
                <a:r>
                  <a:rPr lang="en-US" dirty="0"/>
                  <a:t> for jet broadening and soft gluon radiation. We will use a simplified model of scalar quarks with scalar gluon emission which, however, exhibits all types of the medium effects;</a:t>
                </a:r>
              </a:p>
              <a:p>
                <a:pPr marL="285750" indent="-285750">
                  <a:buClr>
                    <a:srgbClr val="FFC000"/>
                  </a:buClr>
                  <a:buFont typeface="Arial" panose="020B0604020202020204" pitchFamily="34" charset="0"/>
                  <a:buChar char="•"/>
                </a:pPr>
                <a:endParaRPr lang="en-US" dirty="0"/>
              </a:p>
              <a:p>
                <a:pPr marL="285750" indent="-285750">
                  <a:buClr>
                    <a:srgbClr val="FFC000"/>
                  </a:buClr>
                  <a:buFont typeface="Arial" panose="020B0604020202020204" pitchFamily="34" charset="0"/>
                  <a:buChar char="•"/>
                </a:pPr>
                <a:r>
                  <a:rPr lang="en-US" dirty="0"/>
                  <a:t>Curiously, this extension of the GLV calculation allows one to study the effects due to space and time dependence of the medium velocity providing a framework to derive </a:t>
                </a:r>
                <a:r>
                  <a:rPr lang="en-US" b="1" dirty="0">
                    <a:solidFill>
                      <a:srgbClr val="F09229"/>
                    </a:solidFill>
                  </a:rPr>
                  <a:t>the gradient corrections</a:t>
                </a:r>
                <a:r>
                  <a:rPr lang="en-US" dirty="0"/>
                  <a:t> to the jet-medium interaction, although complicating the averaging procedure;</a:t>
                </a:r>
              </a:p>
            </p:txBody>
          </p:sp>
        </mc:Choice>
        <mc:Fallback>
          <p:sp>
            <p:nvSpPr>
              <p:cNvPr id="10" name="TextBox 9">
                <a:extLst>
                  <a:ext uri="{FF2B5EF4-FFF2-40B4-BE49-F238E27FC236}">
                    <a16:creationId xmlns:a16="http://schemas.microsoft.com/office/drawing/2014/main" id="{A40C2EFA-6C73-9941-8D4C-69301514529A}"/>
                  </a:ext>
                </a:extLst>
              </p:cNvPr>
              <p:cNvSpPr txBox="1">
                <a:spLocks noRot="1" noChangeAspect="1" noMove="1" noResize="1" noEditPoints="1" noAdjustHandles="1" noChangeArrowheads="1" noChangeShapeType="1" noTextEdit="1"/>
              </p:cNvSpPr>
              <p:nvPr/>
            </p:nvSpPr>
            <p:spPr>
              <a:xfrm>
                <a:off x="762000" y="1219200"/>
                <a:ext cx="7696200" cy="4524315"/>
              </a:xfrm>
              <a:prstGeom prst="rect">
                <a:avLst/>
              </a:prstGeom>
              <a:blipFill>
                <a:blip r:embed="rId3"/>
                <a:stretch>
                  <a:fillRect l="-495" t="-562" r="-825" b="-1124"/>
                </a:stretch>
              </a:blipFill>
            </p:spPr>
            <p:txBody>
              <a:bodyPr/>
              <a:lstStyle/>
              <a:p>
                <a:r>
                  <a:rPr lang="en-US">
                    <a:noFill/>
                  </a:rPr>
                  <a:t> </a:t>
                </a:r>
              </a:p>
            </p:txBody>
          </p:sp>
        </mc:Fallback>
      </mc:AlternateContent>
      <p:sp>
        <p:nvSpPr>
          <p:cNvPr id="3" name="Slide Number Placeholder 2"/>
          <p:cNvSpPr>
            <a:spLocks noGrp="1"/>
          </p:cNvSpPr>
          <p:nvPr>
            <p:ph type="sldNum" sz="quarter" idx="10"/>
          </p:nvPr>
        </p:nvSpPr>
        <p:spPr/>
        <p:txBody>
          <a:bodyPr/>
          <a:lstStyle/>
          <a:p>
            <a:r>
              <a:rPr lang="en-US"/>
              <a:t>Slide </a:t>
            </a:r>
            <a:fld id="{2651EAAB-5D0D-473B-859D-C18D8179491F}" type="slidenum">
              <a:rPr lang="en-US" smtClean="0"/>
              <a:pPr/>
              <a:t>29</a:t>
            </a:fld>
            <a:endParaRPr lang="en-US" dirty="0"/>
          </a:p>
        </p:txBody>
      </p:sp>
      <p:sp>
        <p:nvSpPr>
          <p:cNvPr id="11" name="Title 5">
            <a:extLst>
              <a:ext uri="{FF2B5EF4-FFF2-40B4-BE49-F238E27FC236}">
                <a16:creationId xmlns:a16="http://schemas.microsoft.com/office/drawing/2014/main" id="{02D65978-88D9-444A-A14B-231B48E8548E}"/>
              </a:ext>
            </a:extLst>
          </p:cNvPr>
          <p:cNvSpPr>
            <a:spLocks noGrp="1"/>
          </p:cNvSpPr>
          <p:nvPr>
            <p:ph type="title"/>
          </p:nvPr>
        </p:nvSpPr>
        <p:spPr>
          <a:xfrm>
            <a:off x="990600" y="382061"/>
            <a:ext cx="7162800" cy="639763"/>
          </a:xfrm>
        </p:spPr>
        <p:txBody>
          <a:bodyPr/>
          <a:lstStyle/>
          <a:p>
            <a:pPr algn="ctr"/>
            <a:r>
              <a:rPr lang="en-US" sz="2800" dirty="0"/>
              <a:t>Medium Motion Effects in GLV</a:t>
            </a:r>
          </a:p>
        </p:txBody>
      </p:sp>
      <p:sp>
        <p:nvSpPr>
          <p:cNvPr id="8" name="TextBox 7">
            <a:extLst>
              <a:ext uri="{FF2B5EF4-FFF2-40B4-BE49-F238E27FC236}">
                <a16:creationId xmlns:a16="http://schemas.microsoft.com/office/drawing/2014/main" id="{B0D58B07-DE9B-F446-AE2E-77C88A970A2B}"/>
              </a:ext>
            </a:extLst>
          </p:cNvPr>
          <p:cNvSpPr txBox="1"/>
          <p:nvPr/>
        </p:nvSpPr>
        <p:spPr>
          <a:xfrm>
            <a:off x="6172200" y="-1"/>
            <a:ext cx="2971800" cy="307777"/>
          </a:xfrm>
          <a:prstGeom prst="rect">
            <a:avLst/>
          </a:prstGeom>
          <a:noFill/>
        </p:spPr>
        <p:txBody>
          <a:bodyPr wrap="square" rtlCol="0">
            <a:spAutoFit/>
          </a:bodyPr>
          <a:lstStyle/>
          <a:p>
            <a:r>
              <a:rPr lang="en-US" sz="1400" dirty="0"/>
              <a:t>AS, M. Sievert, I. </a:t>
            </a:r>
            <a:r>
              <a:rPr lang="en-US" sz="1400" dirty="0" err="1"/>
              <a:t>Vitev</a:t>
            </a:r>
            <a:r>
              <a:rPr lang="en-US" sz="1400" dirty="0"/>
              <a:t>, in progress</a:t>
            </a:r>
          </a:p>
        </p:txBody>
      </p:sp>
    </p:spTree>
    <p:extLst>
      <p:ext uri="{BB962C8B-B14F-4D97-AF65-F5344CB8AC3E}">
        <p14:creationId xmlns:p14="http://schemas.microsoft.com/office/powerpoint/2010/main" val="3214218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8C4BBB27-CD24-134A-904B-FC2DF05FE8B6}"/>
              </a:ext>
            </a:extLst>
          </p:cNvPr>
          <p:cNvSpPr txBox="1"/>
          <p:nvPr/>
        </p:nvSpPr>
        <p:spPr>
          <a:xfrm>
            <a:off x="7048555" y="0"/>
            <a:ext cx="2095445" cy="307777"/>
          </a:xfrm>
          <a:prstGeom prst="rect">
            <a:avLst/>
          </a:prstGeom>
          <a:noFill/>
        </p:spPr>
        <p:txBody>
          <a:bodyPr wrap="none" rtlCol="0">
            <a:spAutoFit/>
          </a:bodyPr>
          <a:lstStyle/>
          <a:p>
            <a:r>
              <a:rPr lang="en-US" sz="1400" dirty="0"/>
              <a:t>K. Rajagopal et al, 2018</a:t>
            </a:r>
          </a:p>
        </p:txBody>
      </p:sp>
      <p:sp>
        <p:nvSpPr>
          <p:cNvPr id="3" name="Slide Number Placeholder 2"/>
          <p:cNvSpPr>
            <a:spLocks noGrp="1"/>
          </p:cNvSpPr>
          <p:nvPr>
            <p:ph type="sldNum" sz="quarter" idx="10"/>
          </p:nvPr>
        </p:nvSpPr>
        <p:spPr/>
        <p:txBody>
          <a:bodyPr/>
          <a:lstStyle/>
          <a:p>
            <a:r>
              <a:rPr lang="en-US"/>
              <a:t>Slide </a:t>
            </a:r>
            <a:fld id="{2651EAAB-5D0D-473B-859D-C18D8179491F}" type="slidenum">
              <a:rPr lang="en-US" smtClean="0"/>
              <a:pPr/>
              <a:t>3</a:t>
            </a:fld>
            <a:endParaRPr lang="en-US" dirty="0"/>
          </a:p>
        </p:txBody>
      </p:sp>
      <p:sp>
        <p:nvSpPr>
          <p:cNvPr id="4" name="Rectangle 3">
            <a:extLst>
              <a:ext uri="{FF2B5EF4-FFF2-40B4-BE49-F238E27FC236}">
                <a16:creationId xmlns:a16="http://schemas.microsoft.com/office/drawing/2014/main" id="{7BF26861-72FF-6248-9CE1-46E9BD7888D3}"/>
              </a:ext>
            </a:extLst>
          </p:cNvPr>
          <p:cNvSpPr/>
          <p:nvPr/>
        </p:nvSpPr>
        <p:spPr>
          <a:xfrm>
            <a:off x="3886200" y="6075947"/>
            <a:ext cx="1295400" cy="212725"/>
          </a:xfrm>
          <a:prstGeom prst="rect">
            <a:avLst/>
          </a:prstGeom>
          <a:solidFill>
            <a:schemeClr val="bg1"/>
          </a:solidFill>
          <a:ln>
            <a:solidFill>
              <a:srgbClr val="F8F8F8">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09A8A49-4755-214C-A6F5-D2EC151B9FDF}"/>
              </a:ext>
            </a:extLst>
          </p:cNvPr>
          <p:cNvSpPr txBox="1"/>
          <p:nvPr/>
        </p:nvSpPr>
        <p:spPr>
          <a:xfrm>
            <a:off x="1338261" y="1276160"/>
            <a:ext cx="6467475" cy="4524315"/>
          </a:xfrm>
          <a:prstGeom prst="rect">
            <a:avLst/>
          </a:prstGeom>
          <a:noFill/>
        </p:spPr>
        <p:txBody>
          <a:bodyPr wrap="square" rtlCol="0">
            <a:spAutoFit/>
          </a:bodyPr>
          <a:lstStyle/>
          <a:p>
            <a:pPr marL="285750" indent="-285750">
              <a:buClr>
                <a:srgbClr val="FFC000"/>
              </a:buClr>
              <a:buFont typeface="Arial" panose="020B0604020202020204" pitchFamily="34" charset="0"/>
              <a:buChar char="•"/>
            </a:pPr>
            <a:r>
              <a:rPr lang="en-US" dirty="0"/>
              <a:t>QCD matter in Early Universe;</a:t>
            </a:r>
          </a:p>
          <a:p>
            <a:pPr marL="285750" indent="-285750">
              <a:buClr>
                <a:srgbClr val="FFC000"/>
              </a:buClr>
              <a:buFont typeface="Arial" panose="020B0604020202020204" pitchFamily="34" charset="0"/>
              <a:buChar char="•"/>
            </a:pPr>
            <a:endParaRPr lang="en-US" dirty="0"/>
          </a:p>
          <a:p>
            <a:pPr marL="285750" indent="-285750">
              <a:buClr>
                <a:srgbClr val="FFC000"/>
              </a:buClr>
              <a:buFont typeface="Arial" panose="020B0604020202020204" pitchFamily="34" charset="0"/>
              <a:buChar char="•"/>
            </a:pPr>
            <a:endParaRPr lang="en-US" dirty="0"/>
          </a:p>
          <a:p>
            <a:pPr marL="285750" indent="-285750">
              <a:buClr>
                <a:srgbClr val="FFC000"/>
              </a:buClr>
              <a:buFont typeface="Arial" panose="020B0604020202020204" pitchFamily="34" charset="0"/>
              <a:buChar char="•"/>
            </a:pPr>
            <a:endParaRPr lang="en-US" dirty="0"/>
          </a:p>
          <a:p>
            <a:pPr>
              <a:buClr>
                <a:srgbClr val="FFC000"/>
              </a:buClr>
            </a:pPr>
            <a:endParaRPr lang="en-US" dirty="0"/>
          </a:p>
          <a:p>
            <a:pPr marL="285750" indent="-285750">
              <a:buClr>
                <a:srgbClr val="FFC000"/>
              </a:buClr>
              <a:buFont typeface="Arial" panose="020B0604020202020204" pitchFamily="34" charset="0"/>
              <a:buChar char="•"/>
            </a:pPr>
            <a:r>
              <a:rPr lang="en-US" dirty="0"/>
              <a:t>QCD phase diagram;</a:t>
            </a:r>
          </a:p>
          <a:p>
            <a:pPr marL="285750" indent="-285750">
              <a:buClr>
                <a:srgbClr val="FFC000"/>
              </a:buClr>
              <a:buFont typeface="Arial" panose="020B0604020202020204" pitchFamily="34" charset="0"/>
              <a:buChar char="•"/>
            </a:pPr>
            <a:endParaRPr lang="en-US" dirty="0"/>
          </a:p>
          <a:p>
            <a:pPr marL="285750" indent="-285750">
              <a:buClr>
                <a:srgbClr val="FFC000"/>
              </a:buClr>
              <a:buFont typeface="Arial" panose="020B0604020202020204" pitchFamily="34" charset="0"/>
              <a:buChar char="•"/>
            </a:pPr>
            <a:endParaRPr lang="en-US" dirty="0"/>
          </a:p>
          <a:p>
            <a:pPr>
              <a:buClr>
                <a:srgbClr val="FFC000"/>
              </a:buClr>
            </a:pPr>
            <a:endParaRPr lang="en-US" dirty="0"/>
          </a:p>
          <a:p>
            <a:pPr marL="285750" indent="-285750">
              <a:buClr>
                <a:srgbClr val="FFC000"/>
              </a:buClr>
              <a:buFont typeface="Arial" panose="020B0604020202020204" pitchFamily="34" charset="0"/>
              <a:buChar char="•"/>
            </a:pPr>
            <a:r>
              <a:rPr lang="en-US" dirty="0"/>
              <a:t>Emergence of complex matter;</a:t>
            </a:r>
          </a:p>
          <a:p>
            <a:pPr marL="285750" indent="-285750">
              <a:buClr>
                <a:srgbClr val="FFC000"/>
              </a:buClr>
              <a:buFont typeface="Arial" panose="020B0604020202020204" pitchFamily="34" charset="0"/>
              <a:buChar char="•"/>
            </a:pPr>
            <a:endParaRPr lang="en-US" dirty="0"/>
          </a:p>
          <a:p>
            <a:pPr marL="285750" indent="-285750">
              <a:buClr>
                <a:srgbClr val="FFC000"/>
              </a:buClr>
              <a:buFont typeface="Arial" panose="020B0604020202020204" pitchFamily="34" charset="0"/>
              <a:buChar char="•"/>
            </a:pPr>
            <a:endParaRPr lang="en-US" dirty="0"/>
          </a:p>
          <a:p>
            <a:pPr marL="285750" indent="-285750">
              <a:buClr>
                <a:srgbClr val="FFC000"/>
              </a:buClr>
              <a:buFont typeface="Arial" panose="020B0604020202020204" pitchFamily="34" charset="0"/>
              <a:buChar char="•"/>
            </a:pPr>
            <a:endParaRPr lang="en-US" dirty="0"/>
          </a:p>
          <a:p>
            <a:pPr marL="285750" indent="-285750">
              <a:buClr>
                <a:srgbClr val="FFC000"/>
              </a:buClr>
              <a:buFont typeface="Arial" panose="020B0604020202020204" pitchFamily="34" charset="0"/>
              <a:buChar char="•"/>
            </a:pPr>
            <a:endParaRPr lang="en-US" dirty="0"/>
          </a:p>
          <a:p>
            <a:pPr marL="285750" indent="-285750">
              <a:buClr>
                <a:srgbClr val="FFC000"/>
              </a:buClr>
              <a:buFont typeface="Arial" panose="020B0604020202020204" pitchFamily="34" charset="0"/>
              <a:buChar char="•"/>
            </a:pPr>
            <a:endParaRPr lang="en-US" dirty="0"/>
          </a:p>
          <a:p>
            <a:pPr marL="285750" indent="-285750">
              <a:buClr>
                <a:srgbClr val="FFC000"/>
              </a:buClr>
              <a:buFont typeface="Arial" panose="020B0604020202020204" pitchFamily="34" charset="0"/>
              <a:buChar char="•"/>
            </a:pPr>
            <a:r>
              <a:rPr lang="en-US" dirty="0"/>
              <a:t>…</a:t>
            </a:r>
          </a:p>
        </p:txBody>
      </p:sp>
      <p:sp>
        <p:nvSpPr>
          <p:cNvPr id="8" name="Title 5">
            <a:extLst>
              <a:ext uri="{FF2B5EF4-FFF2-40B4-BE49-F238E27FC236}">
                <a16:creationId xmlns:a16="http://schemas.microsoft.com/office/drawing/2014/main" id="{A2E38104-F987-5149-954F-9A1D1559E9DF}"/>
              </a:ext>
            </a:extLst>
          </p:cNvPr>
          <p:cNvSpPr>
            <a:spLocks noGrp="1"/>
          </p:cNvSpPr>
          <p:nvPr>
            <p:ph type="title"/>
          </p:nvPr>
        </p:nvSpPr>
        <p:spPr>
          <a:xfrm>
            <a:off x="990599" y="271453"/>
            <a:ext cx="7162800" cy="639763"/>
          </a:xfrm>
        </p:spPr>
        <p:txBody>
          <a:bodyPr/>
          <a:lstStyle/>
          <a:p>
            <a:pPr algn="ctr"/>
            <a:r>
              <a:rPr lang="en-US" sz="2800" dirty="0"/>
              <a:t>Heavy-Ion Collisions</a:t>
            </a:r>
          </a:p>
        </p:txBody>
      </p:sp>
      <p:sp>
        <p:nvSpPr>
          <p:cNvPr id="9" name="Title 5">
            <a:extLst>
              <a:ext uri="{FF2B5EF4-FFF2-40B4-BE49-F238E27FC236}">
                <a16:creationId xmlns:a16="http://schemas.microsoft.com/office/drawing/2014/main" id="{FFAFAE73-86FF-1646-BAA9-9334ED2D630A}"/>
              </a:ext>
            </a:extLst>
          </p:cNvPr>
          <p:cNvSpPr txBox="1">
            <a:spLocks/>
          </p:cNvSpPr>
          <p:nvPr/>
        </p:nvSpPr>
        <p:spPr>
          <a:xfrm>
            <a:off x="3486150" y="636397"/>
            <a:ext cx="2095500" cy="639763"/>
          </a:xfrm>
          <a:prstGeom prst="rect">
            <a:avLst/>
          </a:prstGeom>
        </p:spPr>
        <p:txBody>
          <a:bodyPr vert="horz" lIns="91440" tIns="45720" rIns="91440" bIns="45720" rtlCol="0" anchor="ctr">
            <a:noAutofit/>
          </a:bodyPr>
          <a:lstStyle>
            <a:lvl1pPr algn="l" defTabSz="914400" rtl="0" eaLnBrk="1" latinLnBrk="0" hangingPunct="1">
              <a:spcBef>
                <a:spcPct val="0"/>
              </a:spcBef>
              <a:buNone/>
              <a:defRPr sz="3200" b="1" kern="1200" baseline="0">
                <a:solidFill>
                  <a:schemeClr val="tx1"/>
                </a:solidFill>
                <a:latin typeface="Arial" pitchFamily="34" charset="0"/>
                <a:ea typeface="+mj-ea"/>
                <a:cs typeface="Arial" pitchFamily="34" charset="0"/>
              </a:defRPr>
            </a:lvl1pPr>
          </a:lstStyle>
          <a:p>
            <a:pPr algn="ctr"/>
            <a:r>
              <a:rPr lang="en-US" sz="2000" dirty="0"/>
              <a:t>Big questions:</a:t>
            </a:r>
          </a:p>
        </p:txBody>
      </p:sp>
      <p:sp>
        <p:nvSpPr>
          <p:cNvPr id="10" name="TextBox 9">
            <a:extLst>
              <a:ext uri="{FF2B5EF4-FFF2-40B4-BE49-F238E27FC236}">
                <a16:creationId xmlns:a16="http://schemas.microsoft.com/office/drawing/2014/main" id="{114CA774-912C-E844-A898-5F14D4DC7391}"/>
              </a:ext>
            </a:extLst>
          </p:cNvPr>
          <p:cNvSpPr txBox="1"/>
          <p:nvPr/>
        </p:nvSpPr>
        <p:spPr>
          <a:xfrm>
            <a:off x="1823279" y="1641104"/>
            <a:ext cx="6823304" cy="1231106"/>
          </a:xfrm>
          <a:prstGeom prst="rect">
            <a:avLst/>
          </a:prstGeom>
          <a:noFill/>
        </p:spPr>
        <p:txBody>
          <a:bodyPr wrap="square" rtlCol="0">
            <a:spAutoFit/>
          </a:bodyPr>
          <a:lstStyle/>
          <a:p>
            <a:r>
              <a:rPr lang="en-US" sz="1400" i="1" dirty="0"/>
              <a:t>“A central goal of </a:t>
            </a:r>
            <a:r>
              <a:rPr lang="en-US" sz="1400" i="1" dirty="0" err="1"/>
              <a:t>ultrarelativistic</a:t>
            </a:r>
            <a:r>
              <a:rPr lang="en-US" sz="1400" i="1" dirty="0"/>
              <a:t> heavy ion collisions, then, is to use these experiments to recreate droplets of Big Bang matter in the laboratory -- where we can learn about its material properties as well as about its phase diagram in ways that we will never be able to do via observations made with telescopes or satellites.”</a:t>
            </a:r>
          </a:p>
          <a:p>
            <a:endParaRPr lang="en-US" dirty="0"/>
          </a:p>
        </p:txBody>
      </p:sp>
      <p:sp>
        <p:nvSpPr>
          <p:cNvPr id="11" name="TextBox 10">
            <a:extLst>
              <a:ext uri="{FF2B5EF4-FFF2-40B4-BE49-F238E27FC236}">
                <a16:creationId xmlns:a16="http://schemas.microsoft.com/office/drawing/2014/main" id="{F4B1428A-0FCB-D449-9E49-B4E5C13D1D44}"/>
              </a:ext>
            </a:extLst>
          </p:cNvPr>
          <p:cNvSpPr txBox="1"/>
          <p:nvPr/>
        </p:nvSpPr>
        <p:spPr>
          <a:xfrm>
            <a:off x="1823279" y="2986545"/>
            <a:ext cx="6823304" cy="1015663"/>
          </a:xfrm>
          <a:prstGeom prst="rect">
            <a:avLst/>
          </a:prstGeom>
          <a:noFill/>
        </p:spPr>
        <p:txBody>
          <a:bodyPr wrap="square" rtlCol="0">
            <a:spAutoFit/>
          </a:bodyPr>
          <a:lstStyle/>
          <a:p>
            <a:r>
              <a:rPr lang="en-US" sz="1400" i="1" dirty="0"/>
              <a:t>“A substantial component of understanding the nature of any complex material in condensed matter physics is mapping its full phase diagram, and the same is true in QCD.”</a:t>
            </a:r>
          </a:p>
          <a:p>
            <a:endParaRPr lang="en-US" dirty="0"/>
          </a:p>
        </p:txBody>
      </p:sp>
      <p:sp>
        <p:nvSpPr>
          <p:cNvPr id="12" name="TextBox 11">
            <a:extLst>
              <a:ext uri="{FF2B5EF4-FFF2-40B4-BE49-F238E27FC236}">
                <a16:creationId xmlns:a16="http://schemas.microsoft.com/office/drawing/2014/main" id="{951FF5E4-F26E-DA4F-8D01-6C538D6ACAE9}"/>
              </a:ext>
            </a:extLst>
          </p:cNvPr>
          <p:cNvSpPr txBox="1"/>
          <p:nvPr/>
        </p:nvSpPr>
        <p:spPr>
          <a:xfrm>
            <a:off x="1823279" y="4116511"/>
            <a:ext cx="6823304" cy="1661993"/>
          </a:xfrm>
          <a:prstGeom prst="rect">
            <a:avLst/>
          </a:prstGeom>
          <a:noFill/>
        </p:spPr>
        <p:txBody>
          <a:bodyPr wrap="square" rtlCol="0">
            <a:spAutoFit/>
          </a:bodyPr>
          <a:lstStyle/>
          <a:p>
            <a:r>
              <a:rPr lang="en-US" sz="1400" i="1" dirty="0"/>
              <a:t>“In the history of the universe, liquid quark-gluon plasma was the earliest complex form of matter to form… Not only was liquid QGP the earliest complex matter to form, there is also a sense in which it is the simplest form of complex matter that we know of, namely the complex matter that is “closest”, most directly connected to, the fundamental laws that govern all matter in the universe, in this case the fundamental theory of QCD…”</a:t>
            </a:r>
          </a:p>
          <a:p>
            <a:endParaRPr lang="en-US" dirty="0"/>
          </a:p>
        </p:txBody>
      </p:sp>
    </p:spTree>
    <p:extLst>
      <p:ext uri="{BB962C8B-B14F-4D97-AF65-F5344CB8AC3E}">
        <p14:creationId xmlns:p14="http://schemas.microsoft.com/office/powerpoint/2010/main" val="37046610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1E50752-B0B4-C04C-B3F4-A9BDF2D713B9}"/>
              </a:ext>
            </a:extLst>
          </p:cNvPr>
          <p:cNvSpPr txBox="1"/>
          <p:nvPr/>
        </p:nvSpPr>
        <p:spPr>
          <a:xfrm>
            <a:off x="6172200" y="-1"/>
            <a:ext cx="2971800" cy="307777"/>
          </a:xfrm>
          <a:prstGeom prst="rect">
            <a:avLst/>
          </a:prstGeom>
          <a:noFill/>
        </p:spPr>
        <p:txBody>
          <a:bodyPr wrap="square" rtlCol="0">
            <a:spAutoFit/>
          </a:bodyPr>
          <a:lstStyle/>
          <a:p>
            <a:r>
              <a:rPr lang="en-US" sz="1400" dirty="0"/>
              <a:t>AS, M. Sievert, I. </a:t>
            </a:r>
            <a:r>
              <a:rPr lang="en-US" sz="1400" dirty="0" err="1"/>
              <a:t>Vitev</a:t>
            </a:r>
            <a:r>
              <a:rPr lang="en-US" sz="1400" dirty="0"/>
              <a:t>, in progress</a:t>
            </a:r>
          </a:p>
        </p:txBody>
      </p:sp>
      <p:sp>
        <p:nvSpPr>
          <p:cNvPr id="3" name="Slide Number Placeholder 2"/>
          <p:cNvSpPr>
            <a:spLocks noGrp="1"/>
          </p:cNvSpPr>
          <p:nvPr>
            <p:ph type="sldNum" sz="quarter" idx="10"/>
          </p:nvPr>
        </p:nvSpPr>
        <p:spPr/>
        <p:txBody>
          <a:bodyPr/>
          <a:lstStyle/>
          <a:p>
            <a:r>
              <a:rPr lang="en-US"/>
              <a:t>Slide </a:t>
            </a:r>
            <a:fld id="{2651EAAB-5D0D-473B-859D-C18D8179491F}" type="slidenum">
              <a:rPr lang="en-US" smtClean="0"/>
              <a:pPr/>
              <a:t>30</a:t>
            </a:fld>
            <a:endParaRPr lang="en-US" dirty="0"/>
          </a:p>
        </p:txBody>
      </p:sp>
      <p:sp>
        <p:nvSpPr>
          <p:cNvPr id="11" name="Title 5">
            <a:extLst>
              <a:ext uri="{FF2B5EF4-FFF2-40B4-BE49-F238E27FC236}">
                <a16:creationId xmlns:a16="http://schemas.microsoft.com/office/drawing/2014/main" id="{02D65978-88D9-444A-A14B-231B48E8548E}"/>
              </a:ext>
            </a:extLst>
          </p:cNvPr>
          <p:cNvSpPr>
            <a:spLocks noGrp="1"/>
          </p:cNvSpPr>
          <p:nvPr>
            <p:ph type="title"/>
          </p:nvPr>
        </p:nvSpPr>
        <p:spPr>
          <a:xfrm>
            <a:off x="990600" y="382061"/>
            <a:ext cx="7162800" cy="639763"/>
          </a:xfrm>
        </p:spPr>
        <p:txBody>
          <a:bodyPr/>
          <a:lstStyle/>
          <a:p>
            <a:pPr algn="ctr"/>
            <a:r>
              <a:rPr lang="en-US" sz="2800" dirty="0"/>
              <a:t>Medium Motion Effects in GLV</a:t>
            </a:r>
          </a:p>
        </p:txBody>
      </p:sp>
      <p:sp>
        <p:nvSpPr>
          <p:cNvPr id="15" name="TextBox 14">
            <a:extLst>
              <a:ext uri="{FF2B5EF4-FFF2-40B4-BE49-F238E27FC236}">
                <a16:creationId xmlns:a16="http://schemas.microsoft.com/office/drawing/2014/main" id="{15B54685-A8E5-EB43-853C-8D2CABDC7576}"/>
              </a:ext>
            </a:extLst>
          </p:cNvPr>
          <p:cNvSpPr txBox="1"/>
          <p:nvPr/>
        </p:nvSpPr>
        <p:spPr>
          <a:xfrm>
            <a:off x="3419280" y="896053"/>
            <a:ext cx="2305439" cy="400110"/>
          </a:xfrm>
          <a:prstGeom prst="rect">
            <a:avLst/>
          </a:prstGeom>
          <a:noFill/>
        </p:spPr>
        <p:txBody>
          <a:bodyPr wrap="none" rtlCol="0">
            <a:spAutoFit/>
          </a:bodyPr>
          <a:lstStyle/>
          <a:p>
            <a:r>
              <a:rPr lang="en-US" sz="2000" b="1" dirty="0"/>
              <a:t>Elastic scattering</a:t>
            </a:r>
          </a:p>
        </p:txBody>
      </p:sp>
      <p:pic>
        <p:nvPicPr>
          <p:cNvPr id="2" name="Picture 1">
            <a:extLst>
              <a:ext uri="{FF2B5EF4-FFF2-40B4-BE49-F238E27FC236}">
                <a16:creationId xmlns:a16="http://schemas.microsoft.com/office/drawing/2014/main" id="{532BDFC8-F6BC-124D-8E82-191B22C16EB0}"/>
              </a:ext>
            </a:extLst>
          </p:cNvPr>
          <p:cNvPicPr>
            <a:picLocks noChangeAspect="1"/>
          </p:cNvPicPr>
          <p:nvPr/>
        </p:nvPicPr>
        <p:blipFill>
          <a:blip r:embed="rId3"/>
          <a:stretch>
            <a:fillRect/>
          </a:stretch>
        </p:blipFill>
        <p:spPr>
          <a:xfrm>
            <a:off x="895347" y="1960739"/>
            <a:ext cx="7353300" cy="730317"/>
          </a:xfrm>
          <a:prstGeom prst="rect">
            <a:avLst/>
          </a:prstGeom>
        </p:spPr>
      </p:pic>
      <p:pic>
        <p:nvPicPr>
          <p:cNvPr id="4" name="Picture 3">
            <a:extLst>
              <a:ext uri="{FF2B5EF4-FFF2-40B4-BE49-F238E27FC236}">
                <a16:creationId xmlns:a16="http://schemas.microsoft.com/office/drawing/2014/main" id="{5F45BB5C-F10F-6746-A5C6-BCA79A80381E}"/>
              </a:ext>
            </a:extLst>
          </p:cNvPr>
          <p:cNvPicPr>
            <a:picLocks noChangeAspect="1"/>
          </p:cNvPicPr>
          <p:nvPr/>
        </p:nvPicPr>
        <p:blipFill>
          <a:blip r:embed="rId4"/>
          <a:stretch>
            <a:fillRect/>
          </a:stretch>
        </p:blipFill>
        <p:spPr>
          <a:xfrm>
            <a:off x="342899" y="3765089"/>
            <a:ext cx="8458200" cy="727734"/>
          </a:xfrm>
          <a:prstGeom prst="rect">
            <a:avLst/>
          </a:prstGeom>
        </p:spPr>
      </p:pic>
      <p:sp>
        <p:nvSpPr>
          <p:cNvPr id="6" name="TextBox 5">
            <a:extLst>
              <a:ext uri="{FF2B5EF4-FFF2-40B4-BE49-F238E27FC236}">
                <a16:creationId xmlns:a16="http://schemas.microsoft.com/office/drawing/2014/main" id="{CEF2A95A-5D9E-044A-A528-DFA33FF66A48}"/>
              </a:ext>
            </a:extLst>
          </p:cNvPr>
          <p:cNvSpPr txBox="1"/>
          <p:nvPr/>
        </p:nvSpPr>
        <p:spPr>
          <a:xfrm>
            <a:off x="3012116" y="2997771"/>
            <a:ext cx="3119765" cy="307777"/>
          </a:xfrm>
          <a:prstGeom prst="rect">
            <a:avLst/>
          </a:prstGeom>
          <a:noFill/>
        </p:spPr>
        <p:txBody>
          <a:bodyPr wrap="none" rtlCol="0">
            <a:spAutoFit/>
          </a:bodyPr>
          <a:lstStyle/>
          <a:p>
            <a:r>
              <a:rPr lang="en-US" sz="1400" dirty="0"/>
              <a:t>or in the limit of infinite sources mass</a:t>
            </a:r>
          </a:p>
        </p:txBody>
      </p:sp>
      <p:sp>
        <p:nvSpPr>
          <p:cNvPr id="24" name="TextBox 23">
            <a:extLst>
              <a:ext uri="{FF2B5EF4-FFF2-40B4-BE49-F238E27FC236}">
                <a16:creationId xmlns:a16="http://schemas.microsoft.com/office/drawing/2014/main" id="{8307046F-A782-C943-9BD0-4040AEFD4E9A}"/>
              </a:ext>
            </a:extLst>
          </p:cNvPr>
          <p:cNvSpPr txBox="1"/>
          <p:nvPr/>
        </p:nvSpPr>
        <p:spPr>
          <a:xfrm>
            <a:off x="2400568" y="4492823"/>
            <a:ext cx="4342856" cy="307777"/>
          </a:xfrm>
          <a:prstGeom prst="rect">
            <a:avLst/>
          </a:prstGeom>
          <a:noFill/>
        </p:spPr>
        <p:txBody>
          <a:bodyPr wrap="none" rtlCol="0">
            <a:spAutoFit/>
          </a:bodyPr>
          <a:lstStyle/>
          <a:p>
            <a:r>
              <a:rPr lang="en-US" sz="1400" dirty="0"/>
              <a:t>where u is 4-velocity rescaled with the gamma factor</a:t>
            </a:r>
          </a:p>
        </p:txBody>
      </p:sp>
      <p:cxnSp>
        <p:nvCxnSpPr>
          <p:cNvPr id="25" name="Straight Arrow Connector 24">
            <a:extLst>
              <a:ext uri="{FF2B5EF4-FFF2-40B4-BE49-F238E27FC236}">
                <a16:creationId xmlns:a16="http://schemas.microsoft.com/office/drawing/2014/main" id="{781AC425-D79B-6041-81CF-6DA629AF8A49}"/>
              </a:ext>
            </a:extLst>
          </p:cNvPr>
          <p:cNvCxnSpPr>
            <a:cxnSpLocks/>
            <a:stCxn id="6" idx="3"/>
          </p:cNvCxnSpPr>
          <p:nvPr/>
        </p:nvCxnSpPr>
        <p:spPr>
          <a:xfrm>
            <a:off x="6131881" y="3151660"/>
            <a:ext cx="1869119" cy="661932"/>
          </a:xfrm>
          <a:prstGeom prst="straightConnector1">
            <a:avLst/>
          </a:prstGeom>
          <a:ln w="25400">
            <a:solidFill>
              <a:srgbClr val="F09229"/>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6D2EABDD-D859-8048-AB97-0BE650037370}"/>
              </a:ext>
            </a:extLst>
          </p:cNvPr>
          <p:cNvCxnSpPr>
            <a:cxnSpLocks/>
          </p:cNvCxnSpPr>
          <p:nvPr/>
        </p:nvCxnSpPr>
        <p:spPr>
          <a:xfrm>
            <a:off x="4038600" y="3329234"/>
            <a:ext cx="0" cy="328366"/>
          </a:xfrm>
          <a:prstGeom prst="straightConnector1">
            <a:avLst/>
          </a:prstGeom>
          <a:ln w="25400">
            <a:solidFill>
              <a:srgbClr val="F09229"/>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102D3139-6854-F745-8521-410B4C6276AF}"/>
              </a:ext>
            </a:extLst>
          </p:cNvPr>
          <p:cNvSpPr txBox="1"/>
          <p:nvPr/>
        </p:nvSpPr>
        <p:spPr>
          <a:xfrm>
            <a:off x="1851020" y="5479831"/>
            <a:ext cx="5441953" cy="646331"/>
          </a:xfrm>
          <a:prstGeom prst="rect">
            <a:avLst/>
          </a:prstGeom>
          <a:noFill/>
        </p:spPr>
        <p:txBody>
          <a:bodyPr wrap="square" rtlCol="0">
            <a:spAutoFit/>
          </a:bodyPr>
          <a:lstStyle/>
          <a:p>
            <a:pPr algn="ctr"/>
            <a:r>
              <a:rPr lang="en-US" b="1" dirty="0">
                <a:solidFill>
                  <a:srgbClr val="F09229"/>
                </a:solidFill>
              </a:rPr>
              <a:t>Thus, the main modification is due to a non-zero energy transfer and the vertex corrections!</a:t>
            </a:r>
          </a:p>
        </p:txBody>
      </p:sp>
    </p:spTree>
    <p:extLst>
      <p:ext uri="{BB962C8B-B14F-4D97-AF65-F5344CB8AC3E}">
        <p14:creationId xmlns:p14="http://schemas.microsoft.com/office/powerpoint/2010/main" val="1632562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1E50752-B0B4-C04C-B3F4-A9BDF2D713B9}"/>
              </a:ext>
            </a:extLst>
          </p:cNvPr>
          <p:cNvSpPr txBox="1"/>
          <p:nvPr/>
        </p:nvSpPr>
        <p:spPr>
          <a:xfrm>
            <a:off x="6172200" y="-1"/>
            <a:ext cx="2971800" cy="307777"/>
          </a:xfrm>
          <a:prstGeom prst="rect">
            <a:avLst/>
          </a:prstGeom>
          <a:noFill/>
        </p:spPr>
        <p:txBody>
          <a:bodyPr wrap="square" rtlCol="0">
            <a:spAutoFit/>
          </a:bodyPr>
          <a:lstStyle/>
          <a:p>
            <a:r>
              <a:rPr lang="en-US" sz="1400" dirty="0"/>
              <a:t>AS, M. Sievert, I. </a:t>
            </a:r>
            <a:r>
              <a:rPr lang="en-US" sz="1400" dirty="0" err="1"/>
              <a:t>Vitev</a:t>
            </a:r>
            <a:r>
              <a:rPr lang="en-US" sz="1400" dirty="0"/>
              <a:t>, in progress</a:t>
            </a:r>
          </a:p>
        </p:txBody>
      </p:sp>
      <p:sp>
        <p:nvSpPr>
          <p:cNvPr id="3" name="Slide Number Placeholder 2"/>
          <p:cNvSpPr>
            <a:spLocks noGrp="1"/>
          </p:cNvSpPr>
          <p:nvPr>
            <p:ph type="sldNum" sz="quarter" idx="10"/>
          </p:nvPr>
        </p:nvSpPr>
        <p:spPr/>
        <p:txBody>
          <a:bodyPr/>
          <a:lstStyle/>
          <a:p>
            <a:r>
              <a:rPr lang="en-US"/>
              <a:t>Slide </a:t>
            </a:r>
            <a:fld id="{2651EAAB-5D0D-473B-859D-C18D8179491F}" type="slidenum">
              <a:rPr lang="en-US" smtClean="0"/>
              <a:pPr/>
              <a:t>31</a:t>
            </a:fld>
            <a:endParaRPr lang="en-US" dirty="0"/>
          </a:p>
        </p:txBody>
      </p:sp>
      <p:sp>
        <p:nvSpPr>
          <p:cNvPr id="11" name="Title 5">
            <a:extLst>
              <a:ext uri="{FF2B5EF4-FFF2-40B4-BE49-F238E27FC236}">
                <a16:creationId xmlns:a16="http://schemas.microsoft.com/office/drawing/2014/main" id="{02D65978-88D9-444A-A14B-231B48E8548E}"/>
              </a:ext>
            </a:extLst>
          </p:cNvPr>
          <p:cNvSpPr>
            <a:spLocks noGrp="1"/>
          </p:cNvSpPr>
          <p:nvPr>
            <p:ph type="title"/>
          </p:nvPr>
        </p:nvSpPr>
        <p:spPr>
          <a:xfrm>
            <a:off x="990600" y="382061"/>
            <a:ext cx="7162800" cy="639763"/>
          </a:xfrm>
        </p:spPr>
        <p:txBody>
          <a:bodyPr/>
          <a:lstStyle/>
          <a:p>
            <a:pPr algn="ctr"/>
            <a:r>
              <a:rPr lang="en-US" sz="2800" dirty="0"/>
              <a:t>Medium Motion Effects in GLV</a:t>
            </a:r>
          </a:p>
        </p:txBody>
      </p:sp>
      <p:sp>
        <p:nvSpPr>
          <p:cNvPr id="15" name="TextBox 14">
            <a:extLst>
              <a:ext uri="{FF2B5EF4-FFF2-40B4-BE49-F238E27FC236}">
                <a16:creationId xmlns:a16="http://schemas.microsoft.com/office/drawing/2014/main" id="{15B54685-A8E5-EB43-853C-8D2CABDC7576}"/>
              </a:ext>
            </a:extLst>
          </p:cNvPr>
          <p:cNvSpPr txBox="1"/>
          <p:nvPr/>
        </p:nvSpPr>
        <p:spPr>
          <a:xfrm>
            <a:off x="3419280" y="896053"/>
            <a:ext cx="2305439" cy="400110"/>
          </a:xfrm>
          <a:prstGeom prst="rect">
            <a:avLst/>
          </a:prstGeom>
          <a:noFill/>
        </p:spPr>
        <p:txBody>
          <a:bodyPr wrap="none" rtlCol="0">
            <a:spAutoFit/>
          </a:bodyPr>
          <a:lstStyle/>
          <a:p>
            <a:r>
              <a:rPr lang="en-US" sz="2000" b="1" dirty="0"/>
              <a:t>Elastic scattering</a:t>
            </a:r>
          </a:p>
        </p:txBody>
      </p:sp>
      <p:pic>
        <p:nvPicPr>
          <p:cNvPr id="4" name="Picture 3">
            <a:extLst>
              <a:ext uri="{FF2B5EF4-FFF2-40B4-BE49-F238E27FC236}">
                <a16:creationId xmlns:a16="http://schemas.microsoft.com/office/drawing/2014/main" id="{5F45BB5C-F10F-6746-A5C6-BCA79A80381E}"/>
              </a:ext>
            </a:extLst>
          </p:cNvPr>
          <p:cNvPicPr>
            <a:picLocks noChangeAspect="1"/>
          </p:cNvPicPr>
          <p:nvPr/>
        </p:nvPicPr>
        <p:blipFill>
          <a:blip r:embed="rId3"/>
          <a:stretch>
            <a:fillRect/>
          </a:stretch>
        </p:blipFill>
        <p:spPr>
          <a:xfrm>
            <a:off x="342897" y="2312538"/>
            <a:ext cx="8458200" cy="727734"/>
          </a:xfrm>
          <a:prstGeom prst="rect">
            <a:avLst/>
          </a:prstGeom>
        </p:spPr>
      </p:pic>
      <p:cxnSp>
        <p:nvCxnSpPr>
          <p:cNvPr id="22" name="Straight Arrow Connector 21">
            <a:extLst>
              <a:ext uri="{FF2B5EF4-FFF2-40B4-BE49-F238E27FC236}">
                <a16:creationId xmlns:a16="http://schemas.microsoft.com/office/drawing/2014/main" id="{5496A1A2-D00F-2647-A496-0493F1B27ECB}"/>
              </a:ext>
            </a:extLst>
          </p:cNvPr>
          <p:cNvCxnSpPr>
            <a:cxnSpLocks/>
          </p:cNvCxnSpPr>
          <p:nvPr/>
        </p:nvCxnSpPr>
        <p:spPr>
          <a:xfrm>
            <a:off x="4648200" y="3092416"/>
            <a:ext cx="0" cy="609600"/>
          </a:xfrm>
          <a:prstGeom prst="straightConnector1">
            <a:avLst/>
          </a:prstGeom>
          <a:ln w="25400">
            <a:solidFill>
              <a:srgbClr val="F09229"/>
            </a:solidFill>
            <a:tailEnd type="triangle"/>
          </a:ln>
        </p:spPr>
        <p:style>
          <a:lnRef idx="1">
            <a:schemeClr val="accent1"/>
          </a:lnRef>
          <a:fillRef idx="0">
            <a:schemeClr val="accent1"/>
          </a:fillRef>
          <a:effectRef idx="0">
            <a:schemeClr val="accent1"/>
          </a:effectRef>
          <a:fontRef idx="minor">
            <a:schemeClr val="tx1"/>
          </a:fontRef>
        </p:style>
      </p:cxnSp>
      <p:sp>
        <p:nvSpPr>
          <p:cNvPr id="18" name="Arc 17">
            <a:extLst>
              <a:ext uri="{FF2B5EF4-FFF2-40B4-BE49-F238E27FC236}">
                <a16:creationId xmlns:a16="http://schemas.microsoft.com/office/drawing/2014/main" id="{D5E28180-99DD-4042-98A5-8C99DB2DE08E}"/>
              </a:ext>
            </a:extLst>
          </p:cNvPr>
          <p:cNvSpPr/>
          <p:nvPr/>
        </p:nvSpPr>
        <p:spPr>
          <a:xfrm rot="9304170">
            <a:off x="6666694" y="1864234"/>
            <a:ext cx="1378555" cy="1428715"/>
          </a:xfrm>
          <a:prstGeom prst="arc">
            <a:avLst>
              <a:gd name="adj1" fmla="val 13746369"/>
              <a:gd name="adj2" fmla="val 0"/>
            </a:avLst>
          </a:prstGeom>
          <a:ln w="25400">
            <a:solidFill>
              <a:srgbClr val="F09229"/>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09229"/>
              </a:solidFill>
            </a:endParaRPr>
          </a:p>
        </p:txBody>
      </p:sp>
      <p:sp>
        <p:nvSpPr>
          <p:cNvPr id="26" name="Arc 25">
            <a:extLst>
              <a:ext uri="{FF2B5EF4-FFF2-40B4-BE49-F238E27FC236}">
                <a16:creationId xmlns:a16="http://schemas.microsoft.com/office/drawing/2014/main" id="{433CDA5B-C1D4-7141-B778-E3A05AF13AC6}"/>
              </a:ext>
            </a:extLst>
          </p:cNvPr>
          <p:cNvSpPr/>
          <p:nvPr/>
        </p:nvSpPr>
        <p:spPr>
          <a:xfrm rot="9304170">
            <a:off x="5789884" y="1207163"/>
            <a:ext cx="2274670" cy="2370584"/>
          </a:xfrm>
          <a:prstGeom prst="arc">
            <a:avLst>
              <a:gd name="adj1" fmla="val 13746369"/>
              <a:gd name="adj2" fmla="val 0"/>
            </a:avLst>
          </a:prstGeom>
          <a:ln w="25400">
            <a:solidFill>
              <a:srgbClr val="F09229"/>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09229"/>
              </a:solidFill>
            </a:endParaRPr>
          </a:p>
        </p:txBody>
      </p:sp>
      <p:sp>
        <p:nvSpPr>
          <p:cNvPr id="28" name="Arc 27">
            <a:extLst>
              <a:ext uri="{FF2B5EF4-FFF2-40B4-BE49-F238E27FC236}">
                <a16:creationId xmlns:a16="http://schemas.microsoft.com/office/drawing/2014/main" id="{C9E35E81-89EC-424F-AC39-95C61CFAC023}"/>
              </a:ext>
            </a:extLst>
          </p:cNvPr>
          <p:cNvSpPr/>
          <p:nvPr/>
        </p:nvSpPr>
        <p:spPr>
          <a:xfrm>
            <a:off x="3419280" y="1712380"/>
            <a:ext cx="4734119" cy="2073763"/>
          </a:xfrm>
          <a:prstGeom prst="arc">
            <a:avLst>
              <a:gd name="adj1" fmla="val 11370444"/>
              <a:gd name="adj2" fmla="val 21073795"/>
            </a:avLst>
          </a:prstGeom>
          <a:ln w="25400">
            <a:solidFill>
              <a:srgbClr val="F09229"/>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09229"/>
              </a:solidFill>
            </a:endParaRPr>
          </a:p>
        </p:txBody>
      </p:sp>
      <p:pic>
        <p:nvPicPr>
          <p:cNvPr id="20" name="Picture 19">
            <a:extLst>
              <a:ext uri="{FF2B5EF4-FFF2-40B4-BE49-F238E27FC236}">
                <a16:creationId xmlns:a16="http://schemas.microsoft.com/office/drawing/2014/main" id="{323B7A63-6786-2A4B-A811-A757399329BA}"/>
              </a:ext>
            </a:extLst>
          </p:cNvPr>
          <p:cNvPicPr>
            <a:picLocks noChangeAspect="1"/>
          </p:cNvPicPr>
          <p:nvPr/>
        </p:nvPicPr>
        <p:blipFill>
          <a:blip r:embed="rId4"/>
          <a:stretch>
            <a:fillRect/>
          </a:stretch>
        </p:blipFill>
        <p:spPr>
          <a:xfrm>
            <a:off x="1752595" y="3800620"/>
            <a:ext cx="5638799" cy="1015923"/>
          </a:xfrm>
          <a:prstGeom prst="rect">
            <a:avLst/>
          </a:prstGeom>
        </p:spPr>
      </p:pic>
      <p:sp>
        <p:nvSpPr>
          <p:cNvPr id="31" name="TextBox 30">
            <a:extLst>
              <a:ext uri="{FF2B5EF4-FFF2-40B4-BE49-F238E27FC236}">
                <a16:creationId xmlns:a16="http://schemas.microsoft.com/office/drawing/2014/main" id="{29639CF8-A38B-8345-B693-E44B0FEA4576}"/>
              </a:ext>
            </a:extLst>
          </p:cNvPr>
          <p:cNvSpPr txBox="1"/>
          <p:nvPr/>
        </p:nvSpPr>
        <p:spPr>
          <a:xfrm>
            <a:off x="3745549" y="4872435"/>
            <a:ext cx="1805302" cy="307777"/>
          </a:xfrm>
          <a:prstGeom prst="rect">
            <a:avLst/>
          </a:prstGeom>
          <a:noFill/>
        </p:spPr>
        <p:txBody>
          <a:bodyPr wrap="none" rtlCol="0">
            <a:spAutoFit/>
          </a:bodyPr>
          <a:lstStyle/>
          <a:p>
            <a:r>
              <a:rPr lang="en-US" sz="1400" dirty="0"/>
              <a:t>the vertex correction</a:t>
            </a:r>
          </a:p>
        </p:txBody>
      </p:sp>
    </p:spTree>
    <p:extLst>
      <p:ext uri="{BB962C8B-B14F-4D97-AF65-F5344CB8AC3E}">
        <p14:creationId xmlns:p14="http://schemas.microsoft.com/office/powerpoint/2010/main" val="21895295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1E50752-B0B4-C04C-B3F4-A9BDF2D713B9}"/>
              </a:ext>
            </a:extLst>
          </p:cNvPr>
          <p:cNvSpPr txBox="1"/>
          <p:nvPr/>
        </p:nvSpPr>
        <p:spPr>
          <a:xfrm>
            <a:off x="6172200" y="-1"/>
            <a:ext cx="2971800" cy="307777"/>
          </a:xfrm>
          <a:prstGeom prst="rect">
            <a:avLst/>
          </a:prstGeom>
          <a:noFill/>
        </p:spPr>
        <p:txBody>
          <a:bodyPr wrap="square" rtlCol="0">
            <a:spAutoFit/>
          </a:bodyPr>
          <a:lstStyle/>
          <a:p>
            <a:r>
              <a:rPr lang="en-US" sz="1400" dirty="0"/>
              <a:t>AS, M. Sievert, I. </a:t>
            </a:r>
            <a:r>
              <a:rPr lang="en-US" sz="1400" dirty="0" err="1"/>
              <a:t>Vitev</a:t>
            </a:r>
            <a:r>
              <a:rPr lang="en-US" sz="1400" dirty="0"/>
              <a:t>, in progress</a:t>
            </a:r>
          </a:p>
        </p:txBody>
      </p:sp>
      <p:sp>
        <p:nvSpPr>
          <p:cNvPr id="3" name="Slide Number Placeholder 2"/>
          <p:cNvSpPr>
            <a:spLocks noGrp="1"/>
          </p:cNvSpPr>
          <p:nvPr>
            <p:ph type="sldNum" sz="quarter" idx="10"/>
          </p:nvPr>
        </p:nvSpPr>
        <p:spPr/>
        <p:txBody>
          <a:bodyPr/>
          <a:lstStyle/>
          <a:p>
            <a:r>
              <a:rPr lang="en-US"/>
              <a:t>Slide </a:t>
            </a:r>
            <a:fld id="{2651EAAB-5D0D-473B-859D-C18D8179491F}" type="slidenum">
              <a:rPr lang="en-US" smtClean="0"/>
              <a:pPr/>
              <a:t>32</a:t>
            </a:fld>
            <a:endParaRPr lang="en-US" dirty="0"/>
          </a:p>
        </p:txBody>
      </p:sp>
      <p:sp>
        <p:nvSpPr>
          <p:cNvPr id="11" name="Title 5">
            <a:extLst>
              <a:ext uri="{FF2B5EF4-FFF2-40B4-BE49-F238E27FC236}">
                <a16:creationId xmlns:a16="http://schemas.microsoft.com/office/drawing/2014/main" id="{02D65978-88D9-444A-A14B-231B48E8548E}"/>
              </a:ext>
            </a:extLst>
          </p:cNvPr>
          <p:cNvSpPr>
            <a:spLocks noGrp="1"/>
          </p:cNvSpPr>
          <p:nvPr>
            <p:ph type="title"/>
          </p:nvPr>
        </p:nvSpPr>
        <p:spPr>
          <a:xfrm>
            <a:off x="990600" y="382061"/>
            <a:ext cx="7162800" cy="639763"/>
          </a:xfrm>
        </p:spPr>
        <p:txBody>
          <a:bodyPr/>
          <a:lstStyle/>
          <a:p>
            <a:pPr algn="ctr"/>
            <a:r>
              <a:rPr lang="en-US" sz="2800" dirty="0"/>
              <a:t>Medium Motion Effects in GLV</a:t>
            </a:r>
          </a:p>
        </p:txBody>
      </p:sp>
      <p:sp>
        <p:nvSpPr>
          <p:cNvPr id="15" name="TextBox 14">
            <a:extLst>
              <a:ext uri="{FF2B5EF4-FFF2-40B4-BE49-F238E27FC236}">
                <a16:creationId xmlns:a16="http://schemas.microsoft.com/office/drawing/2014/main" id="{15B54685-A8E5-EB43-853C-8D2CABDC7576}"/>
              </a:ext>
            </a:extLst>
          </p:cNvPr>
          <p:cNvSpPr txBox="1"/>
          <p:nvPr/>
        </p:nvSpPr>
        <p:spPr>
          <a:xfrm>
            <a:off x="3419280" y="896053"/>
            <a:ext cx="2305439" cy="400110"/>
          </a:xfrm>
          <a:prstGeom prst="rect">
            <a:avLst/>
          </a:prstGeom>
          <a:noFill/>
        </p:spPr>
        <p:txBody>
          <a:bodyPr wrap="none" rtlCol="0">
            <a:spAutoFit/>
          </a:bodyPr>
          <a:lstStyle/>
          <a:p>
            <a:r>
              <a:rPr lang="en-US" sz="2000" b="1" dirty="0"/>
              <a:t>Elastic scattering</a:t>
            </a:r>
          </a:p>
        </p:txBody>
      </p:sp>
      <p:pic>
        <p:nvPicPr>
          <p:cNvPr id="29" name="Picture 28">
            <a:extLst>
              <a:ext uri="{FF2B5EF4-FFF2-40B4-BE49-F238E27FC236}">
                <a16:creationId xmlns:a16="http://schemas.microsoft.com/office/drawing/2014/main" id="{1433047E-5FDE-684B-A872-3DAA503D7735}"/>
              </a:ext>
            </a:extLst>
          </p:cNvPr>
          <p:cNvPicPr>
            <a:picLocks noChangeAspect="1"/>
          </p:cNvPicPr>
          <p:nvPr/>
        </p:nvPicPr>
        <p:blipFill>
          <a:blip r:embed="rId3"/>
          <a:stretch>
            <a:fillRect/>
          </a:stretch>
        </p:blipFill>
        <p:spPr>
          <a:xfrm>
            <a:off x="3895531" y="1724512"/>
            <a:ext cx="4734119" cy="1386195"/>
          </a:xfrm>
          <a:prstGeom prst="rect">
            <a:avLst/>
          </a:prstGeom>
        </p:spPr>
      </p:pic>
      <p:pic>
        <p:nvPicPr>
          <p:cNvPr id="2" name="Picture 1">
            <a:extLst>
              <a:ext uri="{FF2B5EF4-FFF2-40B4-BE49-F238E27FC236}">
                <a16:creationId xmlns:a16="http://schemas.microsoft.com/office/drawing/2014/main" id="{82037E10-539A-DB4B-867F-0FC57B92E73B}"/>
              </a:ext>
            </a:extLst>
          </p:cNvPr>
          <p:cNvPicPr>
            <a:picLocks noChangeAspect="1"/>
          </p:cNvPicPr>
          <p:nvPr/>
        </p:nvPicPr>
        <p:blipFill>
          <a:blip r:embed="rId4"/>
          <a:stretch>
            <a:fillRect/>
          </a:stretch>
        </p:blipFill>
        <p:spPr>
          <a:xfrm>
            <a:off x="685800" y="2230284"/>
            <a:ext cx="1549868" cy="374650"/>
          </a:xfrm>
          <a:prstGeom prst="rect">
            <a:avLst/>
          </a:prstGeom>
        </p:spPr>
      </p:pic>
      <p:cxnSp>
        <p:nvCxnSpPr>
          <p:cNvPr id="14" name="Straight Arrow Connector 13">
            <a:extLst>
              <a:ext uri="{FF2B5EF4-FFF2-40B4-BE49-F238E27FC236}">
                <a16:creationId xmlns:a16="http://schemas.microsoft.com/office/drawing/2014/main" id="{1A548EA8-2B07-864D-BDBB-059E5E27F1C0}"/>
              </a:ext>
            </a:extLst>
          </p:cNvPr>
          <p:cNvCxnSpPr>
            <a:cxnSpLocks/>
          </p:cNvCxnSpPr>
          <p:nvPr/>
        </p:nvCxnSpPr>
        <p:spPr>
          <a:xfrm>
            <a:off x="2667000" y="2424907"/>
            <a:ext cx="838200" cy="0"/>
          </a:xfrm>
          <a:prstGeom prst="straightConnector1">
            <a:avLst/>
          </a:prstGeom>
          <a:ln w="25400">
            <a:solidFill>
              <a:srgbClr val="F09229"/>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E152DFA8-4A8A-054F-9E84-4A852B5BF40C}"/>
              </a:ext>
            </a:extLst>
          </p:cNvPr>
          <p:cNvSpPr txBox="1"/>
          <p:nvPr/>
        </p:nvSpPr>
        <p:spPr>
          <a:xfrm>
            <a:off x="4019092" y="3110707"/>
            <a:ext cx="4610558" cy="307777"/>
          </a:xfrm>
          <a:prstGeom prst="rect">
            <a:avLst/>
          </a:prstGeom>
          <a:noFill/>
        </p:spPr>
        <p:txBody>
          <a:bodyPr wrap="none" rtlCol="0">
            <a:spAutoFit/>
          </a:bodyPr>
          <a:lstStyle/>
          <a:p>
            <a:r>
              <a:rPr lang="en-US" sz="1400" dirty="0"/>
              <a:t>the larger pole results in highly suppressed contribution </a:t>
            </a:r>
          </a:p>
        </p:txBody>
      </p:sp>
      <p:pic>
        <p:nvPicPr>
          <p:cNvPr id="6" name="Picture 5">
            <a:extLst>
              <a:ext uri="{FF2B5EF4-FFF2-40B4-BE49-F238E27FC236}">
                <a16:creationId xmlns:a16="http://schemas.microsoft.com/office/drawing/2014/main" id="{30B8C9F8-8290-0E49-BC23-6C6CC40F7376}"/>
              </a:ext>
            </a:extLst>
          </p:cNvPr>
          <p:cNvPicPr>
            <a:picLocks noChangeAspect="1"/>
          </p:cNvPicPr>
          <p:nvPr/>
        </p:nvPicPr>
        <p:blipFill>
          <a:blip r:embed="rId5"/>
          <a:stretch>
            <a:fillRect/>
          </a:stretch>
        </p:blipFill>
        <p:spPr>
          <a:xfrm>
            <a:off x="1123366" y="3796507"/>
            <a:ext cx="674735" cy="374640"/>
          </a:xfrm>
          <a:prstGeom prst="rect">
            <a:avLst/>
          </a:prstGeom>
        </p:spPr>
      </p:pic>
      <p:cxnSp>
        <p:nvCxnSpPr>
          <p:cNvPr id="19" name="Straight Arrow Connector 18">
            <a:extLst>
              <a:ext uri="{FF2B5EF4-FFF2-40B4-BE49-F238E27FC236}">
                <a16:creationId xmlns:a16="http://schemas.microsoft.com/office/drawing/2014/main" id="{3AA500EA-F9CB-7A41-87D4-5DCAA9B35FFE}"/>
              </a:ext>
            </a:extLst>
          </p:cNvPr>
          <p:cNvCxnSpPr>
            <a:cxnSpLocks/>
          </p:cNvCxnSpPr>
          <p:nvPr/>
        </p:nvCxnSpPr>
        <p:spPr>
          <a:xfrm>
            <a:off x="2667000" y="3996527"/>
            <a:ext cx="838200" cy="0"/>
          </a:xfrm>
          <a:prstGeom prst="straightConnector1">
            <a:avLst/>
          </a:prstGeom>
          <a:ln w="25400">
            <a:solidFill>
              <a:srgbClr val="F09229"/>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90D1BC9F-D617-BC48-B5E3-1A564EB45CD8}"/>
              </a:ext>
            </a:extLst>
          </p:cNvPr>
          <p:cNvSpPr txBox="1"/>
          <p:nvPr/>
        </p:nvSpPr>
        <p:spPr>
          <a:xfrm>
            <a:off x="3895531" y="3694093"/>
            <a:ext cx="4734119" cy="954107"/>
          </a:xfrm>
          <a:prstGeom prst="rect">
            <a:avLst/>
          </a:prstGeom>
          <a:noFill/>
        </p:spPr>
        <p:txBody>
          <a:bodyPr wrap="square" rtlCol="0">
            <a:spAutoFit/>
          </a:bodyPr>
          <a:lstStyle/>
          <a:p>
            <a:r>
              <a:rPr lang="en-US" sz="1400" dirty="0"/>
              <a:t>the poles at complex values of q can be ignored due to exponential suppression in the limit when the distance between scattering centers are large comparing to the screening length</a:t>
            </a:r>
          </a:p>
        </p:txBody>
      </p:sp>
    </p:spTree>
    <p:extLst>
      <p:ext uri="{BB962C8B-B14F-4D97-AF65-F5344CB8AC3E}">
        <p14:creationId xmlns:p14="http://schemas.microsoft.com/office/powerpoint/2010/main" val="2423553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1E50752-B0B4-C04C-B3F4-A9BDF2D713B9}"/>
              </a:ext>
            </a:extLst>
          </p:cNvPr>
          <p:cNvSpPr txBox="1"/>
          <p:nvPr/>
        </p:nvSpPr>
        <p:spPr>
          <a:xfrm>
            <a:off x="6172200" y="-1"/>
            <a:ext cx="2971800" cy="307777"/>
          </a:xfrm>
          <a:prstGeom prst="rect">
            <a:avLst/>
          </a:prstGeom>
          <a:noFill/>
        </p:spPr>
        <p:txBody>
          <a:bodyPr wrap="square" rtlCol="0">
            <a:spAutoFit/>
          </a:bodyPr>
          <a:lstStyle/>
          <a:p>
            <a:r>
              <a:rPr lang="en-US" sz="1400" dirty="0"/>
              <a:t>AS, M. Sievert, I. </a:t>
            </a:r>
            <a:r>
              <a:rPr lang="en-US" sz="1400" dirty="0" err="1"/>
              <a:t>Vitev</a:t>
            </a:r>
            <a:r>
              <a:rPr lang="en-US" sz="1400" dirty="0"/>
              <a:t>, in progress</a:t>
            </a:r>
          </a:p>
        </p:txBody>
      </p:sp>
      <p:sp>
        <p:nvSpPr>
          <p:cNvPr id="3" name="Slide Number Placeholder 2"/>
          <p:cNvSpPr>
            <a:spLocks noGrp="1"/>
          </p:cNvSpPr>
          <p:nvPr>
            <p:ph type="sldNum" sz="quarter" idx="10"/>
          </p:nvPr>
        </p:nvSpPr>
        <p:spPr/>
        <p:txBody>
          <a:bodyPr/>
          <a:lstStyle/>
          <a:p>
            <a:r>
              <a:rPr lang="en-US"/>
              <a:t>Slide </a:t>
            </a:r>
            <a:fld id="{2651EAAB-5D0D-473B-859D-C18D8179491F}" type="slidenum">
              <a:rPr lang="en-US" smtClean="0"/>
              <a:pPr/>
              <a:t>33</a:t>
            </a:fld>
            <a:endParaRPr lang="en-US" dirty="0"/>
          </a:p>
        </p:txBody>
      </p:sp>
      <p:sp>
        <p:nvSpPr>
          <p:cNvPr id="11" name="Title 5">
            <a:extLst>
              <a:ext uri="{FF2B5EF4-FFF2-40B4-BE49-F238E27FC236}">
                <a16:creationId xmlns:a16="http://schemas.microsoft.com/office/drawing/2014/main" id="{02D65978-88D9-444A-A14B-231B48E8548E}"/>
              </a:ext>
            </a:extLst>
          </p:cNvPr>
          <p:cNvSpPr>
            <a:spLocks noGrp="1"/>
          </p:cNvSpPr>
          <p:nvPr>
            <p:ph type="title"/>
          </p:nvPr>
        </p:nvSpPr>
        <p:spPr>
          <a:xfrm>
            <a:off x="990600" y="382061"/>
            <a:ext cx="7162800" cy="639763"/>
          </a:xfrm>
        </p:spPr>
        <p:txBody>
          <a:bodyPr/>
          <a:lstStyle/>
          <a:p>
            <a:pPr algn="ctr"/>
            <a:r>
              <a:rPr lang="en-US" sz="2800" dirty="0"/>
              <a:t>Medium Motion Effects in GLV</a:t>
            </a:r>
          </a:p>
        </p:txBody>
      </p:sp>
      <p:sp>
        <p:nvSpPr>
          <p:cNvPr id="15" name="TextBox 14">
            <a:extLst>
              <a:ext uri="{FF2B5EF4-FFF2-40B4-BE49-F238E27FC236}">
                <a16:creationId xmlns:a16="http://schemas.microsoft.com/office/drawing/2014/main" id="{15B54685-A8E5-EB43-853C-8D2CABDC7576}"/>
              </a:ext>
            </a:extLst>
          </p:cNvPr>
          <p:cNvSpPr txBox="1"/>
          <p:nvPr/>
        </p:nvSpPr>
        <p:spPr>
          <a:xfrm>
            <a:off x="3419280" y="896053"/>
            <a:ext cx="2305439" cy="400110"/>
          </a:xfrm>
          <a:prstGeom prst="rect">
            <a:avLst/>
          </a:prstGeom>
          <a:noFill/>
        </p:spPr>
        <p:txBody>
          <a:bodyPr wrap="none" rtlCol="0">
            <a:spAutoFit/>
          </a:bodyPr>
          <a:lstStyle/>
          <a:p>
            <a:r>
              <a:rPr lang="en-US" sz="2000" b="1" dirty="0"/>
              <a:t>Elastic scattering</a:t>
            </a:r>
          </a:p>
        </p:txBody>
      </p:sp>
      <p:pic>
        <p:nvPicPr>
          <p:cNvPr id="4" name="Picture 3">
            <a:extLst>
              <a:ext uri="{FF2B5EF4-FFF2-40B4-BE49-F238E27FC236}">
                <a16:creationId xmlns:a16="http://schemas.microsoft.com/office/drawing/2014/main" id="{58A174FA-7184-E445-8DC5-1B75CC01A637}"/>
              </a:ext>
            </a:extLst>
          </p:cNvPr>
          <p:cNvPicPr>
            <a:picLocks noChangeAspect="1"/>
          </p:cNvPicPr>
          <p:nvPr/>
        </p:nvPicPr>
        <p:blipFill>
          <a:blip r:embed="rId3"/>
          <a:stretch>
            <a:fillRect/>
          </a:stretch>
        </p:blipFill>
        <p:spPr>
          <a:xfrm>
            <a:off x="495297" y="1425563"/>
            <a:ext cx="8153400" cy="1278717"/>
          </a:xfrm>
          <a:prstGeom prst="rect">
            <a:avLst/>
          </a:prstGeom>
        </p:spPr>
      </p:pic>
      <p:sp>
        <p:nvSpPr>
          <p:cNvPr id="18" name="TextBox 17">
            <a:extLst>
              <a:ext uri="{FF2B5EF4-FFF2-40B4-BE49-F238E27FC236}">
                <a16:creationId xmlns:a16="http://schemas.microsoft.com/office/drawing/2014/main" id="{CABADF32-0FC9-2D4D-A213-518EDE8A5E6E}"/>
              </a:ext>
            </a:extLst>
          </p:cNvPr>
          <p:cNvSpPr txBox="1"/>
          <p:nvPr/>
        </p:nvSpPr>
        <p:spPr>
          <a:xfrm>
            <a:off x="3091970" y="2833680"/>
            <a:ext cx="2960054" cy="523220"/>
          </a:xfrm>
          <a:prstGeom prst="rect">
            <a:avLst/>
          </a:prstGeom>
          <a:noFill/>
        </p:spPr>
        <p:txBody>
          <a:bodyPr wrap="square" rtlCol="0">
            <a:spAutoFit/>
          </a:bodyPr>
          <a:lstStyle/>
          <a:p>
            <a:pPr algn="ctr"/>
            <a:r>
              <a:rPr lang="en-US" sz="1400" dirty="0"/>
              <a:t>and in the limit of constant medium velocity we readily find</a:t>
            </a:r>
          </a:p>
        </p:txBody>
      </p:sp>
      <p:pic>
        <p:nvPicPr>
          <p:cNvPr id="20" name="Picture 19">
            <a:extLst>
              <a:ext uri="{FF2B5EF4-FFF2-40B4-BE49-F238E27FC236}">
                <a16:creationId xmlns:a16="http://schemas.microsoft.com/office/drawing/2014/main" id="{269C64EA-ED40-FF4B-B87B-C6D87CD6FD68}"/>
              </a:ext>
            </a:extLst>
          </p:cNvPr>
          <p:cNvPicPr>
            <a:picLocks noChangeAspect="1"/>
          </p:cNvPicPr>
          <p:nvPr/>
        </p:nvPicPr>
        <p:blipFill>
          <a:blip r:embed="rId4"/>
          <a:stretch>
            <a:fillRect/>
          </a:stretch>
        </p:blipFill>
        <p:spPr>
          <a:xfrm>
            <a:off x="304797" y="4388803"/>
            <a:ext cx="8648703" cy="597286"/>
          </a:xfrm>
          <a:prstGeom prst="rect">
            <a:avLst/>
          </a:prstGeom>
        </p:spPr>
      </p:pic>
      <p:sp>
        <p:nvSpPr>
          <p:cNvPr id="22" name="TextBox 21">
            <a:extLst>
              <a:ext uri="{FF2B5EF4-FFF2-40B4-BE49-F238E27FC236}">
                <a16:creationId xmlns:a16="http://schemas.microsoft.com/office/drawing/2014/main" id="{2E6E0621-3CD3-E646-A983-19FE86F642C8}"/>
              </a:ext>
            </a:extLst>
          </p:cNvPr>
          <p:cNvSpPr txBox="1"/>
          <p:nvPr/>
        </p:nvSpPr>
        <p:spPr>
          <a:xfrm>
            <a:off x="2057397" y="5115580"/>
            <a:ext cx="5029200" cy="523220"/>
          </a:xfrm>
          <a:prstGeom prst="rect">
            <a:avLst/>
          </a:prstGeom>
          <a:noFill/>
        </p:spPr>
        <p:txBody>
          <a:bodyPr wrap="square" rtlCol="0">
            <a:spAutoFit/>
          </a:bodyPr>
          <a:lstStyle/>
          <a:p>
            <a:pPr algn="ctr"/>
            <a:r>
              <a:rPr lang="en-US" sz="1400" dirty="0"/>
              <a:t>where there is also implicit velocity dependence in the elastic scattering cross section </a:t>
            </a:r>
          </a:p>
        </p:txBody>
      </p:sp>
      <p:cxnSp>
        <p:nvCxnSpPr>
          <p:cNvPr id="23" name="Straight Arrow Connector 22">
            <a:extLst>
              <a:ext uri="{FF2B5EF4-FFF2-40B4-BE49-F238E27FC236}">
                <a16:creationId xmlns:a16="http://schemas.microsoft.com/office/drawing/2014/main" id="{E8C5C356-4506-7543-AA7A-9C8FBFEFC651}"/>
              </a:ext>
            </a:extLst>
          </p:cNvPr>
          <p:cNvCxnSpPr>
            <a:cxnSpLocks/>
          </p:cNvCxnSpPr>
          <p:nvPr/>
        </p:nvCxnSpPr>
        <p:spPr>
          <a:xfrm>
            <a:off x="3657600" y="4114800"/>
            <a:ext cx="0" cy="274003"/>
          </a:xfrm>
          <a:prstGeom prst="straightConnector1">
            <a:avLst/>
          </a:prstGeom>
          <a:ln w="25400">
            <a:solidFill>
              <a:srgbClr val="F09229"/>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25323469-4EB0-1D4B-AFE8-ED868A495153}"/>
              </a:ext>
            </a:extLst>
          </p:cNvPr>
          <p:cNvSpPr txBox="1"/>
          <p:nvPr/>
        </p:nvSpPr>
        <p:spPr>
          <a:xfrm>
            <a:off x="2085975" y="3591580"/>
            <a:ext cx="3143249" cy="523220"/>
          </a:xfrm>
          <a:prstGeom prst="rect">
            <a:avLst/>
          </a:prstGeom>
          <a:noFill/>
        </p:spPr>
        <p:txBody>
          <a:bodyPr wrap="square" rtlCol="0">
            <a:spAutoFit/>
          </a:bodyPr>
          <a:lstStyle/>
          <a:p>
            <a:pPr algn="ctr"/>
            <a:r>
              <a:rPr lang="en-US" sz="1400" b="1" dirty="0">
                <a:solidFill>
                  <a:srgbClr val="F09229"/>
                </a:solidFill>
              </a:rPr>
              <a:t>density rescaling in the medium element rest frame</a:t>
            </a:r>
          </a:p>
        </p:txBody>
      </p:sp>
    </p:spTree>
    <p:extLst>
      <p:ext uri="{BB962C8B-B14F-4D97-AF65-F5344CB8AC3E}">
        <p14:creationId xmlns:p14="http://schemas.microsoft.com/office/powerpoint/2010/main" val="39420669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1E50752-B0B4-C04C-B3F4-A9BDF2D713B9}"/>
              </a:ext>
            </a:extLst>
          </p:cNvPr>
          <p:cNvSpPr txBox="1"/>
          <p:nvPr/>
        </p:nvSpPr>
        <p:spPr>
          <a:xfrm>
            <a:off x="6172200" y="-1"/>
            <a:ext cx="2971800" cy="307777"/>
          </a:xfrm>
          <a:prstGeom prst="rect">
            <a:avLst/>
          </a:prstGeom>
          <a:noFill/>
        </p:spPr>
        <p:txBody>
          <a:bodyPr wrap="square" rtlCol="0">
            <a:spAutoFit/>
          </a:bodyPr>
          <a:lstStyle/>
          <a:p>
            <a:r>
              <a:rPr lang="en-US" sz="1400" dirty="0"/>
              <a:t>AS, M. Sievert, I. </a:t>
            </a:r>
            <a:r>
              <a:rPr lang="en-US" sz="1400" dirty="0" err="1"/>
              <a:t>Vitev</a:t>
            </a:r>
            <a:r>
              <a:rPr lang="en-US" sz="1400" dirty="0"/>
              <a:t>, in progress</a:t>
            </a:r>
          </a:p>
        </p:txBody>
      </p:sp>
      <p:sp>
        <p:nvSpPr>
          <p:cNvPr id="3" name="Slide Number Placeholder 2"/>
          <p:cNvSpPr>
            <a:spLocks noGrp="1"/>
          </p:cNvSpPr>
          <p:nvPr>
            <p:ph type="sldNum" sz="quarter" idx="10"/>
          </p:nvPr>
        </p:nvSpPr>
        <p:spPr/>
        <p:txBody>
          <a:bodyPr/>
          <a:lstStyle/>
          <a:p>
            <a:r>
              <a:rPr lang="en-US"/>
              <a:t>Slide </a:t>
            </a:r>
            <a:fld id="{2651EAAB-5D0D-473B-859D-C18D8179491F}" type="slidenum">
              <a:rPr lang="en-US" smtClean="0"/>
              <a:pPr/>
              <a:t>34</a:t>
            </a:fld>
            <a:endParaRPr lang="en-US" dirty="0"/>
          </a:p>
        </p:txBody>
      </p:sp>
      <p:sp>
        <p:nvSpPr>
          <p:cNvPr id="11" name="Title 5">
            <a:extLst>
              <a:ext uri="{FF2B5EF4-FFF2-40B4-BE49-F238E27FC236}">
                <a16:creationId xmlns:a16="http://schemas.microsoft.com/office/drawing/2014/main" id="{02D65978-88D9-444A-A14B-231B48E8548E}"/>
              </a:ext>
            </a:extLst>
          </p:cNvPr>
          <p:cNvSpPr>
            <a:spLocks noGrp="1"/>
          </p:cNvSpPr>
          <p:nvPr>
            <p:ph type="title"/>
          </p:nvPr>
        </p:nvSpPr>
        <p:spPr>
          <a:xfrm>
            <a:off x="990600" y="382061"/>
            <a:ext cx="7162800" cy="639763"/>
          </a:xfrm>
        </p:spPr>
        <p:txBody>
          <a:bodyPr/>
          <a:lstStyle/>
          <a:p>
            <a:pPr algn="ctr"/>
            <a:r>
              <a:rPr lang="en-US" sz="2800" dirty="0"/>
              <a:t>Medium Motion Effects in GLV</a:t>
            </a:r>
          </a:p>
        </p:txBody>
      </p:sp>
      <p:sp>
        <p:nvSpPr>
          <p:cNvPr id="15" name="TextBox 14">
            <a:extLst>
              <a:ext uri="{FF2B5EF4-FFF2-40B4-BE49-F238E27FC236}">
                <a16:creationId xmlns:a16="http://schemas.microsoft.com/office/drawing/2014/main" id="{15B54685-A8E5-EB43-853C-8D2CABDC7576}"/>
              </a:ext>
            </a:extLst>
          </p:cNvPr>
          <p:cNvSpPr txBox="1"/>
          <p:nvPr/>
        </p:nvSpPr>
        <p:spPr>
          <a:xfrm>
            <a:off x="3219705" y="896053"/>
            <a:ext cx="2704587" cy="400110"/>
          </a:xfrm>
          <a:prstGeom prst="rect">
            <a:avLst/>
          </a:prstGeom>
          <a:noFill/>
        </p:spPr>
        <p:txBody>
          <a:bodyPr wrap="none" rtlCol="0">
            <a:spAutoFit/>
          </a:bodyPr>
          <a:lstStyle/>
          <a:p>
            <a:r>
              <a:rPr lang="en-US" sz="2000" b="1" dirty="0"/>
              <a:t>Gradient corrections</a:t>
            </a:r>
          </a:p>
        </p:txBody>
      </p:sp>
      <p:pic>
        <p:nvPicPr>
          <p:cNvPr id="2" name="Picture 1">
            <a:extLst>
              <a:ext uri="{FF2B5EF4-FFF2-40B4-BE49-F238E27FC236}">
                <a16:creationId xmlns:a16="http://schemas.microsoft.com/office/drawing/2014/main" id="{1FD42E6D-D4F3-174F-9D50-1E577D437336}"/>
              </a:ext>
            </a:extLst>
          </p:cNvPr>
          <p:cNvPicPr>
            <a:picLocks noChangeAspect="1"/>
          </p:cNvPicPr>
          <p:nvPr/>
        </p:nvPicPr>
        <p:blipFill>
          <a:blip r:embed="rId3"/>
          <a:stretch>
            <a:fillRect/>
          </a:stretch>
        </p:blipFill>
        <p:spPr>
          <a:xfrm>
            <a:off x="552451" y="1973963"/>
            <a:ext cx="7924800" cy="599829"/>
          </a:xfrm>
          <a:prstGeom prst="rect">
            <a:avLst/>
          </a:prstGeom>
        </p:spPr>
      </p:pic>
      <p:sp>
        <p:nvSpPr>
          <p:cNvPr id="5" name="TextBox 4">
            <a:extLst>
              <a:ext uri="{FF2B5EF4-FFF2-40B4-BE49-F238E27FC236}">
                <a16:creationId xmlns:a16="http://schemas.microsoft.com/office/drawing/2014/main" id="{047C19E0-F4C4-ED49-8138-70FF852B5265}"/>
              </a:ext>
            </a:extLst>
          </p:cNvPr>
          <p:cNvSpPr txBox="1"/>
          <p:nvPr/>
        </p:nvSpPr>
        <p:spPr>
          <a:xfrm>
            <a:off x="457201" y="1604631"/>
            <a:ext cx="3031599" cy="369332"/>
          </a:xfrm>
          <a:prstGeom prst="rect">
            <a:avLst/>
          </a:prstGeom>
          <a:noFill/>
        </p:spPr>
        <p:txBody>
          <a:bodyPr wrap="none" rtlCol="0">
            <a:spAutoFit/>
          </a:bodyPr>
          <a:lstStyle/>
          <a:p>
            <a:r>
              <a:rPr lang="en-US" dirty="0"/>
              <a:t>For small velocity amplitude</a:t>
            </a:r>
          </a:p>
        </p:txBody>
      </p:sp>
      <p:sp>
        <p:nvSpPr>
          <p:cNvPr id="14" name="TextBox 13">
            <a:extLst>
              <a:ext uri="{FF2B5EF4-FFF2-40B4-BE49-F238E27FC236}">
                <a16:creationId xmlns:a16="http://schemas.microsoft.com/office/drawing/2014/main" id="{0DFA9C4E-72D6-3544-B16F-F08A6BC1A7D5}"/>
              </a:ext>
            </a:extLst>
          </p:cNvPr>
          <p:cNvSpPr txBox="1"/>
          <p:nvPr/>
        </p:nvSpPr>
        <p:spPr>
          <a:xfrm>
            <a:off x="457200" y="3048000"/>
            <a:ext cx="2980303" cy="369332"/>
          </a:xfrm>
          <a:prstGeom prst="rect">
            <a:avLst/>
          </a:prstGeom>
          <a:noFill/>
        </p:spPr>
        <p:txBody>
          <a:bodyPr wrap="none" rtlCol="0">
            <a:spAutoFit/>
          </a:bodyPr>
          <a:lstStyle/>
          <a:p>
            <a:r>
              <a:rPr lang="en-US" dirty="0"/>
              <a:t>For small velocity gradients</a:t>
            </a:r>
          </a:p>
        </p:txBody>
      </p:sp>
      <p:pic>
        <p:nvPicPr>
          <p:cNvPr id="6" name="Picture 5">
            <a:extLst>
              <a:ext uri="{FF2B5EF4-FFF2-40B4-BE49-F238E27FC236}">
                <a16:creationId xmlns:a16="http://schemas.microsoft.com/office/drawing/2014/main" id="{F5D94703-69E9-3F40-B9CF-FED44F626D75}"/>
              </a:ext>
            </a:extLst>
          </p:cNvPr>
          <p:cNvPicPr>
            <a:picLocks noChangeAspect="1"/>
          </p:cNvPicPr>
          <p:nvPr/>
        </p:nvPicPr>
        <p:blipFill>
          <a:blip r:embed="rId4"/>
          <a:stretch>
            <a:fillRect/>
          </a:stretch>
        </p:blipFill>
        <p:spPr>
          <a:xfrm>
            <a:off x="552451" y="3417332"/>
            <a:ext cx="8439150" cy="602797"/>
          </a:xfrm>
          <a:prstGeom prst="rect">
            <a:avLst/>
          </a:prstGeom>
        </p:spPr>
      </p:pic>
    </p:spTree>
    <p:extLst>
      <p:ext uri="{BB962C8B-B14F-4D97-AF65-F5344CB8AC3E}">
        <p14:creationId xmlns:p14="http://schemas.microsoft.com/office/powerpoint/2010/main" val="20698683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r>
              <a:rPr lang="en-US"/>
              <a:t>Slide </a:t>
            </a:r>
            <a:fld id="{2651EAAB-5D0D-473B-859D-C18D8179491F}" type="slidenum">
              <a:rPr lang="en-US" smtClean="0"/>
              <a:pPr/>
              <a:t>35</a:t>
            </a:fld>
            <a:endParaRPr lang="en-US" dirty="0"/>
          </a:p>
        </p:txBody>
      </p:sp>
      <p:sp>
        <p:nvSpPr>
          <p:cNvPr id="8" name="Title 5">
            <a:extLst>
              <a:ext uri="{FF2B5EF4-FFF2-40B4-BE49-F238E27FC236}">
                <a16:creationId xmlns:a16="http://schemas.microsoft.com/office/drawing/2014/main" id="{EAAC4C02-0670-E240-8702-EB83B3C0BB99}"/>
              </a:ext>
            </a:extLst>
          </p:cNvPr>
          <p:cNvSpPr txBox="1">
            <a:spLocks/>
          </p:cNvSpPr>
          <p:nvPr/>
        </p:nvSpPr>
        <p:spPr>
          <a:xfrm>
            <a:off x="990600" y="382061"/>
            <a:ext cx="7162800" cy="639763"/>
          </a:xfrm>
          <a:prstGeom prst="rect">
            <a:avLst/>
          </a:prstGeom>
        </p:spPr>
        <p:txBody>
          <a:bodyPr vert="horz" lIns="91440" tIns="45720" rIns="91440" bIns="45720" rtlCol="0" anchor="ctr">
            <a:noAutofit/>
          </a:bodyPr>
          <a:lstStyle>
            <a:lvl1pPr algn="l" defTabSz="914400" rtl="0" eaLnBrk="1" latinLnBrk="0" hangingPunct="1">
              <a:spcBef>
                <a:spcPct val="0"/>
              </a:spcBef>
              <a:buNone/>
              <a:defRPr sz="3200" b="1" kern="1200" baseline="0">
                <a:solidFill>
                  <a:schemeClr val="tx1"/>
                </a:solidFill>
                <a:latin typeface="Arial" pitchFamily="34" charset="0"/>
                <a:ea typeface="+mj-ea"/>
                <a:cs typeface="Arial" pitchFamily="34" charset="0"/>
              </a:defRPr>
            </a:lvl1pPr>
          </a:lstStyle>
          <a:p>
            <a:pPr algn="ctr"/>
            <a:r>
              <a:rPr lang="en-US" sz="2800"/>
              <a:t>Medium Motion Effects in GLV</a:t>
            </a:r>
            <a:endParaRPr lang="en-US" sz="2800" dirty="0"/>
          </a:p>
        </p:txBody>
      </p:sp>
      <p:sp>
        <p:nvSpPr>
          <p:cNvPr id="9" name="TextBox 8">
            <a:extLst>
              <a:ext uri="{FF2B5EF4-FFF2-40B4-BE49-F238E27FC236}">
                <a16:creationId xmlns:a16="http://schemas.microsoft.com/office/drawing/2014/main" id="{C4C9BADC-FD24-F043-92EB-0A72956B2DBA}"/>
              </a:ext>
            </a:extLst>
          </p:cNvPr>
          <p:cNvSpPr txBox="1"/>
          <p:nvPr/>
        </p:nvSpPr>
        <p:spPr>
          <a:xfrm>
            <a:off x="6172200" y="-1"/>
            <a:ext cx="2971800" cy="307777"/>
          </a:xfrm>
          <a:prstGeom prst="rect">
            <a:avLst/>
          </a:prstGeom>
          <a:noFill/>
        </p:spPr>
        <p:txBody>
          <a:bodyPr wrap="square" rtlCol="0">
            <a:spAutoFit/>
          </a:bodyPr>
          <a:lstStyle/>
          <a:p>
            <a:r>
              <a:rPr lang="en-US" sz="1400" dirty="0"/>
              <a:t>AS, M. Sievert, I. </a:t>
            </a:r>
            <a:r>
              <a:rPr lang="en-US" sz="1400" dirty="0" err="1"/>
              <a:t>Vitev</a:t>
            </a:r>
            <a:r>
              <a:rPr lang="en-US" sz="1400" dirty="0"/>
              <a:t>, in progress</a:t>
            </a:r>
          </a:p>
        </p:txBody>
      </p:sp>
      <p:sp>
        <p:nvSpPr>
          <p:cNvPr id="13" name="TextBox 12">
            <a:extLst>
              <a:ext uri="{FF2B5EF4-FFF2-40B4-BE49-F238E27FC236}">
                <a16:creationId xmlns:a16="http://schemas.microsoft.com/office/drawing/2014/main" id="{8E9D5464-4169-884B-96B8-FBEBEF8826EE}"/>
              </a:ext>
            </a:extLst>
          </p:cNvPr>
          <p:cNvSpPr txBox="1"/>
          <p:nvPr/>
        </p:nvSpPr>
        <p:spPr>
          <a:xfrm>
            <a:off x="3247759" y="895290"/>
            <a:ext cx="2648482" cy="400110"/>
          </a:xfrm>
          <a:prstGeom prst="rect">
            <a:avLst/>
          </a:prstGeom>
          <a:noFill/>
        </p:spPr>
        <p:txBody>
          <a:bodyPr wrap="none" rtlCol="0">
            <a:spAutoFit/>
          </a:bodyPr>
          <a:lstStyle/>
          <a:p>
            <a:r>
              <a:rPr lang="en-US" sz="2000" b="1" dirty="0"/>
              <a:t>Soft gluon emission</a:t>
            </a:r>
          </a:p>
        </p:txBody>
      </p:sp>
      <p:pic>
        <p:nvPicPr>
          <p:cNvPr id="5" name="Picture 4">
            <a:extLst>
              <a:ext uri="{FF2B5EF4-FFF2-40B4-BE49-F238E27FC236}">
                <a16:creationId xmlns:a16="http://schemas.microsoft.com/office/drawing/2014/main" id="{A1048776-3042-F34F-BBAD-1B9D0814D3D3}"/>
              </a:ext>
            </a:extLst>
          </p:cNvPr>
          <p:cNvPicPr>
            <a:picLocks noChangeAspect="1"/>
          </p:cNvPicPr>
          <p:nvPr/>
        </p:nvPicPr>
        <p:blipFill>
          <a:blip r:embed="rId3"/>
          <a:stretch>
            <a:fillRect/>
          </a:stretch>
        </p:blipFill>
        <p:spPr>
          <a:xfrm>
            <a:off x="190500" y="1535027"/>
            <a:ext cx="8763000" cy="1278721"/>
          </a:xfrm>
          <a:prstGeom prst="rect">
            <a:avLst/>
          </a:prstGeom>
        </p:spPr>
      </p:pic>
      <p:sp>
        <p:nvSpPr>
          <p:cNvPr id="15" name="TextBox 14">
            <a:extLst>
              <a:ext uri="{FF2B5EF4-FFF2-40B4-BE49-F238E27FC236}">
                <a16:creationId xmlns:a16="http://schemas.microsoft.com/office/drawing/2014/main" id="{E85E4285-F63B-5F42-933A-446090C4E37C}"/>
              </a:ext>
            </a:extLst>
          </p:cNvPr>
          <p:cNvSpPr txBox="1"/>
          <p:nvPr/>
        </p:nvSpPr>
        <p:spPr>
          <a:xfrm>
            <a:off x="723900" y="3524071"/>
            <a:ext cx="7696200" cy="1477328"/>
          </a:xfrm>
          <a:prstGeom prst="rect">
            <a:avLst/>
          </a:prstGeom>
          <a:noFill/>
        </p:spPr>
        <p:txBody>
          <a:bodyPr wrap="square" rtlCol="0">
            <a:spAutoFit/>
          </a:bodyPr>
          <a:lstStyle/>
          <a:p>
            <a:pPr marL="285750" indent="-285750">
              <a:buClr>
                <a:srgbClr val="FFC000"/>
              </a:buClr>
              <a:buFont typeface="Arial" panose="020B0604020202020204" pitchFamily="34" charset="0"/>
              <a:buChar char="•"/>
            </a:pPr>
            <a:r>
              <a:rPr lang="en-US" dirty="0"/>
              <a:t>The non-zero energy transfer;</a:t>
            </a:r>
          </a:p>
          <a:p>
            <a:pPr marL="285750" indent="-285750">
              <a:buClr>
                <a:srgbClr val="FFC000"/>
              </a:buClr>
              <a:buFont typeface="Arial" panose="020B0604020202020204" pitchFamily="34" charset="0"/>
              <a:buChar char="•"/>
            </a:pPr>
            <a:r>
              <a:rPr lang="en-US" dirty="0"/>
              <a:t>The vertex correction;</a:t>
            </a:r>
          </a:p>
          <a:p>
            <a:pPr marL="285750" indent="-285750">
              <a:buClr>
                <a:srgbClr val="FFC000"/>
              </a:buClr>
              <a:buFont typeface="Arial" panose="020B0604020202020204" pitchFamily="34" charset="0"/>
              <a:buChar char="•"/>
            </a:pPr>
            <a:r>
              <a:rPr lang="en-US" dirty="0"/>
              <a:t>The modification of poles in the quark/gluon propagators;</a:t>
            </a:r>
          </a:p>
          <a:p>
            <a:pPr marL="285750" indent="-285750">
              <a:buClr>
                <a:srgbClr val="FFC000"/>
              </a:buClr>
              <a:buFont typeface="Arial" panose="020B0604020202020204" pitchFamily="34" charset="0"/>
              <a:buChar char="•"/>
            </a:pPr>
            <a:r>
              <a:rPr lang="en-US" dirty="0"/>
              <a:t>The momentum shift in the medium potential;</a:t>
            </a:r>
          </a:p>
          <a:p>
            <a:pPr marL="285750" indent="-285750">
              <a:buClr>
                <a:srgbClr val="FFC000"/>
              </a:buClr>
              <a:buFont typeface="Arial" panose="020B0604020202020204" pitchFamily="34" charset="0"/>
              <a:buChar char="•"/>
            </a:pPr>
            <a:r>
              <a:rPr lang="en-US" dirty="0"/>
              <a:t>The shift in the phases;</a:t>
            </a:r>
          </a:p>
        </p:txBody>
      </p:sp>
      <p:sp>
        <p:nvSpPr>
          <p:cNvPr id="6" name="TextBox 5">
            <a:extLst>
              <a:ext uri="{FF2B5EF4-FFF2-40B4-BE49-F238E27FC236}">
                <a16:creationId xmlns:a16="http://schemas.microsoft.com/office/drawing/2014/main" id="{BB30F1C7-15F0-BB49-8E7A-B9DD97981F08}"/>
              </a:ext>
            </a:extLst>
          </p:cNvPr>
          <p:cNvSpPr txBox="1"/>
          <p:nvPr/>
        </p:nvSpPr>
        <p:spPr>
          <a:xfrm>
            <a:off x="3370389" y="3135868"/>
            <a:ext cx="2403222" cy="369332"/>
          </a:xfrm>
          <a:prstGeom prst="rect">
            <a:avLst/>
          </a:prstGeom>
          <a:noFill/>
        </p:spPr>
        <p:txBody>
          <a:bodyPr wrap="none" rtlCol="0">
            <a:spAutoFit/>
          </a:bodyPr>
          <a:lstStyle/>
          <a:p>
            <a:r>
              <a:rPr lang="en-US" b="1" dirty="0"/>
              <a:t>The velocity effects:</a:t>
            </a:r>
          </a:p>
        </p:txBody>
      </p:sp>
    </p:spTree>
    <p:extLst>
      <p:ext uri="{BB962C8B-B14F-4D97-AF65-F5344CB8AC3E}">
        <p14:creationId xmlns:p14="http://schemas.microsoft.com/office/powerpoint/2010/main" val="13177364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r>
              <a:rPr lang="en-US"/>
              <a:t>Slide </a:t>
            </a:r>
            <a:fld id="{2651EAAB-5D0D-473B-859D-C18D8179491F}" type="slidenum">
              <a:rPr lang="en-US" smtClean="0"/>
              <a:pPr/>
              <a:t>36</a:t>
            </a:fld>
            <a:endParaRPr lang="en-US" dirty="0"/>
          </a:p>
        </p:txBody>
      </p:sp>
      <p:sp>
        <p:nvSpPr>
          <p:cNvPr id="8" name="Title 5">
            <a:extLst>
              <a:ext uri="{FF2B5EF4-FFF2-40B4-BE49-F238E27FC236}">
                <a16:creationId xmlns:a16="http://schemas.microsoft.com/office/drawing/2014/main" id="{EAAC4C02-0670-E240-8702-EB83B3C0BB99}"/>
              </a:ext>
            </a:extLst>
          </p:cNvPr>
          <p:cNvSpPr txBox="1">
            <a:spLocks/>
          </p:cNvSpPr>
          <p:nvPr/>
        </p:nvSpPr>
        <p:spPr>
          <a:xfrm>
            <a:off x="990600" y="382061"/>
            <a:ext cx="7162800" cy="639763"/>
          </a:xfrm>
          <a:prstGeom prst="rect">
            <a:avLst/>
          </a:prstGeom>
        </p:spPr>
        <p:txBody>
          <a:bodyPr vert="horz" lIns="91440" tIns="45720" rIns="91440" bIns="45720" rtlCol="0" anchor="ctr">
            <a:noAutofit/>
          </a:bodyPr>
          <a:lstStyle>
            <a:lvl1pPr algn="l" defTabSz="914400" rtl="0" eaLnBrk="1" latinLnBrk="0" hangingPunct="1">
              <a:spcBef>
                <a:spcPct val="0"/>
              </a:spcBef>
              <a:buNone/>
              <a:defRPr sz="3200" b="1" kern="1200" baseline="0">
                <a:solidFill>
                  <a:schemeClr val="tx1"/>
                </a:solidFill>
                <a:latin typeface="Arial" pitchFamily="34" charset="0"/>
                <a:ea typeface="+mj-ea"/>
                <a:cs typeface="Arial" pitchFamily="34" charset="0"/>
              </a:defRPr>
            </a:lvl1pPr>
          </a:lstStyle>
          <a:p>
            <a:pPr algn="ctr"/>
            <a:r>
              <a:rPr lang="en-US" sz="2800"/>
              <a:t>Medium Motion Effects in GLV</a:t>
            </a:r>
            <a:endParaRPr lang="en-US" sz="2800" dirty="0"/>
          </a:p>
        </p:txBody>
      </p:sp>
      <p:sp>
        <p:nvSpPr>
          <p:cNvPr id="9" name="TextBox 8">
            <a:extLst>
              <a:ext uri="{FF2B5EF4-FFF2-40B4-BE49-F238E27FC236}">
                <a16:creationId xmlns:a16="http://schemas.microsoft.com/office/drawing/2014/main" id="{C4C9BADC-FD24-F043-92EB-0A72956B2DBA}"/>
              </a:ext>
            </a:extLst>
          </p:cNvPr>
          <p:cNvSpPr txBox="1"/>
          <p:nvPr/>
        </p:nvSpPr>
        <p:spPr>
          <a:xfrm>
            <a:off x="6172200" y="-1"/>
            <a:ext cx="2971800" cy="307777"/>
          </a:xfrm>
          <a:prstGeom prst="rect">
            <a:avLst/>
          </a:prstGeom>
          <a:noFill/>
        </p:spPr>
        <p:txBody>
          <a:bodyPr wrap="square" rtlCol="0">
            <a:spAutoFit/>
          </a:bodyPr>
          <a:lstStyle/>
          <a:p>
            <a:r>
              <a:rPr lang="en-US" sz="1400" dirty="0"/>
              <a:t>AS, M. Sievert, I. </a:t>
            </a:r>
            <a:r>
              <a:rPr lang="en-US" sz="1400" dirty="0" err="1"/>
              <a:t>Vitev</a:t>
            </a:r>
            <a:r>
              <a:rPr lang="en-US" sz="1400" dirty="0"/>
              <a:t>, in progress</a:t>
            </a:r>
          </a:p>
        </p:txBody>
      </p:sp>
      <p:sp>
        <p:nvSpPr>
          <p:cNvPr id="13" name="TextBox 12">
            <a:extLst>
              <a:ext uri="{FF2B5EF4-FFF2-40B4-BE49-F238E27FC236}">
                <a16:creationId xmlns:a16="http://schemas.microsoft.com/office/drawing/2014/main" id="{8E9D5464-4169-884B-96B8-FBEBEF8826EE}"/>
              </a:ext>
            </a:extLst>
          </p:cNvPr>
          <p:cNvSpPr txBox="1"/>
          <p:nvPr/>
        </p:nvSpPr>
        <p:spPr>
          <a:xfrm>
            <a:off x="3247759" y="895290"/>
            <a:ext cx="2648482" cy="400110"/>
          </a:xfrm>
          <a:prstGeom prst="rect">
            <a:avLst/>
          </a:prstGeom>
          <a:noFill/>
        </p:spPr>
        <p:txBody>
          <a:bodyPr wrap="none" rtlCol="0">
            <a:spAutoFit/>
          </a:bodyPr>
          <a:lstStyle/>
          <a:p>
            <a:r>
              <a:rPr lang="en-US" sz="2000" b="1" dirty="0"/>
              <a:t>Soft gluon emission</a:t>
            </a:r>
          </a:p>
        </p:txBody>
      </p:sp>
      <p:sp>
        <p:nvSpPr>
          <p:cNvPr id="15" name="TextBox 14">
            <a:extLst>
              <a:ext uri="{FF2B5EF4-FFF2-40B4-BE49-F238E27FC236}">
                <a16:creationId xmlns:a16="http://schemas.microsoft.com/office/drawing/2014/main" id="{E85E4285-F63B-5F42-933A-446090C4E37C}"/>
              </a:ext>
            </a:extLst>
          </p:cNvPr>
          <p:cNvSpPr txBox="1"/>
          <p:nvPr/>
        </p:nvSpPr>
        <p:spPr>
          <a:xfrm>
            <a:off x="4457700" y="1428980"/>
            <a:ext cx="4495800" cy="1477328"/>
          </a:xfrm>
          <a:prstGeom prst="rect">
            <a:avLst/>
          </a:prstGeom>
          <a:noFill/>
        </p:spPr>
        <p:txBody>
          <a:bodyPr wrap="square" rtlCol="0">
            <a:spAutoFit/>
          </a:bodyPr>
          <a:lstStyle/>
          <a:p>
            <a:pPr marL="285750" indent="-285750">
              <a:buClr>
                <a:srgbClr val="FFC000"/>
              </a:buClr>
              <a:buFont typeface="Arial" panose="020B0604020202020204" pitchFamily="34" charset="0"/>
              <a:buChar char="•"/>
            </a:pPr>
            <a:r>
              <a:rPr lang="en-US" dirty="0"/>
              <a:t>The non-zero energy transfer;</a:t>
            </a:r>
          </a:p>
          <a:p>
            <a:pPr marL="285750" indent="-285750">
              <a:buClr>
                <a:srgbClr val="FFC000"/>
              </a:buClr>
              <a:buFont typeface="Arial" panose="020B0604020202020204" pitchFamily="34" charset="0"/>
              <a:buChar char="•"/>
            </a:pPr>
            <a:r>
              <a:rPr lang="en-US" dirty="0"/>
              <a:t>The vertex correction;</a:t>
            </a:r>
          </a:p>
          <a:p>
            <a:pPr marL="285750" indent="-285750">
              <a:buClr>
                <a:srgbClr val="FFC000"/>
              </a:buClr>
              <a:buFont typeface="Arial" panose="020B0604020202020204" pitchFamily="34" charset="0"/>
              <a:buChar char="•"/>
            </a:pPr>
            <a:r>
              <a:rPr lang="en-US" dirty="0"/>
              <a:t>The modification of the poles;</a:t>
            </a:r>
          </a:p>
          <a:p>
            <a:pPr marL="285750" indent="-285750">
              <a:buClr>
                <a:srgbClr val="FFC000"/>
              </a:buClr>
              <a:buFont typeface="Arial" panose="020B0604020202020204" pitchFamily="34" charset="0"/>
              <a:buChar char="•"/>
            </a:pPr>
            <a:r>
              <a:rPr lang="en-US" dirty="0"/>
              <a:t>The momentum shift in the potential;</a:t>
            </a:r>
          </a:p>
          <a:p>
            <a:pPr marL="285750" indent="-285750">
              <a:buClr>
                <a:srgbClr val="FFC000"/>
              </a:buClr>
              <a:buFont typeface="Arial" panose="020B0604020202020204" pitchFamily="34" charset="0"/>
              <a:buChar char="•"/>
            </a:pPr>
            <a:r>
              <a:rPr lang="en-US" dirty="0"/>
              <a:t>The shift in the phases;</a:t>
            </a:r>
          </a:p>
        </p:txBody>
      </p:sp>
      <p:pic>
        <p:nvPicPr>
          <p:cNvPr id="2" name="Picture 1">
            <a:extLst>
              <a:ext uri="{FF2B5EF4-FFF2-40B4-BE49-F238E27FC236}">
                <a16:creationId xmlns:a16="http://schemas.microsoft.com/office/drawing/2014/main" id="{347AC47D-AA8E-884B-96A3-79FB2B51C9F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57200" y="1431049"/>
            <a:ext cx="3733800" cy="1683796"/>
          </a:xfrm>
          <a:prstGeom prst="rect">
            <a:avLst/>
          </a:prstGeom>
        </p:spPr>
      </p:pic>
    </p:spTree>
    <p:extLst>
      <p:ext uri="{BB962C8B-B14F-4D97-AF65-F5344CB8AC3E}">
        <p14:creationId xmlns:p14="http://schemas.microsoft.com/office/powerpoint/2010/main" val="20187532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r>
              <a:rPr lang="en-US"/>
              <a:t>Slide </a:t>
            </a:r>
            <a:fld id="{2651EAAB-5D0D-473B-859D-C18D8179491F}" type="slidenum">
              <a:rPr lang="en-US" smtClean="0"/>
              <a:pPr/>
              <a:t>37</a:t>
            </a:fld>
            <a:endParaRPr lang="en-US" dirty="0"/>
          </a:p>
        </p:txBody>
      </p:sp>
      <p:sp>
        <p:nvSpPr>
          <p:cNvPr id="8" name="Title 5">
            <a:extLst>
              <a:ext uri="{FF2B5EF4-FFF2-40B4-BE49-F238E27FC236}">
                <a16:creationId xmlns:a16="http://schemas.microsoft.com/office/drawing/2014/main" id="{EAAC4C02-0670-E240-8702-EB83B3C0BB99}"/>
              </a:ext>
            </a:extLst>
          </p:cNvPr>
          <p:cNvSpPr txBox="1">
            <a:spLocks/>
          </p:cNvSpPr>
          <p:nvPr/>
        </p:nvSpPr>
        <p:spPr>
          <a:xfrm>
            <a:off x="990600" y="382061"/>
            <a:ext cx="7162800" cy="639763"/>
          </a:xfrm>
          <a:prstGeom prst="rect">
            <a:avLst/>
          </a:prstGeom>
        </p:spPr>
        <p:txBody>
          <a:bodyPr vert="horz" lIns="91440" tIns="45720" rIns="91440" bIns="45720" rtlCol="0" anchor="ctr">
            <a:noAutofit/>
          </a:bodyPr>
          <a:lstStyle>
            <a:lvl1pPr algn="l" defTabSz="914400" rtl="0" eaLnBrk="1" latinLnBrk="0" hangingPunct="1">
              <a:spcBef>
                <a:spcPct val="0"/>
              </a:spcBef>
              <a:buNone/>
              <a:defRPr sz="3200" b="1" kern="1200" baseline="0">
                <a:solidFill>
                  <a:schemeClr val="tx1"/>
                </a:solidFill>
                <a:latin typeface="Arial" pitchFamily="34" charset="0"/>
                <a:ea typeface="+mj-ea"/>
                <a:cs typeface="Arial" pitchFamily="34" charset="0"/>
              </a:defRPr>
            </a:lvl1pPr>
          </a:lstStyle>
          <a:p>
            <a:pPr algn="ctr"/>
            <a:r>
              <a:rPr lang="en-US" sz="2800"/>
              <a:t>Medium Motion Effects in GLV</a:t>
            </a:r>
            <a:endParaRPr lang="en-US" sz="2800" dirty="0"/>
          </a:p>
        </p:txBody>
      </p:sp>
      <p:sp>
        <p:nvSpPr>
          <p:cNvPr id="9" name="TextBox 8">
            <a:extLst>
              <a:ext uri="{FF2B5EF4-FFF2-40B4-BE49-F238E27FC236}">
                <a16:creationId xmlns:a16="http://schemas.microsoft.com/office/drawing/2014/main" id="{C4C9BADC-FD24-F043-92EB-0A72956B2DBA}"/>
              </a:ext>
            </a:extLst>
          </p:cNvPr>
          <p:cNvSpPr txBox="1"/>
          <p:nvPr/>
        </p:nvSpPr>
        <p:spPr>
          <a:xfrm>
            <a:off x="6172200" y="-1"/>
            <a:ext cx="2971800" cy="307777"/>
          </a:xfrm>
          <a:prstGeom prst="rect">
            <a:avLst/>
          </a:prstGeom>
          <a:noFill/>
        </p:spPr>
        <p:txBody>
          <a:bodyPr wrap="square" rtlCol="0">
            <a:spAutoFit/>
          </a:bodyPr>
          <a:lstStyle/>
          <a:p>
            <a:r>
              <a:rPr lang="en-US" sz="1400" dirty="0"/>
              <a:t>AS, M. Sievert, I. </a:t>
            </a:r>
            <a:r>
              <a:rPr lang="en-US" sz="1400" dirty="0" err="1"/>
              <a:t>Vitev</a:t>
            </a:r>
            <a:r>
              <a:rPr lang="en-US" sz="1400" dirty="0"/>
              <a:t>, in progress</a:t>
            </a:r>
          </a:p>
        </p:txBody>
      </p:sp>
      <p:sp>
        <p:nvSpPr>
          <p:cNvPr id="13" name="TextBox 12">
            <a:extLst>
              <a:ext uri="{FF2B5EF4-FFF2-40B4-BE49-F238E27FC236}">
                <a16:creationId xmlns:a16="http://schemas.microsoft.com/office/drawing/2014/main" id="{8E9D5464-4169-884B-96B8-FBEBEF8826EE}"/>
              </a:ext>
            </a:extLst>
          </p:cNvPr>
          <p:cNvSpPr txBox="1"/>
          <p:nvPr/>
        </p:nvSpPr>
        <p:spPr>
          <a:xfrm>
            <a:off x="3247759" y="895290"/>
            <a:ext cx="2648482" cy="400110"/>
          </a:xfrm>
          <a:prstGeom prst="rect">
            <a:avLst/>
          </a:prstGeom>
          <a:noFill/>
        </p:spPr>
        <p:txBody>
          <a:bodyPr wrap="none" rtlCol="0">
            <a:spAutoFit/>
          </a:bodyPr>
          <a:lstStyle/>
          <a:p>
            <a:r>
              <a:rPr lang="en-US" sz="2000" b="1" dirty="0"/>
              <a:t>Soft gluon emission</a:t>
            </a:r>
          </a:p>
        </p:txBody>
      </p:sp>
      <p:sp>
        <p:nvSpPr>
          <p:cNvPr id="15" name="TextBox 14">
            <a:extLst>
              <a:ext uri="{FF2B5EF4-FFF2-40B4-BE49-F238E27FC236}">
                <a16:creationId xmlns:a16="http://schemas.microsoft.com/office/drawing/2014/main" id="{E85E4285-F63B-5F42-933A-446090C4E37C}"/>
              </a:ext>
            </a:extLst>
          </p:cNvPr>
          <p:cNvSpPr txBox="1"/>
          <p:nvPr/>
        </p:nvSpPr>
        <p:spPr>
          <a:xfrm>
            <a:off x="4457700" y="1428980"/>
            <a:ext cx="4495800" cy="1477328"/>
          </a:xfrm>
          <a:prstGeom prst="rect">
            <a:avLst/>
          </a:prstGeom>
          <a:noFill/>
        </p:spPr>
        <p:txBody>
          <a:bodyPr wrap="square" rtlCol="0">
            <a:spAutoFit/>
          </a:bodyPr>
          <a:lstStyle/>
          <a:p>
            <a:pPr marL="285750" indent="-285750">
              <a:buClr>
                <a:srgbClr val="FFC000"/>
              </a:buClr>
              <a:buFont typeface="Arial" panose="020B0604020202020204" pitchFamily="34" charset="0"/>
              <a:buChar char="•"/>
            </a:pPr>
            <a:r>
              <a:rPr lang="en-US" dirty="0">
                <a:solidFill>
                  <a:srgbClr val="F09229"/>
                </a:solidFill>
              </a:rPr>
              <a:t>The non-zero energy transfer;</a:t>
            </a:r>
          </a:p>
          <a:p>
            <a:pPr marL="285750" indent="-285750">
              <a:buClr>
                <a:srgbClr val="FFC000"/>
              </a:buClr>
              <a:buFont typeface="Arial" panose="020B0604020202020204" pitchFamily="34" charset="0"/>
              <a:buChar char="•"/>
            </a:pPr>
            <a:r>
              <a:rPr lang="en-US" dirty="0">
                <a:solidFill>
                  <a:srgbClr val="F09229"/>
                </a:solidFill>
              </a:rPr>
              <a:t>The vertex correction;</a:t>
            </a:r>
          </a:p>
          <a:p>
            <a:pPr marL="285750" indent="-285750">
              <a:buClr>
                <a:srgbClr val="FFC000"/>
              </a:buClr>
              <a:buFont typeface="Arial" panose="020B0604020202020204" pitchFamily="34" charset="0"/>
              <a:buChar char="•"/>
            </a:pPr>
            <a:r>
              <a:rPr lang="en-US" dirty="0"/>
              <a:t>The modification of the poles;</a:t>
            </a:r>
            <a:endParaRPr lang="en-US" dirty="0">
              <a:solidFill>
                <a:srgbClr val="F09229"/>
              </a:solidFill>
            </a:endParaRPr>
          </a:p>
          <a:p>
            <a:pPr marL="285750" indent="-285750">
              <a:buClr>
                <a:srgbClr val="FFC000"/>
              </a:buClr>
              <a:buFont typeface="Arial" panose="020B0604020202020204" pitchFamily="34" charset="0"/>
              <a:buChar char="•"/>
            </a:pPr>
            <a:r>
              <a:rPr lang="en-US" dirty="0"/>
              <a:t>The momentum shift in the potential;</a:t>
            </a:r>
          </a:p>
          <a:p>
            <a:pPr marL="285750" indent="-285750">
              <a:buClr>
                <a:srgbClr val="FFC000"/>
              </a:buClr>
              <a:buFont typeface="Arial" panose="020B0604020202020204" pitchFamily="34" charset="0"/>
              <a:buChar char="•"/>
            </a:pPr>
            <a:r>
              <a:rPr lang="en-US" dirty="0"/>
              <a:t>The shift in the phases;</a:t>
            </a:r>
          </a:p>
        </p:txBody>
      </p:sp>
      <p:pic>
        <p:nvPicPr>
          <p:cNvPr id="2" name="Picture 1">
            <a:extLst>
              <a:ext uri="{FF2B5EF4-FFF2-40B4-BE49-F238E27FC236}">
                <a16:creationId xmlns:a16="http://schemas.microsoft.com/office/drawing/2014/main" id="{347AC47D-AA8E-884B-96A3-79FB2B51C9F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57200" y="1431049"/>
            <a:ext cx="3733800" cy="1683796"/>
          </a:xfrm>
          <a:prstGeom prst="rect">
            <a:avLst/>
          </a:prstGeom>
        </p:spPr>
      </p:pic>
      <p:pic>
        <p:nvPicPr>
          <p:cNvPr id="7" name="Picture 6">
            <a:extLst>
              <a:ext uri="{FF2B5EF4-FFF2-40B4-BE49-F238E27FC236}">
                <a16:creationId xmlns:a16="http://schemas.microsoft.com/office/drawing/2014/main" id="{0191E4D2-A756-D14E-854D-5776D5F1F827}"/>
              </a:ext>
            </a:extLst>
          </p:cNvPr>
          <p:cNvPicPr>
            <a:picLocks noChangeAspect="1"/>
          </p:cNvPicPr>
          <p:nvPr/>
        </p:nvPicPr>
        <p:blipFill>
          <a:blip r:embed="rId4"/>
          <a:stretch>
            <a:fillRect/>
          </a:stretch>
        </p:blipFill>
        <p:spPr>
          <a:xfrm>
            <a:off x="2774950" y="3715687"/>
            <a:ext cx="3365500" cy="307934"/>
          </a:xfrm>
          <a:prstGeom prst="rect">
            <a:avLst/>
          </a:prstGeom>
        </p:spPr>
      </p:pic>
      <p:pic>
        <p:nvPicPr>
          <p:cNvPr id="11" name="Picture 10">
            <a:extLst>
              <a:ext uri="{FF2B5EF4-FFF2-40B4-BE49-F238E27FC236}">
                <a16:creationId xmlns:a16="http://schemas.microsoft.com/office/drawing/2014/main" id="{5FC49ACC-67F9-FD42-ACB6-88679F241085}"/>
              </a:ext>
            </a:extLst>
          </p:cNvPr>
          <p:cNvPicPr>
            <a:picLocks noChangeAspect="1"/>
          </p:cNvPicPr>
          <p:nvPr/>
        </p:nvPicPr>
        <p:blipFill>
          <a:blip r:embed="rId5"/>
          <a:stretch>
            <a:fillRect/>
          </a:stretch>
        </p:blipFill>
        <p:spPr>
          <a:xfrm>
            <a:off x="660400" y="4502005"/>
            <a:ext cx="7823200" cy="751027"/>
          </a:xfrm>
          <a:prstGeom prst="rect">
            <a:avLst/>
          </a:prstGeom>
        </p:spPr>
      </p:pic>
      <p:sp>
        <p:nvSpPr>
          <p:cNvPr id="12" name="TextBox 11">
            <a:extLst>
              <a:ext uri="{FF2B5EF4-FFF2-40B4-BE49-F238E27FC236}">
                <a16:creationId xmlns:a16="http://schemas.microsoft.com/office/drawing/2014/main" id="{D76FBB48-6691-1C43-8D97-53B54BBE3E46}"/>
              </a:ext>
            </a:extLst>
          </p:cNvPr>
          <p:cNvSpPr txBox="1"/>
          <p:nvPr/>
        </p:nvSpPr>
        <p:spPr>
          <a:xfrm>
            <a:off x="2033484" y="5254823"/>
            <a:ext cx="5077031" cy="307777"/>
          </a:xfrm>
          <a:prstGeom prst="rect">
            <a:avLst/>
          </a:prstGeom>
          <a:noFill/>
        </p:spPr>
        <p:txBody>
          <a:bodyPr wrap="none" rtlCol="0">
            <a:spAutoFit/>
          </a:bodyPr>
          <a:lstStyle/>
          <a:p>
            <a:r>
              <a:rPr lang="en-US" sz="1400" dirty="0"/>
              <a:t>where x is the momentum fraction of the radiated scalar gluon</a:t>
            </a:r>
          </a:p>
        </p:txBody>
      </p:sp>
    </p:spTree>
    <p:extLst>
      <p:ext uri="{BB962C8B-B14F-4D97-AF65-F5344CB8AC3E}">
        <p14:creationId xmlns:p14="http://schemas.microsoft.com/office/powerpoint/2010/main" val="1279498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r>
              <a:rPr lang="en-US"/>
              <a:t>Slide </a:t>
            </a:r>
            <a:fld id="{2651EAAB-5D0D-473B-859D-C18D8179491F}" type="slidenum">
              <a:rPr lang="en-US" smtClean="0"/>
              <a:pPr/>
              <a:t>38</a:t>
            </a:fld>
            <a:endParaRPr lang="en-US" dirty="0"/>
          </a:p>
        </p:txBody>
      </p:sp>
      <p:sp>
        <p:nvSpPr>
          <p:cNvPr id="8" name="Title 5">
            <a:extLst>
              <a:ext uri="{FF2B5EF4-FFF2-40B4-BE49-F238E27FC236}">
                <a16:creationId xmlns:a16="http://schemas.microsoft.com/office/drawing/2014/main" id="{EAAC4C02-0670-E240-8702-EB83B3C0BB99}"/>
              </a:ext>
            </a:extLst>
          </p:cNvPr>
          <p:cNvSpPr txBox="1">
            <a:spLocks/>
          </p:cNvSpPr>
          <p:nvPr/>
        </p:nvSpPr>
        <p:spPr>
          <a:xfrm>
            <a:off x="990600" y="382061"/>
            <a:ext cx="7162800" cy="639763"/>
          </a:xfrm>
          <a:prstGeom prst="rect">
            <a:avLst/>
          </a:prstGeom>
        </p:spPr>
        <p:txBody>
          <a:bodyPr vert="horz" lIns="91440" tIns="45720" rIns="91440" bIns="45720" rtlCol="0" anchor="ctr">
            <a:noAutofit/>
          </a:bodyPr>
          <a:lstStyle>
            <a:lvl1pPr algn="l" defTabSz="914400" rtl="0" eaLnBrk="1" latinLnBrk="0" hangingPunct="1">
              <a:spcBef>
                <a:spcPct val="0"/>
              </a:spcBef>
              <a:buNone/>
              <a:defRPr sz="3200" b="1" kern="1200" baseline="0">
                <a:solidFill>
                  <a:schemeClr val="tx1"/>
                </a:solidFill>
                <a:latin typeface="Arial" pitchFamily="34" charset="0"/>
                <a:ea typeface="+mj-ea"/>
                <a:cs typeface="Arial" pitchFamily="34" charset="0"/>
              </a:defRPr>
            </a:lvl1pPr>
          </a:lstStyle>
          <a:p>
            <a:pPr algn="ctr"/>
            <a:r>
              <a:rPr lang="en-US" sz="2800"/>
              <a:t>Medium Motion Effects in GLV</a:t>
            </a:r>
            <a:endParaRPr lang="en-US" sz="2800" dirty="0"/>
          </a:p>
        </p:txBody>
      </p:sp>
      <p:sp>
        <p:nvSpPr>
          <p:cNvPr id="9" name="TextBox 8">
            <a:extLst>
              <a:ext uri="{FF2B5EF4-FFF2-40B4-BE49-F238E27FC236}">
                <a16:creationId xmlns:a16="http://schemas.microsoft.com/office/drawing/2014/main" id="{C4C9BADC-FD24-F043-92EB-0A72956B2DBA}"/>
              </a:ext>
            </a:extLst>
          </p:cNvPr>
          <p:cNvSpPr txBox="1"/>
          <p:nvPr/>
        </p:nvSpPr>
        <p:spPr>
          <a:xfrm>
            <a:off x="6172200" y="-1"/>
            <a:ext cx="2971800" cy="307777"/>
          </a:xfrm>
          <a:prstGeom prst="rect">
            <a:avLst/>
          </a:prstGeom>
          <a:noFill/>
        </p:spPr>
        <p:txBody>
          <a:bodyPr wrap="square" rtlCol="0">
            <a:spAutoFit/>
          </a:bodyPr>
          <a:lstStyle/>
          <a:p>
            <a:r>
              <a:rPr lang="en-US" sz="1400" dirty="0"/>
              <a:t>AS, M. Sievert, I. </a:t>
            </a:r>
            <a:r>
              <a:rPr lang="en-US" sz="1400" dirty="0" err="1"/>
              <a:t>Vitev</a:t>
            </a:r>
            <a:r>
              <a:rPr lang="en-US" sz="1400" dirty="0"/>
              <a:t>, in progress</a:t>
            </a:r>
          </a:p>
        </p:txBody>
      </p:sp>
      <p:sp>
        <p:nvSpPr>
          <p:cNvPr id="13" name="TextBox 12">
            <a:extLst>
              <a:ext uri="{FF2B5EF4-FFF2-40B4-BE49-F238E27FC236}">
                <a16:creationId xmlns:a16="http://schemas.microsoft.com/office/drawing/2014/main" id="{8E9D5464-4169-884B-96B8-FBEBEF8826EE}"/>
              </a:ext>
            </a:extLst>
          </p:cNvPr>
          <p:cNvSpPr txBox="1"/>
          <p:nvPr/>
        </p:nvSpPr>
        <p:spPr>
          <a:xfrm>
            <a:off x="3247759" y="895290"/>
            <a:ext cx="2648482" cy="400110"/>
          </a:xfrm>
          <a:prstGeom prst="rect">
            <a:avLst/>
          </a:prstGeom>
          <a:noFill/>
        </p:spPr>
        <p:txBody>
          <a:bodyPr wrap="none" rtlCol="0">
            <a:spAutoFit/>
          </a:bodyPr>
          <a:lstStyle/>
          <a:p>
            <a:r>
              <a:rPr lang="en-US" sz="2000" b="1" dirty="0"/>
              <a:t>Soft gluon emission</a:t>
            </a:r>
          </a:p>
        </p:txBody>
      </p:sp>
      <p:sp>
        <p:nvSpPr>
          <p:cNvPr id="15" name="TextBox 14">
            <a:extLst>
              <a:ext uri="{FF2B5EF4-FFF2-40B4-BE49-F238E27FC236}">
                <a16:creationId xmlns:a16="http://schemas.microsoft.com/office/drawing/2014/main" id="{E85E4285-F63B-5F42-933A-446090C4E37C}"/>
              </a:ext>
            </a:extLst>
          </p:cNvPr>
          <p:cNvSpPr txBox="1"/>
          <p:nvPr/>
        </p:nvSpPr>
        <p:spPr>
          <a:xfrm>
            <a:off x="4457700" y="1428980"/>
            <a:ext cx="4495800" cy="1477328"/>
          </a:xfrm>
          <a:prstGeom prst="rect">
            <a:avLst/>
          </a:prstGeom>
          <a:noFill/>
        </p:spPr>
        <p:txBody>
          <a:bodyPr wrap="square" rtlCol="0">
            <a:spAutoFit/>
          </a:bodyPr>
          <a:lstStyle/>
          <a:p>
            <a:pPr marL="285750" indent="-285750">
              <a:buClr>
                <a:srgbClr val="FFC000"/>
              </a:buClr>
              <a:buFont typeface="Arial" panose="020B0604020202020204" pitchFamily="34" charset="0"/>
              <a:buChar char="•"/>
            </a:pPr>
            <a:r>
              <a:rPr lang="en-US" dirty="0"/>
              <a:t>The non-zero energy transfer;</a:t>
            </a:r>
          </a:p>
          <a:p>
            <a:pPr marL="285750" indent="-285750">
              <a:buClr>
                <a:srgbClr val="FFC000"/>
              </a:buClr>
              <a:buFont typeface="Arial" panose="020B0604020202020204" pitchFamily="34" charset="0"/>
              <a:buChar char="•"/>
            </a:pPr>
            <a:r>
              <a:rPr lang="en-US" dirty="0"/>
              <a:t>The vertex correction;</a:t>
            </a:r>
          </a:p>
          <a:p>
            <a:pPr marL="285750" indent="-285750">
              <a:buClr>
                <a:srgbClr val="FFC000"/>
              </a:buClr>
              <a:buFont typeface="Arial" panose="020B0604020202020204" pitchFamily="34" charset="0"/>
              <a:buChar char="•"/>
            </a:pPr>
            <a:r>
              <a:rPr lang="en-US" dirty="0">
                <a:solidFill>
                  <a:srgbClr val="F09229"/>
                </a:solidFill>
              </a:rPr>
              <a:t>The modification of the poles;</a:t>
            </a:r>
          </a:p>
          <a:p>
            <a:pPr marL="285750" indent="-285750">
              <a:buClr>
                <a:srgbClr val="FFC000"/>
              </a:buClr>
              <a:buFont typeface="Arial" panose="020B0604020202020204" pitchFamily="34" charset="0"/>
              <a:buChar char="•"/>
            </a:pPr>
            <a:r>
              <a:rPr lang="en-US" dirty="0">
                <a:solidFill>
                  <a:srgbClr val="F09229"/>
                </a:solidFill>
              </a:rPr>
              <a:t>The momentum shift in the potential;</a:t>
            </a:r>
          </a:p>
          <a:p>
            <a:pPr marL="285750" indent="-285750">
              <a:buClr>
                <a:srgbClr val="FFC000"/>
              </a:buClr>
              <a:buFont typeface="Arial" panose="020B0604020202020204" pitchFamily="34" charset="0"/>
              <a:buChar char="•"/>
            </a:pPr>
            <a:r>
              <a:rPr lang="en-US" dirty="0"/>
              <a:t>The shift in the phases;</a:t>
            </a:r>
          </a:p>
        </p:txBody>
      </p:sp>
      <p:pic>
        <p:nvPicPr>
          <p:cNvPr id="2" name="Picture 1">
            <a:extLst>
              <a:ext uri="{FF2B5EF4-FFF2-40B4-BE49-F238E27FC236}">
                <a16:creationId xmlns:a16="http://schemas.microsoft.com/office/drawing/2014/main" id="{347AC47D-AA8E-884B-96A3-79FB2B51C9F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57200" y="1431049"/>
            <a:ext cx="3733800" cy="1683796"/>
          </a:xfrm>
          <a:prstGeom prst="rect">
            <a:avLst/>
          </a:prstGeom>
        </p:spPr>
      </p:pic>
      <p:pic>
        <p:nvPicPr>
          <p:cNvPr id="4" name="Picture 3">
            <a:extLst>
              <a:ext uri="{FF2B5EF4-FFF2-40B4-BE49-F238E27FC236}">
                <a16:creationId xmlns:a16="http://schemas.microsoft.com/office/drawing/2014/main" id="{D6EAA2BF-877D-7646-B624-0DFCAFC4C493}"/>
              </a:ext>
            </a:extLst>
          </p:cNvPr>
          <p:cNvPicPr>
            <a:picLocks noChangeAspect="1"/>
          </p:cNvPicPr>
          <p:nvPr/>
        </p:nvPicPr>
        <p:blipFill>
          <a:blip r:embed="rId4"/>
          <a:stretch>
            <a:fillRect/>
          </a:stretch>
        </p:blipFill>
        <p:spPr>
          <a:xfrm>
            <a:off x="1104900" y="3505200"/>
            <a:ext cx="6934200" cy="1474514"/>
          </a:xfrm>
          <a:prstGeom prst="rect">
            <a:avLst/>
          </a:prstGeom>
        </p:spPr>
      </p:pic>
      <p:pic>
        <p:nvPicPr>
          <p:cNvPr id="5" name="Picture 4">
            <a:extLst>
              <a:ext uri="{FF2B5EF4-FFF2-40B4-BE49-F238E27FC236}">
                <a16:creationId xmlns:a16="http://schemas.microsoft.com/office/drawing/2014/main" id="{7AE9ABB6-49AB-594D-B753-65BA55773430}"/>
              </a:ext>
            </a:extLst>
          </p:cNvPr>
          <p:cNvPicPr>
            <a:picLocks noChangeAspect="1"/>
          </p:cNvPicPr>
          <p:nvPr/>
        </p:nvPicPr>
        <p:blipFill>
          <a:blip r:embed="rId5"/>
          <a:stretch>
            <a:fillRect/>
          </a:stretch>
        </p:blipFill>
        <p:spPr>
          <a:xfrm>
            <a:off x="2476500" y="5370069"/>
            <a:ext cx="3429000" cy="359519"/>
          </a:xfrm>
          <a:prstGeom prst="rect">
            <a:avLst/>
          </a:prstGeom>
        </p:spPr>
      </p:pic>
    </p:spTree>
    <p:extLst>
      <p:ext uri="{BB962C8B-B14F-4D97-AF65-F5344CB8AC3E}">
        <p14:creationId xmlns:p14="http://schemas.microsoft.com/office/powerpoint/2010/main" val="30135321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r>
              <a:rPr lang="en-US"/>
              <a:t>Slide </a:t>
            </a:r>
            <a:fld id="{2651EAAB-5D0D-473B-859D-C18D8179491F}" type="slidenum">
              <a:rPr lang="en-US" smtClean="0"/>
              <a:pPr/>
              <a:t>39</a:t>
            </a:fld>
            <a:endParaRPr lang="en-US" dirty="0"/>
          </a:p>
        </p:txBody>
      </p:sp>
      <p:sp>
        <p:nvSpPr>
          <p:cNvPr id="8" name="Title 5">
            <a:extLst>
              <a:ext uri="{FF2B5EF4-FFF2-40B4-BE49-F238E27FC236}">
                <a16:creationId xmlns:a16="http://schemas.microsoft.com/office/drawing/2014/main" id="{EAAC4C02-0670-E240-8702-EB83B3C0BB99}"/>
              </a:ext>
            </a:extLst>
          </p:cNvPr>
          <p:cNvSpPr txBox="1">
            <a:spLocks/>
          </p:cNvSpPr>
          <p:nvPr/>
        </p:nvSpPr>
        <p:spPr>
          <a:xfrm>
            <a:off x="990600" y="382061"/>
            <a:ext cx="7162800" cy="639763"/>
          </a:xfrm>
          <a:prstGeom prst="rect">
            <a:avLst/>
          </a:prstGeom>
        </p:spPr>
        <p:txBody>
          <a:bodyPr vert="horz" lIns="91440" tIns="45720" rIns="91440" bIns="45720" rtlCol="0" anchor="ctr">
            <a:noAutofit/>
          </a:bodyPr>
          <a:lstStyle>
            <a:lvl1pPr algn="l" defTabSz="914400" rtl="0" eaLnBrk="1" latinLnBrk="0" hangingPunct="1">
              <a:spcBef>
                <a:spcPct val="0"/>
              </a:spcBef>
              <a:buNone/>
              <a:defRPr sz="3200" b="1" kern="1200" baseline="0">
                <a:solidFill>
                  <a:schemeClr val="tx1"/>
                </a:solidFill>
                <a:latin typeface="Arial" pitchFamily="34" charset="0"/>
                <a:ea typeface="+mj-ea"/>
                <a:cs typeface="Arial" pitchFamily="34" charset="0"/>
              </a:defRPr>
            </a:lvl1pPr>
          </a:lstStyle>
          <a:p>
            <a:pPr algn="ctr"/>
            <a:r>
              <a:rPr lang="en-US" sz="2800"/>
              <a:t>Medium Motion Effects in GLV</a:t>
            </a:r>
            <a:endParaRPr lang="en-US" sz="2800" dirty="0"/>
          </a:p>
        </p:txBody>
      </p:sp>
      <p:sp>
        <p:nvSpPr>
          <p:cNvPr id="9" name="TextBox 8">
            <a:extLst>
              <a:ext uri="{FF2B5EF4-FFF2-40B4-BE49-F238E27FC236}">
                <a16:creationId xmlns:a16="http://schemas.microsoft.com/office/drawing/2014/main" id="{C4C9BADC-FD24-F043-92EB-0A72956B2DBA}"/>
              </a:ext>
            </a:extLst>
          </p:cNvPr>
          <p:cNvSpPr txBox="1"/>
          <p:nvPr/>
        </p:nvSpPr>
        <p:spPr>
          <a:xfrm>
            <a:off x="6172200" y="-1"/>
            <a:ext cx="2971800" cy="307777"/>
          </a:xfrm>
          <a:prstGeom prst="rect">
            <a:avLst/>
          </a:prstGeom>
          <a:noFill/>
        </p:spPr>
        <p:txBody>
          <a:bodyPr wrap="square" rtlCol="0">
            <a:spAutoFit/>
          </a:bodyPr>
          <a:lstStyle/>
          <a:p>
            <a:r>
              <a:rPr lang="en-US" sz="1400" dirty="0"/>
              <a:t>AS, M. Sievert, I. </a:t>
            </a:r>
            <a:r>
              <a:rPr lang="en-US" sz="1400" dirty="0" err="1"/>
              <a:t>Vitev</a:t>
            </a:r>
            <a:r>
              <a:rPr lang="en-US" sz="1400" dirty="0"/>
              <a:t>, in progress</a:t>
            </a:r>
          </a:p>
        </p:txBody>
      </p:sp>
      <p:sp>
        <p:nvSpPr>
          <p:cNvPr id="13" name="TextBox 12">
            <a:extLst>
              <a:ext uri="{FF2B5EF4-FFF2-40B4-BE49-F238E27FC236}">
                <a16:creationId xmlns:a16="http://schemas.microsoft.com/office/drawing/2014/main" id="{8E9D5464-4169-884B-96B8-FBEBEF8826EE}"/>
              </a:ext>
            </a:extLst>
          </p:cNvPr>
          <p:cNvSpPr txBox="1"/>
          <p:nvPr/>
        </p:nvSpPr>
        <p:spPr>
          <a:xfrm>
            <a:off x="3247759" y="895290"/>
            <a:ext cx="2648482" cy="400110"/>
          </a:xfrm>
          <a:prstGeom prst="rect">
            <a:avLst/>
          </a:prstGeom>
          <a:noFill/>
        </p:spPr>
        <p:txBody>
          <a:bodyPr wrap="none" rtlCol="0">
            <a:spAutoFit/>
          </a:bodyPr>
          <a:lstStyle/>
          <a:p>
            <a:r>
              <a:rPr lang="en-US" sz="2000" b="1" dirty="0"/>
              <a:t>Soft gluon emission</a:t>
            </a:r>
          </a:p>
        </p:txBody>
      </p:sp>
      <p:sp>
        <p:nvSpPr>
          <p:cNvPr id="15" name="TextBox 14">
            <a:extLst>
              <a:ext uri="{FF2B5EF4-FFF2-40B4-BE49-F238E27FC236}">
                <a16:creationId xmlns:a16="http://schemas.microsoft.com/office/drawing/2014/main" id="{E85E4285-F63B-5F42-933A-446090C4E37C}"/>
              </a:ext>
            </a:extLst>
          </p:cNvPr>
          <p:cNvSpPr txBox="1"/>
          <p:nvPr/>
        </p:nvSpPr>
        <p:spPr>
          <a:xfrm>
            <a:off x="4457700" y="1428980"/>
            <a:ext cx="4495800" cy="1477328"/>
          </a:xfrm>
          <a:prstGeom prst="rect">
            <a:avLst/>
          </a:prstGeom>
          <a:noFill/>
        </p:spPr>
        <p:txBody>
          <a:bodyPr wrap="square" rtlCol="0">
            <a:spAutoFit/>
          </a:bodyPr>
          <a:lstStyle/>
          <a:p>
            <a:pPr marL="285750" indent="-285750">
              <a:buClr>
                <a:srgbClr val="FFC000"/>
              </a:buClr>
              <a:buFont typeface="Arial" panose="020B0604020202020204" pitchFamily="34" charset="0"/>
              <a:buChar char="•"/>
            </a:pPr>
            <a:r>
              <a:rPr lang="en-US" dirty="0"/>
              <a:t>The non-zero energy transfer;</a:t>
            </a:r>
          </a:p>
          <a:p>
            <a:pPr marL="285750" indent="-285750">
              <a:buClr>
                <a:srgbClr val="FFC000"/>
              </a:buClr>
              <a:buFont typeface="Arial" panose="020B0604020202020204" pitchFamily="34" charset="0"/>
              <a:buChar char="•"/>
            </a:pPr>
            <a:r>
              <a:rPr lang="en-US" dirty="0"/>
              <a:t>The vertex correction;</a:t>
            </a:r>
          </a:p>
          <a:p>
            <a:pPr marL="285750" indent="-285750">
              <a:buClr>
                <a:srgbClr val="FFC000"/>
              </a:buClr>
              <a:buFont typeface="Arial" panose="020B0604020202020204" pitchFamily="34" charset="0"/>
              <a:buChar char="•"/>
            </a:pPr>
            <a:r>
              <a:rPr lang="en-US" dirty="0"/>
              <a:t>The modification of the poles;</a:t>
            </a:r>
          </a:p>
          <a:p>
            <a:pPr marL="285750" indent="-285750">
              <a:buClr>
                <a:srgbClr val="FFC000"/>
              </a:buClr>
              <a:buFont typeface="Arial" panose="020B0604020202020204" pitchFamily="34" charset="0"/>
              <a:buChar char="•"/>
            </a:pPr>
            <a:r>
              <a:rPr lang="en-US" dirty="0"/>
              <a:t>The momentum shift in the potential;</a:t>
            </a:r>
          </a:p>
          <a:p>
            <a:pPr marL="285750" indent="-285750">
              <a:buClr>
                <a:srgbClr val="FFC000"/>
              </a:buClr>
              <a:buFont typeface="Arial" panose="020B0604020202020204" pitchFamily="34" charset="0"/>
              <a:buChar char="•"/>
            </a:pPr>
            <a:r>
              <a:rPr lang="en-US" dirty="0">
                <a:solidFill>
                  <a:srgbClr val="F09229"/>
                </a:solidFill>
              </a:rPr>
              <a:t>The shift in the phases;</a:t>
            </a:r>
          </a:p>
        </p:txBody>
      </p:sp>
      <p:pic>
        <p:nvPicPr>
          <p:cNvPr id="2" name="Picture 1">
            <a:extLst>
              <a:ext uri="{FF2B5EF4-FFF2-40B4-BE49-F238E27FC236}">
                <a16:creationId xmlns:a16="http://schemas.microsoft.com/office/drawing/2014/main" id="{347AC47D-AA8E-884B-96A3-79FB2B51C9F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57200" y="1431049"/>
            <a:ext cx="3733800" cy="1683796"/>
          </a:xfrm>
          <a:prstGeom prst="rect">
            <a:avLst/>
          </a:prstGeom>
        </p:spPr>
      </p:pic>
      <p:pic>
        <p:nvPicPr>
          <p:cNvPr id="6" name="Picture 5">
            <a:extLst>
              <a:ext uri="{FF2B5EF4-FFF2-40B4-BE49-F238E27FC236}">
                <a16:creationId xmlns:a16="http://schemas.microsoft.com/office/drawing/2014/main" id="{CC4D3879-06C1-C34F-B554-B244A6EB8816}"/>
              </a:ext>
            </a:extLst>
          </p:cNvPr>
          <p:cNvPicPr>
            <a:picLocks noChangeAspect="1"/>
          </p:cNvPicPr>
          <p:nvPr/>
        </p:nvPicPr>
        <p:blipFill>
          <a:blip r:embed="rId4"/>
          <a:stretch>
            <a:fillRect/>
          </a:stretch>
        </p:blipFill>
        <p:spPr>
          <a:xfrm>
            <a:off x="1768475" y="3868885"/>
            <a:ext cx="5607050" cy="1309738"/>
          </a:xfrm>
          <a:prstGeom prst="rect">
            <a:avLst/>
          </a:prstGeom>
        </p:spPr>
      </p:pic>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146271EE-32B5-0E45-A2B0-ABE09BC746F2}"/>
                  </a:ext>
                </a:extLst>
              </p:cNvPr>
              <p:cNvSpPr txBox="1"/>
              <p:nvPr/>
            </p:nvSpPr>
            <p:spPr>
              <a:xfrm>
                <a:off x="3718242" y="5178623"/>
                <a:ext cx="945515" cy="307777"/>
              </a:xfrm>
              <a:prstGeom prst="rect">
                <a:avLst/>
              </a:prstGeom>
              <a:noFill/>
            </p:spPr>
            <p:txBody>
              <a:bodyPr wrap="none" rtlCol="0">
                <a:spAutoFit/>
              </a:bodyPr>
              <a:lstStyle/>
              <a:p>
                <a:r>
                  <a:rPr lang="en-US" sz="1400" dirty="0"/>
                  <a:t>since </a:t>
                </a:r>
                <a14:m>
                  <m:oMath xmlns:m="http://schemas.openxmlformats.org/officeDocument/2006/math">
                    <m:r>
                      <a:rPr lang="en-US" sz="1400" b="0" i="1" smtClean="0">
                        <a:latin typeface="Cambria Math" panose="02040503050406030204" pitchFamily="18" charset="0"/>
                      </a:rPr>
                      <m:t>𝑧</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𝑡</m:t>
                    </m:r>
                  </m:oMath>
                </a14:m>
                <a:endParaRPr lang="en-US" sz="1400" dirty="0"/>
              </a:p>
            </p:txBody>
          </p:sp>
        </mc:Choice>
        <mc:Fallback>
          <p:sp>
            <p:nvSpPr>
              <p:cNvPr id="7" name="TextBox 6">
                <a:extLst>
                  <a:ext uri="{FF2B5EF4-FFF2-40B4-BE49-F238E27FC236}">
                    <a16:creationId xmlns:a16="http://schemas.microsoft.com/office/drawing/2014/main" id="{146271EE-32B5-0E45-A2B0-ABE09BC746F2}"/>
                  </a:ext>
                </a:extLst>
              </p:cNvPr>
              <p:cNvSpPr txBox="1">
                <a:spLocks noRot="1" noChangeAspect="1" noMove="1" noResize="1" noEditPoints="1" noAdjustHandles="1" noChangeArrowheads="1" noChangeShapeType="1" noTextEdit="1"/>
              </p:cNvSpPr>
              <p:nvPr/>
            </p:nvSpPr>
            <p:spPr>
              <a:xfrm>
                <a:off x="3718242" y="5178623"/>
                <a:ext cx="945515" cy="307777"/>
              </a:xfrm>
              <a:prstGeom prst="rect">
                <a:avLst/>
              </a:prstGeom>
              <a:blipFill>
                <a:blip r:embed="rId5"/>
                <a:stretch>
                  <a:fillRect l="-1333" t="-4167" b="-20833"/>
                </a:stretch>
              </a:blipFill>
            </p:spPr>
            <p:txBody>
              <a:bodyPr/>
              <a:lstStyle/>
              <a:p>
                <a:r>
                  <a:rPr lang="en-US">
                    <a:noFill/>
                  </a:rPr>
                  <a:t> </a:t>
                </a:r>
              </a:p>
            </p:txBody>
          </p:sp>
        </mc:Fallback>
      </mc:AlternateContent>
    </p:spTree>
    <p:extLst>
      <p:ext uri="{BB962C8B-B14F-4D97-AF65-F5344CB8AC3E}">
        <p14:creationId xmlns:p14="http://schemas.microsoft.com/office/powerpoint/2010/main" val="181652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r>
              <a:rPr lang="en-US"/>
              <a:t>Slide </a:t>
            </a:r>
            <a:fld id="{2651EAAB-5D0D-473B-859D-C18D8179491F}" type="slidenum">
              <a:rPr lang="en-US" smtClean="0"/>
              <a:pPr/>
              <a:t>4</a:t>
            </a:fld>
            <a:endParaRPr lang="en-US" dirty="0"/>
          </a:p>
        </p:txBody>
      </p:sp>
      <p:sp>
        <p:nvSpPr>
          <p:cNvPr id="4" name="Rectangle 3">
            <a:extLst>
              <a:ext uri="{FF2B5EF4-FFF2-40B4-BE49-F238E27FC236}">
                <a16:creationId xmlns:a16="http://schemas.microsoft.com/office/drawing/2014/main" id="{7BF26861-72FF-6248-9CE1-46E9BD7888D3}"/>
              </a:ext>
            </a:extLst>
          </p:cNvPr>
          <p:cNvSpPr/>
          <p:nvPr/>
        </p:nvSpPr>
        <p:spPr>
          <a:xfrm>
            <a:off x="3886200" y="6075947"/>
            <a:ext cx="1295400" cy="212725"/>
          </a:xfrm>
          <a:prstGeom prst="rect">
            <a:avLst/>
          </a:prstGeom>
          <a:solidFill>
            <a:schemeClr val="bg1"/>
          </a:solidFill>
          <a:ln>
            <a:solidFill>
              <a:srgbClr val="F8F8F8">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09A8A49-4755-214C-A6F5-D2EC151B9FDF}"/>
              </a:ext>
            </a:extLst>
          </p:cNvPr>
          <p:cNvSpPr txBox="1"/>
          <p:nvPr/>
        </p:nvSpPr>
        <p:spPr>
          <a:xfrm>
            <a:off x="1338261" y="1276160"/>
            <a:ext cx="6467475" cy="3693319"/>
          </a:xfrm>
          <a:prstGeom prst="rect">
            <a:avLst/>
          </a:prstGeom>
          <a:noFill/>
        </p:spPr>
        <p:txBody>
          <a:bodyPr wrap="square" rtlCol="0">
            <a:spAutoFit/>
          </a:bodyPr>
          <a:lstStyle/>
          <a:p>
            <a:pPr marL="285750" indent="-285750">
              <a:buClr>
                <a:srgbClr val="FFC000"/>
              </a:buClr>
              <a:buFont typeface="Arial" panose="020B0604020202020204" pitchFamily="34" charset="0"/>
              <a:buChar char="•"/>
            </a:pPr>
            <a:r>
              <a:rPr lang="en-US" dirty="0"/>
              <a:t>How does this matter appear?</a:t>
            </a:r>
          </a:p>
          <a:p>
            <a:pPr marL="285750" indent="-285750">
              <a:buClr>
                <a:srgbClr val="FFC000"/>
              </a:buClr>
              <a:buFont typeface="Arial" panose="020B0604020202020204" pitchFamily="34" charset="0"/>
              <a:buChar char="•"/>
            </a:pPr>
            <a:endParaRPr lang="en-US" dirty="0"/>
          </a:p>
          <a:p>
            <a:pPr>
              <a:buClr>
                <a:srgbClr val="FFC000"/>
              </a:buClr>
            </a:pPr>
            <a:endParaRPr lang="en-US" dirty="0"/>
          </a:p>
          <a:p>
            <a:pPr marL="285750" indent="-285750">
              <a:buClr>
                <a:srgbClr val="FFC000"/>
              </a:buClr>
              <a:buFont typeface="Arial" panose="020B0604020202020204" pitchFamily="34" charset="0"/>
              <a:buChar char="•"/>
            </a:pPr>
            <a:r>
              <a:rPr lang="en-US" dirty="0"/>
              <a:t>How does it look like when it is almost unperturbed?</a:t>
            </a:r>
          </a:p>
          <a:p>
            <a:pPr>
              <a:buClr>
                <a:srgbClr val="FFC000"/>
              </a:buClr>
            </a:pPr>
            <a:endParaRPr lang="en-US" dirty="0"/>
          </a:p>
          <a:p>
            <a:pPr>
              <a:buClr>
                <a:srgbClr val="FFC000"/>
              </a:buClr>
            </a:pPr>
            <a:endParaRPr lang="en-US" dirty="0"/>
          </a:p>
          <a:p>
            <a:pPr marL="285750" indent="-285750">
              <a:buClr>
                <a:srgbClr val="FFC000"/>
              </a:buClr>
              <a:buFont typeface="Arial" panose="020B0604020202020204" pitchFamily="34" charset="0"/>
              <a:buChar char="•"/>
            </a:pPr>
            <a:r>
              <a:rPr lang="en-US" dirty="0"/>
              <a:t>What do we know about evolution of its perturbations?</a:t>
            </a:r>
          </a:p>
          <a:p>
            <a:pPr>
              <a:buClr>
                <a:srgbClr val="FFC000"/>
              </a:buClr>
            </a:pPr>
            <a:endParaRPr lang="en-US" dirty="0"/>
          </a:p>
          <a:p>
            <a:pPr>
              <a:buClr>
                <a:srgbClr val="FFC000"/>
              </a:buClr>
            </a:pPr>
            <a:endParaRPr lang="en-US" dirty="0"/>
          </a:p>
          <a:p>
            <a:pPr marL="285750" indent="-285750">
              <a:buClr>
                <a:srgbClr val="FFC000"/>
              </a:buClr>
              <a:buFont typeface="Arial" panose="020B0604020202020204" pitchFamily="34" charset="0"/>
              <a:buChar char="•"/>
            </a:pPr>
            <a:r>
              <a:rPr lang="en-US" dirty="0"/>
              <a:t>How do “external” probes see this matter?</a:t>
            </a:r>
          </a:p>
          <a:p>
            <a:pPr marL="285750" indent="-285750">
              <a:buClr>
                <a:srgbClr val="FFC000"/>
              </a:buClr>
              <a:buFont typeface="Arial" panose="020B0604020202020204" pitchFamily="34" charset="0"/>
              <a:buChar char="•"/>
            </a:pPr>
            <a:endParaRPr lang="en-US" dirty="0"/>
          </a:p>
          <a:p>
            <a:pPr marL="285750" indent="-285750">
              <a:buClr>
                <a:srgbClr val="FFC000"/>
              </a:buClr>
              <a:buFont typeface="Arial" panose="020B0604020202020204" pitchFamily="34" charset="0"/>
              <a:buChar char="•"/>
            </a:pPr>
            <a:endParaRPr lang="en-US" dirty="0"/>
          </a:p>
          <a:p>
            <a:pPr marL="285750" indent="-285750">
              <a:buClr>
                <a:srgbClr val="FFC000"/>
              </a:buClr>
              <a:buFont typeface="Arial" panose="020B0604020202020204" pitchFamily="34" charset="0"/>
              <a:buChar char="•"/>
            </a:pPr>
            <a:r>
              <a:rPr lang="en-US" dirty="0"/>
              <a:t>…</a:t>
            </a:r>
          </a:p>
        </p:txBody>
      </p:sp>
      <p:sp>
        <p:nvSpPr>
          <p:cNvPr id="8" name="Title 5">
            <a:extLst>
              <a:ext uri="{FF2B5EF4-FFF2-40B4-BE49-F238E27FC236}">
                <a16:creationId xmlns:a16="http://schemas.microsoft.com/office/drawing/2014/main" id="{A2E38104-F987-5149-954F-9A1D1559E9DF}"/>
              </a:ext>
            </a:extLst>
          </p:cNvPr>
          <p:cNvSpPr>
            <a:spLocks noGrp="1"/>
          </p:cNvSpPr>
          <p:nvPr>
            <p:ph type="title"/>
          </p:nvPr>
        </p:nvSpPr>
        <p:spPr>
          <a:xfrm>
            <a:off x="990599" y="271453"/>
            <a:ext cx="7162800" cy="639763"/>
          </a:xfrm>
        </p:spPr>
        <p:txBody>
          <a:bodyPr/>
          <a:lstStyle/>
          <a:p>
            <a:pPr algn="ctr"/>
            <a:r>
              <a:rPr lang="en-US" sz="2800" dirty="0"/>
              <a:t>Heavy-Ion Collisions</a:t>
            </a:r>
          </a:p>
        </p:txBody>
      </p:sp>
      <p:sp>
        <p:nvSpPr>
          <p:cNvPr id="9" name="Title 5">
            <a:extLst>
              <a:ext uri="{FF2B5EF4-FFF2-40B4-BE49-F238E27FC236}">
                <a16:creationId xmlns:a16="http://schemas.microsoft.com/office/drawing/2014/main" id="{FFAFAE73-86FF-1646-BAA9-9334ED2D630A}"/>
              </a:ext>
            </a:extLst>
          </p:cNvPr>
          <p:cNvSpPr txBox="1">
            <a:spLocks/>
          </p:cNvSpPr>
          <p:nvPr/>
        </p:nvSpPr>
        <p:spPr>
          <a:xfrm>
            <a:off x="3005136" y="648486"/>
            <a:ext cx="3133723" cy="639763"/>
          </a:xfrm>
          <a:prstGeom prst="rect">
            <a:avLst/>
          </a:prstGeom>
        </p:spPr>
        <p:txBody>
          <a:bodyPr vert="horz" lIns="91440" tIns="45720" rIns="91440" bIns="45720" rtlCol="0" anchor="ctr">
            <a:noAutofit/>
          </a:bodyPr>
          <a:lstStyle>
            <a:lvl1pPr algn="l" defTabSz="914400" rtl="0" eaLnBrk="1" latinLnBrk="0" hangingPunct="1">
              <a:spcBef>
                <a:spcPct val="0"/>
              </a:spcBef>
              <a:buNone/>
              <a:defRPr sz="3200" b="1" kern="1200" baseline="0">
                <a:solidFill>
                  <a:schemeClr val="tx1"/>
                </a:solidFill>
                <a:latin typeface="Arial" pitchFamily="34" charset="0"/>
                <a:ea typeface="+mj-ea"/>
                <a:cs typeface="Arial" pitchFamily="34" charset="0"/>
              </a:defRPr>
            </a:lvl1pPr>
          </a:lstStyle>
          <a:p>
            <a:pPr algn="ctr"/>
            <a:r>
              <a:rPr lang="en-US" sz="2000" dirty="0"/>
              <a:t>How can we study QGP:</a:t>
            </a:r>
          </a:p>
        </p:txBody>
      </p:sp>
      <p:sp>
        <p:nvSpPr>
          <p:cNvPr id="14" name="TextBox 13">
            <a:extLst>
              <a:ext uri="{FF2B5EF4-FFF2-40B4-BE49-F238E27FC236}">
                <a16:creationId xmlns:a16="http://schemas.microsoft.com/office/drawing/2014/main" id="{5E671E0E-0D0F-D047-906F-DCE6DA216CF1}"/>
              </a:ext>
            </a:extLst>
          </p:cNvPr>
          <p:cNvSpPr txBox="1"/>
          <p:nvPr/>
        </p:nvSpPr>
        <p:spPr>
          <a:xfrm>
            <a:off x="1806346" y="1524000"/>
            <a:ext cx="6823304" cy="523220"/>
          </a:xfrm>
          <a:prstGeom prst="rect">
            <a:avLst/>
          </a:prstGeom>
          <a:noFill/>
        </p:spPr>
        <p:txBody>
          <a:bodyPr wrap="square" rtlCol="0">
            <a:spAutoFit/>
          </a:bodyPr>
          <a:lstStyle/>
          <a:p>
            <a:r>
              <a:rPr lang="en-US" sz="1400" i="1" dirty="0"/>
              <a:t>Hydrodynamic and quantum fluctuations in this system, thermalization, imprints of the initial conditions in the final state, </a:t>
            </a:r>
            <a:r>
              <a:rPr lang="en-US" sz="1400" i="1" dirty="0" err="1"/>
              <a:t>etc</a:t>
            </a:r>
            <a:r>
              <a:rPr lang="en-US" sz="1400" i="1" dirty="0"/>
              <a:t>; </a:t>
            </a:r>
          </a:p>
        </p:txBody>
      </p:sp>
      <p:sp>
        <p:nvSpPr>
          <p:cNvPr id="16" name="TextBox 15">
            <a:extLst>
              <a:ext uri="{FF2B5EF4-FFF2-40B4-BE49-F238E27FC236}">
                <a16:creationId xmlns:a16="http://schemas.microsoft.com/office/drawing/2014/main" id="{988FC555-8012-FA4A-A6F5-C65507074365}"/>
              </a:ext>
            </a:extLst>
          </p:cNvPr>
          <p:cNvSpPr txBox="1"/>
          <p:nvPr/>
        </p:nvSpPr>
        <p:spPr>
          <a:xfrm>
            <a:off x="1808992" y="2362200"/>
            <a:ext cx="6823304" cy="523220"/>
          </a:xfrm>
          <a:prstGeom prst="rect">
            <a:avLst/>
          </a:prstGeom>
          <a:noFill/>
        </p:spPr>
        <p:txBody>
          <a:bodyPr wrap="square" rtlCol="0">
            <a:spAutoFit/>
          </a:bodyPr>
          <a:lstStyle/>
          <a:p>
            <a:r>
              <a:rPr lang="en-US" sz="1400" i="1" dirty="0"/>
              <a:t>Thermodynamics and hydrodynamics, EOS, energy density and charge distributions, </a:t>
            </a:r>
            <a:r>
              <a:rPr lang="en-US" sz="1400" i="1" dirty="0" err="1"/>
              <a:t>etc</a:t>
            </a:r>
            <a:r>
              <a:rPr lang="en-US" sz="1400" i="1" dirty="0"/>
              <a:t>; </a:t>
            </a:r>
          </a:p>
        </p:txBody>
      </p:sp>
      <p:sp>
        <p:nvSpPr>
          <p:cNvPr id="17" name="TextBox 16">
            <a:extLst>
              <a:ext uri="{FF2B5EF4-FFF2-40B4-BE49-F238E27FC236}">
                <a16:creationId xmlns:a16="http://schemas.microsoft.com/office/drawing/2014/main" id="{08D9ADDE-7AF2-094C-8308-0A193DE87193}"/>
              </a:ext>
            </a:extLst>
          </p:cNvPr>
          <p:cNvSpPr txBox="1"/>
          <p:nvPr/>
        </p:nvSpPr>
        <p:spPr>
          <a:xfrm>
            <a:off x="1806346" y="3153676"/>
            <a:ext cx="6823304" cy="523220"/>
          </a:xfrm>
          <a:prstGeom prst="rect">
            <a:avLst/>
          </a:prstGeom>
          <a:noFill/>
        </p:spPr>
        <p:txBody>
          <a:bodyPr wrap="square" rtlCol="0">
            <a:spAutoFit/>
          </a:bodyPr>
          <a:lstStyle/>
          <a:p>
            <a:r>
              <a:rPr lang="en-US" sz="1400" i="1" dirty="0"/>
              <a:t>A variety of transport phenomena, kinetic coefficients in the medium description at different stages, collective modes, </a:t>
            </a:r>
            <a:r>
              <a:rPr lang="en-US" sz="1400" i="1" dirty="0" err="1"/>
              <a:t>etc</a:t>
            </a:r>
            <a:r>
              <a:rPr lang="en-US" sz="1400" i="1" dirty="0"/>
              <a:t>;</a:t>
            </a:r>
          </a:p>
        </p:txBody>
      </p:sp>
      <p:sp>
        <p:nvSpPr>
          <p:cNvPr id="18" name="TextBox 17">
            <a:extLst>
              <a:ext uri="{FF2B5EF4-FFF2-40B4-BE49-F238E27FC236}">
                <a16:creationId xmlns:a16="http://schemas.microsoft.com/office/drawing/2014/main" id="{38C3572A-3627-3E44-B2B5-1E2F44C401A0}"/>
              </a:ext>
            </a:extLst>
          </p:cNvPr>
          <p:cNvSpPr txBox="1"/>
          <p:nvPr/>
        </p:nvSpPr>
        <p:spPr>
          <a:xfrm>
            <a:off x="1806346" y="4011000"/>
            <a:ext cx="6823304" cy="523220"/>
          </a:xfrm>
          <a:prstGeom prst="rect">
            <a:avLst/>
          </a:prstGeom>
          <a:noFill/>
        </p:spPr>
        <p:txBody>
          <a:bodyPr wrap="square" rtlCol="0">
            <a:spAutoFit/>
          </a:bodyPr>
          <a:lstStyle/>
          <a:p>
            <a:r>
              <a:rPr lang="en-US" sz="1400" i="1" dirty="0"/>
              <a:t>Distinct probes – jets, heavy quarks, </a:t>
            </a:r>
            <a:r>
              <a:rPr lang="en-US" sz="1400" i="1" dirty="0" err="1"/>
              <a:t>quarkonia</a:t>
            </a:r>
            <a:r>
              <a:rPr lang="en-US" sz="1400" i="1" dirty="0"/>
              <a:t>, etc. Their interaction with the medium and difference in their behavior in HIC vs pp; </a:t>
            </a:r>
          </a:p>
        </p:txBody>
      </p:sp>
    </p:spTree>
    <p:extLst>
      <p:ext uri="{BB962C8B-B14F-4D97-AF65-F5344CB8AC3E}">
        <p14:creationId xmlns:p14="http://schemas.microsoft.com/office/powerpoint/2010/main" val="39576326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r>
              <a:rPr lang="en-US"/>
              <a:t>Slide </a:t>
            </a:r>
            <a:fld id="{2651EAAB-5D0D-473B-859D-C18D8179491F}" type="slidenum">
              <a:rPr lang="en-US" smtClean="0"/>
              <a:pPr/>
              <a:t>40</a:t>
            </a:fld>
            <a:endParaRPr lang="en-US" dirty="0"/>
          </a:p>
        </p:txBody>
      </p:sp>
      <p:sp>
        <p:nvSpPr>
          <p:cNvPr id="8" name="Title 5">
            <a:extLst>
              <a:ext uri="{FF2B5EF4-FFF2-40B4-BE49-F238E27FC236}">
                <a16:creationId xmlns:a16="http://schemas.microsoft.com/office/drawing/2014/main" id="{EAAC4C02-0670-E240-8702-EB83B3C0BB99}"/>
              </a:ext>
            </a:extLst>
          </p:cNvPr>
          <p:cNvSpPr txBox="1">
            <a:spLocks/>
          </p:cNvSpPr>
          <p:nvPr/>
        </p:nvSpPr>
        <p:spPr>
          <a:xfrm>
            <a:off x="990600" y="382061"/>
            <a:ext cx="7162800" cy="639763"/>
          </a:xfrm>
          <a:prstGeom prst="rect">
            <a:avLst/>
          </a:prstGeom>
        </p:spPr>
        <p:txBody>
          <a:bodyPr vert="horz" lIns="91440" tIns="45720" rIns="91440" bIns="45720" rtlCol="0" anchor="ctr">
            <a:noAutofit/>
          </a:bodyPr>
          <a:lstStyle>
            <a:lvl1pPr algn="l" defTabSz="914400" rtl="0" eaLnBrk="1" latinLnBrk="0" hangingPunct="1">
              <a:spcBef>
                <a:spcPct val="0"/>
              </a:spcBef>
              <a:buNone/>
              <a:defRPr sz="3200" b="1" kern="1200" baseline="0">
                <a:solidFill>
                  <a:schemeClr val="tx1"/>
                </a:solidFill>
                <a:latin typeface="Arial" pitchFamily="34" charset="0"/>
                <a:ea typeface="+mj-ea"/>
                <a:cs typeface="Arial" pitchFamily="34" charset="0"/>
              </a:defRPr>
            </a:lvl1pPr>
          </a:lstStyle>
          <a:p>
            <a:pPr algn="ctr"/>
            <a:r>
              <a:rPr lang="en-US" sz="2800"/>
              <a:t>Medium Motion Effects in GLV</a:t>
            </a:r>
            <a:endParaRPr lang="en-US" sz="2800" dirty="0"/>
          </a:p>
        </p:txBody>
      </p:sp>
      <p:sp>
        <p:nvSpPr>
          <p:cNvPr id="9" name="TextBox 8">
            <a:extLst>
              <a:ext uri="{FF2B5EF4-FFF2-40B4-BE49-F238E27FC236}">
                <a16:creationId xmlns:a16="http://schemas.microsoft.com/office/drawing/2014/main" id="{C4C9BADC-FD24-F043-92EB-0A72956B2DBA}"/>
              </a:ext>
            </a:extLst>
          </p:cNvPr>
          <p:cNvSpPr txBox="1"/>
          <p:nvPr/>
        </p:nvSpPr>
        <p:spPr>
          <a:xfrm>
            <a:off x="6172200" y="-1"/>
            <a:ext cx="2971800" cy="307777"/>
          </a:xfrm>
          <a:prstGeom prst="rect">
            <a:avLst/>
          </a:prstGeom>
          <a:noFill/>
        </p:spPr>
        <p:txBody>
          <a:bodyPr wrap="square" rtlCol="0">
            <a:spAutoFit/>
          </a:bodyPr>
          <a:lstStyle/>
          <a:p>
            <a:r>
              <a:rPr lang="en-US" sz="1400" dirty="0"/>
              <a:t>AS, M. Sievert, I. </a:t>
            </a:r>
            <a:r>
              <a:rPr lang="en-US" sz="1400" dirty="0" err="1"/>
              <a:t>Vitev</a:t>
            </a:r>
            <a:r>
              <a:rPr lang="en-US" sz="1400" dirty="0"/>
              <a:t>, in progress</a:t>
            </a:r>
          </a:p>
        </p:txBody>
      </p:sp>
      <p:sp>
        <p:nvSpPr>
          <p:cNvPr id="13" name="TextBox 12">
            <a:extLst>
              <a:ext uri="{FF2B5EF4-FFF2-40B4-BE49-F238E27FC236}">
                <a16:creationId xmlns:a16="http://schemas.microsoft.com/office/drawing/2014/main" id="{8E9D5464-4169-884B-96B8-FBEBEF8826EE}"/>
              </a:ext>
            </a:extLst>
          </p:cNvPr>
          <p:cNvSpPr txBox="1"/>
          <p:nvPr/>
        </p:nvSpPr>
        <p:spPr>
          <a:xfrm>
            <a:off x="3247759" y="895290"/>
            <a:ext cx="2648482" cy="400110"/>
          </a:xfrm>
          <a:prstGeom prst="rect">
            <a:avLst/>
          </a:prstGeom>
          <a:noFill/>
        </p:spPr>
        <p:txBody>
          <a:bodyPr wrap="none" rtlCol="0">
            <a:spAutoFit/>
          </a:bodyPr>
          <a:lstStyle/>
          <a:p>
            <a:r>
              <a:rPr lang="en-US" sz="2000" b="1" dirty="0"/>
              <a:t>Soft gluon emission</a:t>
            </a:r>
          </a:p>
        </p:txBody>
      </p:sp>
      <p:sp>
        <p:nvSpPr>
          <p:cNvPr id="15" name="TextBox 14">
            <a:extLst>
              <a:ext uri="{FF2B5EF4-FFF2-40B4-BE49-F238E27FC236}">
                <a16:creationId xmlns:a16="http://schemas.microsoft.com/office/drawing/2014/main" id="{E85E4285-F63B-5F42-933A-446090C4E37C}"/>
              </a:ext>
            </a:extLst>
          </p:cNvPr>
          <p:cNvSpPr txBox="1"/>
          <p:nvPr/>
        </p:nvSpPr>
        <p:spPr>
          <a:xfrm>
            <a:off x="4457700" y="1428980"/>
            <a:ext cx="4495800" cy="1477328"/>
          </a:xfrm>
          <a:prstGeom prst="rect">
            <a:avLst/>
          </a:prstGeom>
          <a:noFill/>
        </p:spPr>
        <p:txBody>
          <a:bodyPr wrap="square" rtlCol="0">
            <a:spAutoFit/>
          </a:bodyPr>
          <a:lstStyle/>
          <a:p>
            <a:pPr marL="285750" indent="-285750">
              <a:buClr>
                <a:srgbClr val="FFC000"/>
              </a:buClr>
              <a:buFont typeface="Arial" panose="020B0604020202020204" pitchFamily="34" charset="0"/>
              <a:buChar char="•"/>
            </a:pPr>
            <a:r>
              <a:rPr lang="en-US" dirty="0"/>
              <a:t>The non-zero energy transfer;</a:t>
            </a:r>
          </a:p>
          <a:p>
            <a:pPr marL="285750" indent="-285750">
              <a:buClr>
                <a:srgbClr val="FFC000"/>
              </a:buClr>
              <a:buFont typeface="Arial" panose="020B0604020202020204" pitchFamily="34" charset="0"/>
              <a:buChar char="•"/>
            </a:pPr>
            <a:r>
              <a:rPr lang="en-US" dirty="0"/>
              <a:t>The vertex correction;</a:t>
            </a:r>
          </a:p>
          <a:p>
            <a:pPr marL="285750" indent="-285750">
              <a:buClr>
                <a:srgbClr val="FFC000"/>
              </a:buClr>
              <a:buFont typeface="Arial" panose="020B0604020202020204" pitchFamily="34" charset="0"/>
              <a:buChar char="•"/>
            </a:pPr>
            <a:r>
              <a:rPr lang="en-US" dirty="0"/>
              <a:t>The modification of the poles;</a:t>
            </a:r>
          </a:p>
          <a:p>
            <a:pPr marL="285750" indent="-285750">
              <a:buClr>
                <a:srgbClr val="FFC000"/>
              </a:buClr>
              <a:buFont typeface="Arial" panose="020B0604020202020204" pitchFamily="34" charset="0"/>
              <a:buChar char="•"/>
            </a:pPr>
            <a:r>
              <a:rPr lang="en-US" dirty="0"/>
              <a:t>The momentum shift in the potential;</a:t>
            </a:r>
          </a:p>
          <a:p>
            <a:pPr marL="285750" indent="-285750">
              <a:buClr>
                <a:srgbClr val="FFC000"/>
              </a:buClr>
              <a:buFont typeface="Arial" panose="020B0604020202020204" pitchFamily="34" charset="0"/>
              <a:buChar char="•"/>
            </a:pPr>
            <a:r>
              <a:rPr lang="en-US" dirty="0"/>
              <a:t>The shift in the phases;</a:t>
            </a:r>
          </a:p>
        </p:txBody>
      </p:sp>
      <p:pic>
        <p:nvPicPr>
          <p:cNvPr id="2" name="Picture 1">
            <a:extLst>
              <a:ext uri="{FF2B5EF4-FFF2-40B4-BE49-F238E27FC236}">
                <a16:creationId xmlns:a16="http://schemas.microsoft.com/office/drawing/2014/main" id="{347AC47D-AA8E-884B-96A3-79FB2B51C9F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57200" y="1431049"/>
            <a:ext cx="3733800" cy="1683796"/>
          </a:xfrm>
          <a:prstGeom prst="rect">
            <a:avLst/>
          </a:prstGeom>
        </p:spPr>
      </p:pic>
      <p:pic>
        <p:nvPicPr>
          <p:cNvPr id="4" name="Picture 3">
            <a:extLst>
              <a:ext uri="{FF2B5EF4-FFF2-40B4-BE49-F238E27FC236}">
                <a16:creationId xmlns:a16="http://schemas.microsoft.com/office/drawing/2014/main" id="{C9F2387C-8494-E748-9A94-F20422A32465}"/>
              </a:ext>
            </a:extLst>
          </p:cNvPr>
          <p:cNvPicPr>
            <a:picLocks noChangeAspect="1"/>
          </p:cNvPicPr>
          <p:nvPr/>
        </p:nvPicPr>
        <p:blipFill>
          <a:blip r:embed="rId4"/>
          <a:stretch>
            <a:fillRect/>
          </a:stretch>
        </p:blipFill>
        <p:spPr>
          <a:xfrm>
            <a:off x="380980" y="3429000"/>
            <a:ext cx="8153439" cy="1339612"/>
          </a:xfrm>
          <a:prstGeom prst="rect">
            <a:avLst/>
          </a:prstGeom>
        </p:spPr>
      </p:pic>
      <p:pic>
        <p:nvPicPr>
          <p:cNvPr id="5" name="Picture 4">
            <a:extLst>
              <a:ext uri="{FF2B5EF4-FFF2-40B4-BE49-F238E27FC236}">
                <a16:creationId xmlns:a16="http://schemas.microsoft.com/office/drawing/2014/main" id="{789FCB0D-7D39-4541-8558-143AA6A5C853}"/>
              </a:ext>
            </a:extLst>
          </p:cNvPr>
          <p:cNvPicPr>
            <a:picLocks noChangeAspect="1"/>
          </p:cNvPicPr>
          <p:nvPr/>
        </p:nvPicPr>
        <p:blipFill>
          <a:blip r:embed="rId5"/>
          <a:stretch>
            <a:fillRect/>
          </a:stretch>
        </p:blipFill>
        <p:spPr>
          <a:xfrm>
            <a:off x="3048000" y="5291304"/>
            <a:ext cx="2667000" cy="585439"/>
          </a:xfrm>
          <a:prstGeom prst="rect">
            <a:avLst/>
          </a:prstGeom>
        </p:spPr>
      </p:pic>
      <p:sp>
        <p:nvSpPr>
          <p:cNvPr id="10" name="TextBox 9">
            <a:extLst>
              <a:ext uri="{FF2B5EF4-FFF2-40B4-BE49-F238E27FC236}">
                <a16:creationId xmlns:a16="http://schemas.microsoft.com/office/drawing/2014/main" id="{A832B19F-6C6E-3249-AD21-4A00190BD0C4}"/>
              </a:ext>
            </a:extLst>
          </p:cNvPr>
          <p:cNvSpPr txBox="1"/>
          <p:nvPr/>
        </p:nvSpPr>
        <p:spPr>
          <a:xfrm>
            <a:off x="4330588" y="4876069"/>
            <a:ext cx="482824" cy="307777"/>
          </a:xfrm>
          <a:prstGeom prst="rect">
            <a:avLst/>
          </a:prstGeom>
          <a:noFill/>
        </p:spPr>
        <p:txBody>
          <a:bodyPr wrap="none" rtlCol="0">
            <a:spAutoFit/>
          </a:bodyPr>
          <a:lstStyle/>
          <a:p>
            <a:r>
              <a:rPr lang="en-US" sz="1400" dirty="0"/>
              <a:t>and</a:t>
            </a:r>
          </a:p>
        </p:txBody>
      </p:sp>
    </p:spTree>
    <p:extLst>
      <p:ext uri="{BB962C8B-B14F-4D97-AF65-F5344CB8AC3E}">
        <p14:creationId xmlns:p14="http://schemas.microsoft.com/office/powerpoint/2010/main" val="6033258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r>
              <a:rPr lang="en-US"/>
              <a:t>Slide </a:t>
            </a:r>
            <a:fld id="{2651EAAB-5D0D-473B-859D-C18D8179491F}" type="slidenum">
              <a:rPr lang="en-US" smtClean="0"/>
              <a:pPr/>
              <a:t>41</a:t>
            </a:fld>
            <a:endParaRPr lang="en-US" dirty="0"/>
          </a:p>
        </p:txBody>
      </p:sp>
      <p:sp>
        <p:nvSpPr>
          <p:cNvPr id="8" name="Title 5">
            <a:extLst>
              <a:ext uri="{FF2B5EF4-FFF2-40B4-BE49-F238E27FC236}">
                <a16:creationId xmlns:a16="http://schemas.microsoft.com/office/drawing/2014/main" id="{EAAC4C02-0670-E240-8702-EB83B3C0BB99}"/>
              </a:ext>
            </a:extLst>
          </p:cNvPr>
          <p:cNvSpPr txBox="1">
            <a:spLocks/>
          </p:cNvSpPr>
          <p:nvPr/>
        </p:nvSpPr>
        <p:spPr>
          <a:xfrm>
            <a:off x="990600" y="382061"/>
            <a:ext cx="7162800" cy="639763"/>
          </a:xfrm>
          <a:prstGeom prst="rect">
            <a:avLst/>
          </a:prstGeom>
        </p:spPr>
        <p:txBody>
          <a:bodyPr vert="horz" lIns="91440" tIns="45720" rIns="91440" bIns="45720" rtlCol="0" anchor="ctr">
            <a:noAutofit/>
          </a:bodyPr>
          <a:lstStyle>
            <a:lvl1pPr algn="l" defTabSz="914400" rtl="0" eaLnBrk="1" latinLnBrk="0" hangingPunct="1">
              <a:spcBef>
                <a:spcPct val="0"/>
              </a:spcBef>
              <a:buNone/>
              <a:defRPr sz="3200" b="1" kern="1200" baseline="0">
                <a:solidFill>
                  <a:schemeClr val="tx1"/>
                </a:solidFill>
                <a:latin typeface="Arial" pitchFamily="34" charset="0"/>
                <a:ea typeface="+mj-ea"/>
                <a:cs typeface="Arial" pitchFamily="34" charset="0"/>
              </a:defRPr>
            </a:lvl1pPr>
          </a:lstStyle>
          <a:p>
            <a:pPr algn="ctr"/>
            <a:r>
              <a:rPr lang="en-US" sz="2800"/>
              <a:t>Medium Motion Effects in GLV</a:t>
            </a:r>
            <a:endParaRPr lang="en-US" sz="2800" dirty="0"/>
          </a:p>
        </p:txBody>
      </p:sp>
      <p:sp>
        <p:nvSpPr>
          <p:cNvPr id="9" name="TextBox 8">
            <a:extLst>
              <a:ext uri="{FF2B5EF4-FFF2-40B4-BE49-F238E27FC236}">
                <a16:creationId xmlns:a16="http://schemas.microsoft.com/office/drawing/2014/main" id="{C4C9BADC-FD24-F043-92EB-0A72956B2DBA}"/>
              </a:ext>
            </a:extLst>
          </p:cNvPr>
          <p:cNvSpPr txBox="1"/>
          <p:nvPr/>
        </p:nvSpPr>
        <p:spPr>
          <a:xfrm>
            <a:off x="6172200" y="-1"/>
            <a:ext cx="2971800" cy="307777"/>
          </a:xfrm>
          <a:prstGeom prst="rect">
            <a:avLst/>
          </a:prstGeom>
          <a:noFill/>
        </p:spPr>
        <p:txBody>
          <a:bodyPr wrap="square" rtlCol="0">
            <a:spAutoFit/>
          </a:bodyPr>
          <a:lstStyle/>
          <a:p>
            <a:r>
              <a:rPr lang="en-US" sz="1400" dirty="0"/>
              <a:t>AS, M. Sievert, I. </a:t>
            </a:r>
            <a:r>
              <a:rPr lang="en-US" sz="1400" dirty="0" err="1"/>
              <a:t>Vitev</a:t>
            </a:r>
            <a:r>
              <a:rPr lang="en-US" sz="1400" dirty="0"/>
              <a:t>, in progress</a:t>
            </a:r>
          </a:p>
        </p:txBody>
      </p:sp>
      <p:sp>
        <p:nvSpPr>
          <p:cNvPr id="13" name="TextBox 12">
            <a:extLst>
              <a:ext uri="{FF2B5EF4-FFF2-40B4-BE49-F238E27FC236}">
                <a16:creationId xmlns:a16="http://schemas.microsoft.com/office/drawing/2014/main" id="{8E9D5464-4169-884B-96B8-FBEBEF8826EE}"/>
              </a:ext>
            </a:extLst>
          </p:cNvPr>
          <p:cNvSpPr txBox="1"/>
          <p:nvPr/>
        </p:nvSpPr>
        <p:spPr>
          <a:xfrm>
            <a:off x="3247759" y="895290"/>
            <a:ext cx="2648482" cy="400110"/>
          </a:xfrm>
          <a:prstGeom prst="rect">
            <a:avLst/>
          </a:prstGeom>
          <a:noFill/>
        </p:spPr>
        <p:txBody>
          <a:bodyPr wrap="none" rtlCol="0">
            <a:spAutoFit/>
          </a:bodyPr>
          <a:lstStyle/>
          <a:p>
            <a:r>
              <a:rPr lang="en-US" sz="2000" b="1" dirty="0"/>
              <a:t>Soft gluon emission</a:t>
            </a:r>
          </a:p>
        </p:txBody>
      </p:sp>
      <p:sp>
        <p:nvSpPr>
          <p:cNvPr id="15" name="TextBox 14">
            <a:extLst>
              <a:ext uri="{FF2B5EF4-FFF2-40B4-BE49-F238E27FC236}">
                <a16:creationId xmlns:a16="http://schemas.microsoft.com/office/drawing/2014/main" id="{E85E4285-F63B-5F42-933A-446090C4E37C}"/>
              </a:ext>
            </a:extLst>
          </p:cNvPr>
          <p:cNvSpPr txBox="1"/>
          <p:nvPr/>
        </p:nvSpPr>
        <p:spPr>
          <a:xfrm>
            <a:off x="4457700" y="1428980"/>
            <a:ext cx="4495800" cy="1477328"/>
          </a:xfrm>
          <a:prstGeom prst="rect">
            <a:avLst/>
          </a:prstGeom>
          <a:noFill/>
        </p:spPr>
        <p:txBody>
          <a:bodyPr wrap="square" rtlCol="0">
            <a:spAutoFit/>
          </a:bodyPr>
          <a:lstStyle/>
          <a:p>
            <a:pPr marL="285750" indent="-285750">
              <a:buClr>
                <a:srgbClr val="FFC000"/>
              </a:buClr>
              <a:buFont typeface="Arial" panose="020B0604020202020204" pitchFamily="34" charset="0"/>
              <a:buChar char="•"/>
            </a:pPr>
            <a:r>
              <a:rPr lang="en-US" dirty="0"/>
              <a:t>The non-zero energy transfer;</a:t>
            </a:r>
          </a:p>
          <a:p>
            <a:pPr marL="285750" indent="-285750">
              <a:buClr>
                <a:srgbClr val="FFC000"/>
              </a:buClr>
              <a:buFont typeface="Arial" panose="020B0604020202020204" pitchFamily="34" charset="0"/>
              <a:buChar char="•"/>
            </a:pPr>
            <a:r>
              <a:rPr lang="en-US" dirty="0"/>
              <a:t>The vertex correction;</a:t>
            </a:r>
          </a:p>
          <a:p>
            <a:pPr marL="285750" indent="-285750">
              <a:buClr>
                <a:srgbClr val="FFC000"/>
              </a:buClr>
              <a:buFont typeface="Arial" panose="020B0604020202020204" pitchFamily="34" charset="0"/>
              <a:buChar char="•"/>
            </a:pPr>
            <a:r>
              <a:rPr lang="en-US" dirty="0"/>
              <a:t>The modification of the poles;</a:t>
            </a:r>
          </a:p>
          <a:p>
            <a:pPr marL="285750" indent="-285750">
              <a:buClr>
                <a:srgbClr val="FFC000"/>
              </a:buClr>
              <a:buFont typeface="Arial" panose="020B0604020202020204" pitchFamily="34" charset="0"/>
              <a:buChar char="•"/>
            </a:pPr>
            <a:r>
              <a:rPr lang="en-US" dirty="0"/>
              <a:t>The momentum shift in the potential;</a:t>
            </a:r>
          </a:p>
          <a:p>
            <a:pPr marL="285750" indent="-285750">
              <a:buClr>
                <a:srgbClr val="FFC000"/>
              </a:buClr>
              <a:buFont typeface="Arial" panose="020B0604020202020204" pitchFamily="34" charset="0"/>
              <a:buChar char="•"/>
            </a:pPr>
            <a:r>
              <a:rPr lang="en-US" dirty="0"/>
              <a:t>The shift in the phases;</a:t>
            </a:r>
          </a:p>
        </p:txBody>
      </p:sp>
      <p:pic>
        <p:nvPicPr>
          <p:cNvPr id="2" name="Picture 1">
            <a:extLst>
              <a:ext uri="{FF2B5EF4-FFF2-40B4-BE49-F238E27FC236}">
                <a16:creationId xmlns:a16="http://schemas.microsoft.com/office/drawing/2014/main" id="{347AC47D-AA8E-884B-96A3-79FB2B51C9F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57200" y="1431049"/>
            <a:ext cx="3733800" cy="1683796"/>
          </a:xfrm>
          <a:prstGeom prst="rect">
            <a:avLst/>
          </a:prstGeom>
        </p:spPr>
      </p:pic>
      <p:pic>
        <p:nvPicPr>
          <p:cNvPr id="5" name="Picture 4">
            <a:extLst>
              <a:ext uri="{FF2B5EF4-FFF2-40B4-BE49-F238E27FC236}">
                <a16:creationId xmlns:a16="http://schemas.microsoft.com/office/drawing/2014/main" id="{EF582ECF-AA57-CE4A-B62A-867DC0D2B1D7}"/>
              </a:ext>
            </a:extLst>
          </p:cNvPr>
          <p:cNvPicPr>
            <a:picLocks noChangeAspect="1"/>
          </p:cNvPicPr>
          <p:nvPr/>
        </p:nvPicPr>
        <p:blipFill>
          <a:blip r:embed="rId4"/>
          <a:stretch>
            <a:fillRect/>
          </a:stretch>
        </p:blipFill>
        <p:spPr>
          <a:xfrm>
            <a:off x="380980" y="3429000"/>
            <a:ext cx="8153438" cy="2069088"/>
          </a:xfrm>
          <a:prstGeom prst="rect">
            <a:avLst/>
          </a:prstGeom>
        </p:spPr>
      </p:pic>
      <p:sp>
        <p:nvSpPr>
          <p:cNvPr id="6" name="TextBox 5">
            <a:extLst>
              <a:ext uri="{FF2B5EF4-FFF2-40B4-BE49-F238E27FC236}">
                <a16:creationId xmlns:a16="http://schemas.microsoft.com/office/drawing/2014/main" id="{05BAF8FB-2524-F043-B77A-A2409C987CA0}"/>
              </a:ext>
            </a:extLst>
          </p:cNvPr>
          <p:cNvSpPr txBox="1"/>
          <p:nvPr/>
        </p:nvSpPr>
        <p:spPr>
          <a:xfrm>
            <a:off x="3389625" y="5498088"/>
            <a:ext cx="2364750" cy="307777"/>
          </a:xfrm>
          <a:prstGeom prst="rect">
            <a:avLst/>
          </a:prstGeom>
          <a:noFill/>
        </p:spPr>
        <p:txBody>
          <a:bodyPr wrap="none" rtlCol="0">
            <a:spAutoFit/>
          </a:bodyPr>
          <a:lstStyle/>
          <a:p>
            <a:r>
              <a:rPr lang="en-US" sz="1400" dirty="0"/>
              <a:t>in the constant velocity limit</a:t>
            </a:r>
          </a:p>
        </p:txBody>
      </p:sp>
      <p:sp>
        <p:nvSpPr>
          <p:cNvPr id="12" name="TextBox 11">
            <a:extLst>
              <a:ext uri="{FF2B5EF4-FFF2-40B4-BE49-F238E27FC236}">
                <a16:creationId xmlns:a16="http://schemas.microsoft.com/office/drawing/2014/main" id="{C97AF05C-2EE8-C748-9A46-905E45BFA662}"/>
              </a:ext>
            </a:extLst>
          </p:cNvPr>
          <p:cNvSpPr txBox="1"/>
          <p:nvPr/>
        </p:nvSpPr>
        <p:spPr>
          <a:xfrm>
            <a:off x="3733800" y="3228220"/>
            <a:ext cx="1248803" cy="307777"/>
          </a:xfrm>
          <a:prstGeom prst="rect">
            <a:avLst/>
          </a:prstGeom>
          <a:noFill/>
        </p:spPr>
        <p:txBody>
          <a:bodyPr wrap="none" rtlCol="0">
            <a:spAutoFit/>
          </a:bodyPr>
          <a:lstStyle/>
          <a:p>
            <a:r>
              <a:rPr lang="en-US" sz="1400" dirty="0"/>
              <a:t>light-front w.f.</a:t>
            </a:r>
          </a:p>
        </p:txBody>
      </p:sp>
      <p:cxnSp>
        <p:nvCxnSpPr>
          <p:cNvPr id="14" name="Straight Arrow Connector 13">
            <a:extLst>
              <a:ext uri="{FF2B5EF4-FFF2-40B4-BE49-F238E27FC236}">
                <a16:creationId xmlns:a16="http://schemas.microsoft.com/office/drawing/2014/main" id="{029C4993-5182-FF4A-BE72-043661A9D257}"/>
              </a:ext>
            </a:extLst>
          </p:cNvPr>
          <p:cNvCxnSpPr>
            <a:cxnSpLocks/>
          </p:cNvCxnSpPr>
          <p:nvPr/>
        </p:nvCxnSpPr>
        <p:spPr>
          <a:xfrm>
            <a:off x="4343400" y="3535997"/>
            <a:ext cx="0" cy="274003"/>
          </a:xfrm>
          <a:prstGeom prst="straightConnector1">
            <a:avLst/>
          </a:prstGeom>
          <a:ln w="25400">
            <a:solidFill>
              <a:srgbClr val="F09229"/>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94460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r>
              <a:rPr lang="en-US"/>
              <a:t>Slide </a:t>
            </a:r>
            <a:fld id="{2651EAAB-5D0D-473B-859D-C18D8179491F}" type="slidenum">
              <a:rPr lang="en-US" smtClean="0"/>
              <a:pPr/>
              <a:t>42</a:t>
            </a:fld>
            <a:endParaRPr lang="en-US" dirty="0"/>
          </a:p>
        </p:txBody>
      </p:sp>
      <p:sp>
        <p:nvSpPr>
          <p:cNvPr id="8" name="Title 5">
            <a:extLst>
              <a:ext uri="{FF2B5EF4-FFF2-40B4-BE49-F238E27FC236}">
                <a16:creationId xmlns:a16="http://schemas.microsoft.com/office/drawing/2014/main" id="{EAAC4C02-0670-E240-8702-EB83B3C0BB99}"/>
              </a:ext>
            </a:extLst>
          </p:cNvPr>
          <p:cNvSpPr txBox="1">
            <a:spLocks/>
          </p:cNvSpPr>
          <p:nvPr/>
        </p:nvSpPr>
        <p:spPr>
          <a:xfrm>
            <a:off x="990600" y="382061"/>
            <a:ext cx="7162800" cy="639763"/>
          </a:xfrm>
          <a:prstGeom prst="rect">
            <a:avLst/>
          </a:prstGeom>
        </p:spPr>
        <p:txBody>
          <a:bodyPr vert="horz" lIns="91440" tIns="45720" rIns="91440" bIns="45720" rtlCol="0" anchor="ctr">
            <a:noAutofit/>
          </a:bodyPr>
          <a:lstStyle>
            <a:lvl1pPr algn="l" defTabSz="914400" rtl="0" eaLnBrk="1" latinLnBrk="0" hangingPunct="1">
              <a:spcBef>
                <a:spcPct val="0"/>
              </a:spcBef>
              <a:buNone/>
              <a:defRPr sz="3200" b="1" kern="1200" baseline="0">
                <a:solidFill>
                  <a:schemeClr val="tx1"/>
                </a:solidFill>
                <a:latin typeface="Arial" pitchFamily="34" charset="0"/>
                <a:ea typeface="+mj-ea"/>
                <a:cs typeface="Arial" pitchFamily="34" charset="0"/>
              </a:defRPr>
            </a:lvl1pPr>
          </a:lstStyle>
          <a:p>
            <a:pPr algn="ctr"/>
            <a:r>
              <a:rPr lang="en-US" sz="2800"/>
              <a:t>Medium Motion Effects in GLV</a:t>
            </a:r>
            <a:endParaRPr lang="en-US" sz="2800" dirty="0"/>
          </a:p>
        </p:txBody>
      </p:sp>
      <p:sp>
        <p:nvSpPr>
          <p:cNvPr id="9" name="TextBox 8">
            <a:extLst>
              <a:ext uri="{FF2B5EF4-FFF2-40B4-BE49-F238E27FC236}">
                <a16:creationId xmlns:a16="http://schemas.microsoft.com/office/drawing/2014/main" id="{C4C9BADC-FD24-F043-92EB-0A72956B2DBA}"/>
              </a:ext>
            </a:extLst>
          </p:cNvPr>
          <p:cNvSpPr txBox="1"/>
          <p:nvPr/>
        </p:nvSpPr>
        <p:spPr>
          <a:xfrm>
            <a:off x="6172200" y="-1"/>
            <a:ext cx="2971800" cy="307777"/>
          </a:xfrm>
          <a:prstGeom prst="rect">
            <a:avLst/>
          </a:prstGeom>
          <a:noFill/>
        </p:spPr>
        <p:txBody>
          <a:bodyPr wrap="square" rtlCol="0">
            <a:spAutoFit/>
          </a:bodyPr>
          <a:lstStyle/>
          <a:p>
            <a:r>
              <a:rPr lang="en-US" sz="1400" dirty="0"/>
              <a:t>AS, M. Sievert, I. </a:t>
            </a:r>
            <a:r>
              <a:rPr lang="en-US" sz="1400" dirty="0" err="1"/>
              <a:t>Vitev</a:t>
            </a:r>
            <a:r>
              <a:rPr lang="en-US" sz="1400" dirty="0"/>
              <a:t>, in progress</a:t>
            </a:r>
          </a:p>
        </p:txBody>
      </p:sp>
      <p:sp>
        <p:nvSpPr>
          <p:cNvPr id="13" name="TextBox 12">
            <a:extLst>
              <a:ext uri="{FF2B5EF4-FFF2-40B4-BE49-F238E27FC236}">
                <a16:creationId xmlns:a16="http://schemas.microsoft.com/office/drawing/2014/main" id="{8E9D5464-4169-884B-96B8-FBEBEF8826EE}"/>
              </a:ext>
            </a:extLst>
          </p:cNvPr>
          <p:cNvSpPr txBox="1"/>
          <p:nvPr/>
        </p:nvSpPr>
        <p:spPr>
          <a:xfrm>
            <a:off x="3247759" y="895290"/>
            <a:ext cx="2648482" cy="400110"/>
          </a:xfrm>
          <a:prstGeom prst="rect">
            <a:avLst/>
          </a:prstGeom>
          <a:noFill/>
        </p:spPr>
        <p:txBody>
          <a:bodyPr wrap="none" rtlCol="0">
            <a:spAutoFit/>
          </a:bodyPr>
          <a:lstStyle/>
          <a:p>
            <a:r>
              <a:rPr lang="en-US" sz="2000" b="1" dirty="0"/>
              <a:t>Soft gluon emission</a:t>
            </a:r>
          </a:p>
        </p:txBody>
      </p:sp>
      <p:sp>
        <p:nvSpPr>
          <p:cNvPr id="15" name="TextBox 14">
            <a:extLst>
              <a:ext uri="{FF2B5EF4-FFF2-40B4-BE49-F238E27FC236}">
                <a16:creationId xmlns:a16="http://schemas.microsoft.com/office/drawing/2014/main" id="{E85E4285-F63B-5F42-933A-446090C4E37C}"/>
              </a:ext>
            </a:extLst>
          </p:cNvPr>
          <p:cNvSpPr txBox="1"/>
          <p:nvPr/>
        </p:nvSpPr>
        <p:spPr>
          <a:xfrm>
            <a:off x="4457700" y="1428980"/>
            <a:ext cx="4495800" cy="1477328"/>
          </a:xfrm>
          <a:prstGeom prst="rect">
            <a:avLst/>
          </a:prstGeom>
          <a:noFill/>
        </p:spPr>
        <p:txBody>
          <a:bodyPr wrap="square" rtlCol="0">
            <a:spAutoFit/>
          </a:bodyPr>
          <a:lstStyle/>
          <a:p>
            <a:pPr marL="285750" indent="-285750">
              <a:buClr>
                <a:srgbClr val="FFC000"/>
              </a:buClr>
              <a:buFont typeface="Arial" panose="020B0604020202020204" pitchFamily="34" charset="0"/>
              <a:buChar char="•"/>
            </a:pPr>
            <a:r>
              <a:rPr lang="en-US" dirty="0"/>
              <a:t>The non-zero energy transfer;</a:t>
            </a:r>
          </a:p>
          <a:p>
            <a:pPr marL="285750" indent="-285750">
              <a:buClr>
                <a:srgbClr val="FFC000"/>
              </a:buClr>
              <a:buFont typeface="Arial" panose="020B0604020202020204" pitchFamily="34" charset="0"/>
              <a:buChar char="•"/>
            </a:pPr>
            <a:r>
              <a:rPr lang="en-US" dirty="0"/>
              <a:t>The vertex correction;</a:t>
            </a:r>
          </a:p>
          <a:p>
            <a:pPr marL="285750" indent="-285750">
              <a:buClr>
                <a:srgbClr val="FFC000"/>
              </a:buClr>
              <a:buFont typeface="Arial" panose="020B0604020202020204" pitchFamily="34" charset="0"/>
              <a:buChar char="•"/>
            </a:pPr>
            <a:r>
              <a:rPr lang="en-US" dirty="0"/>
              <a:t>The modification of the poles;</a:t>
            </a:r>
          </a:p>
          <a:p>
            <a:pPr marL="285750" indent="-285750">
              <a:buClr>
                <a:srgbClr val="FFC000"/>
              </a:buClr>
              <a:buFont typeface="Arial" panose="020B0604020202020204" pitchFamily="34" charset="0"/>
              <a:buChar char="•"/>
            </a:pPr>
            <a:r>
              <a:rPr lang="en-US" dirty="0"/>
              <a:t>The momentum shift in the potential;</a:t>
            </a:r>
          </a:p>
          <a:p>
            <a:pPr marL="285750" indent="-285750">
              <a:buClr>
                <a:srgbClr val="FFC000"/>
              </a:buClr>
              <a:buFont typeface="Arial" panose="020B0604020202020204" pitchFamily="34" charset="0"/>
              <a:buChar char="•"/>
            </a:pPr>
            <a:r>
              <a:rPr lang="en-US" dirty="0"/>
              <a:t>The shift in the phases;</a:t>
            </a:r>
          </a:p>
        </p:txBody>
      </p:sp>
      <p:pic>
        <p:nvPicPr>
          <p:cNvPr id="2" name="Picture 1">
            <a:extLst>
              <a:ext uri="{FF2B5EF4-FFF2-40B4-BE49-F238E27FC236}">
                <a16:creationId xmlns:a16="http://schemas.microsoft.com/office/drawing/2014/main" id="{347AC47D-AA8E-884B-96A3-79FB2B51C9F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57200" y="1431049"/>
            <a:ext cx="3733800" cy="1683796"/>
          </a:xfrm>
          <a:prstGeom prst="rect">
            <a:avLst/>
          </a:prstGeom>
        </p:spPr>
      </p:pic>
      <p:pic>
        <p:nvPicPr>
          <p:cNvPr id="5" name="Picture 4">
            <a:extLst>
              <a:ext uri="{FF2B5EF4-FFF2-40B4-BE49-F238E27FC236}">
                <a16:creationId xmlns:a16="http://schemas.microsoft.com/office/drawing/2014/main" id="{EF582ECF-AA57-CE4A-B62A-867DC0D2B1D7}"/>
              </a:ext>
            </a:extLst>
          </p:cNvPr>
          <p:cNvPicPr>
            <a:picLocks noChangeAspect="1"/>
          </p:cNvPicPr>
          <p:nvPr/>
        </p:nvPicPr>
        <p:blipFill>
          <a:blip r:embed="rId4"/>
          <a:stretch>
            <a:fillRect/>
          </a:stretch>
        </p:blipFill>
        <p:spPr>
          <a:xfrm>
            <a:off x="380980" y="3429000"/>
            <a:ext cx="8153438" cy="2069088"/>
          </a:xfrm>
          <a:prstGeom prst="rect">
            <a:avLst/>
          </a:prstGeom>
        </p:spPr>
      </p:pic>
      <p:sp>
        <p:nvSpPr>
          <p:cNvPr id="12" name="TextBox 11">
            <a:extLst>
              <a:ext uri="{FF2B5EF4-FFF2-40B4-BE49-F238E27FC236}">
                <a16:creationId xmlns:a16="http://schemas.microsoft.com/office/drawing/2014/main" id="{C97AF05C-2EE8-C748-9A46-905E45BFA662}"/>
              </a:ext>
            </a:extLst>
          </p:cNvPr>
          <p:cNvSpPr txBox="1"/>
          <p:nvPr/>
        </p:nvSpPr>
        <p:spPr>
          <a:xfrm>
            <a:off x="3733800" y="3228220"/>
            <a:ext cx="1248803" cy="307777"/>
          </a:xfrm>
          <a:prstGeom prst="rect">
            <a:avLst/>
          </a:prstGeom>
          <a:noFill/>
        </p:spPr>
        <p:txBody>
          <a:bodyPr wrap="none" rtlCol="0">
            <a:spAutoFit/>
          </a:bodyPr>
          <a:lstStyle/>
          <a:p>
            <a:r>
              <a:rPr lang="en-US" sz="1400" dirty="0"/>
              <a:t>light-front w.f.</a:t>
            </a:r>
          </a:p>
        </p:txBody>
      </p:sp>
      <p:cxnSp>
        <p:nvCxnSpPr>
          <p:cNvPr id="14" name="Straight Arrow Connector 13">
            <a:extLst>
              <a:ext uri="{FF2B5EF4-FFF2-40B4-BE49-F238E27FC236}">
                <a16:creationId xmlns:a16="http://schemas.microsoft.com/office/drawing/2014/main" id="{029C4993-5182-FF4A-BE72-043661A9D257}"/>
              </a:ext>
            </a:extLst>
          </p:cNvPr>
          <p:cNvCxnSpPr>
            <a:cxnSpLocks/>
          </p:cNvCxnSpPr>
          <p:nvPr/>
        </p:nvCxnSpPr>
        <p:spPr>
          <a:xfrm>
            <a:off x="4343400" y="3535997"/>
            <a:ext cx="0" cy="274003"/>
          </a:xfrm>
          <a:prstGeom prst="straightConnector1">
            <a:avLst/>
          </a:prstGeom>
          <a:ln w="25400">
            <a:solidFill>
              <a:srgbClr val="F09229"/>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3E1D514E-6CA8-D64F-8108-B8698985ED9A}"/>
              </a:ext>
            </a:extLst>
          </p:cNvPr>
          <p:cNvSpPr txBox="1"/>
          <p:nvPr/>
        </p:nvSpPr>
        <p:spPr>
          <a:xfrm>
            <a:off x="1909926" y="5620434"/>
            <a:ext cx="5324148" cy="646331"/>
          </a:xfrm>
          <a:prstGeom prst="rect">
            <a:avLst/>
          </a:prstGeom>
          <a:noFill/>
        </p:spPr>
        <p:txBody>
          <a:bodyPr wrap="square" rtlCol="0">
            <a:spAutoFit/>
          </a:bodyPr>
          <a:lstStyle/>
          <a:p>
            <a:pPr algn="ctr"/>
            <a:r>
              <a:rPr lang="en-US" b="1" dirty="0">
                <a:solidFill>
                  <a:srgbClr val="F09229"/>
                </a:solidFill>
              </a:rPr>
              <a:t>Notice that while the phase is unmodified the amplitudes are now shifted</a:t>
            </a:r>
          </a:p>
        </p:txBody>
      </p:sp>
    </p:spTree>
    <p:extLst>
      <p:ext uri="{BB962C8B-B14F-4D97-AF65-F5344CB8AC3E}">
        <p14:creationId xmlns:p14="http://schemas.microsoft.com/office/powerpoint/2010/main" val="2075888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r>
              <a:rPr lang="en-US"/>
              <a:t>Slide </a:t>
            </a:r>
            <a:fld id="{2651EAAB-5D0D-473B-859D-C18D8179491F}" type="slidenum">
              <a:rPr lang="en-US" smtClean="0"/>
              <a:pPr/>
              <a:t>43</a:t>
            </a:fld>
            <a:endParaRPr lang="en-US" dirty="0"/>
          </a:p>
        </p:txBody>
      </p:sp>
      <p:sp>
        <p:nvSpPr>
          <p:cNvPr id="8" name="Title 5">
            <a:extLst>
              <a:ext uri="{FF2B5EF4-FFF2-40B4-BE49-F238E27FC236}">
                <a16:creationId xmlns:a16="http://schemas.microsoft.com/office/drawing/2014/main" id="{EAAC4C02-0670-E240-8702-EB83B3C0BB99}"/>
              </a:ext>
            </a:extLst>
          </p:cNvPr>
          <p:cNvSpPr txBox="1">
            <a:spLocks/>
          </p:cNvSpPr>
          <p:nvPr/>
        </p:nvSpPr>
        <p:spPr>
          <a:xfrm>
            <a:off x="990600" y="382061"/>
            <a:ext cx="7162800" cy="639763"/>
          </a:xfrm>
          <a:prstGeom prst="rect">
            <a:avLst/>
          </a:prstGeom>
        </p:spPr>
        <p:txBody>
          <a:bodyPr vert="horz" lIns="91440" tIns="45720" rIns="91440" bIns="45720" rtlCol="0" anchor="ctr">
            <a:noAutofit/>
          </a:bodyPr>
          <a:lstStyle>
            <a:lvl1pPr algn="l" defTabSz="914400" rtl="0" eaLnBrk="1" latinLnBrk="0" hangingPunct="1">
              <a:spcBef>
                <a:spcPct val="0"/>
              </a:spcBef>
              <a:buNone/>
              <a:defRPr sz="3200" b="1" kern="1200" baseline="0">
                <a:solidFill>
                  <a:schemeClr val="tx1"/>
                </a:solidFill>
                <a:latin typeface="Arial" pitchFamily="34" charset="0"/>
                <a:ea typeface="+mj-ea"/>
                <a:cs typeface="Arial" pitchFamily="34" charset="0"/>
              </a:defRPr>
            </a:lvl1pPr>
          </a:lstStyle>
          <a:p>
            <a:pPr algn="ctr"/>
            <a:r>
              <a:rPr lang="en-US" sz="2800"/>
              <a:t>Medium Motion Effects in GLV</a:t>
            </a:r>
            <a:endParaRPr lang="en-US" sz="2800" dirty="0"/>
          </a:p>
        </p:txBody>
      </p:sp>
      <p:sp>
        <p:nvSpPr>
          <p:cNvPr id="9" name="TextBox 8">
            <a:extLst>
              <a:ext uri="{FF2B5EF4-FFF2-40B4-BE49-F238E27FC236}">
                <a16:creationId xmlns:a16="http://schemas.microsoft.com/office/drawing/2014/main" id="{C4C9BADC-FD24-F043-92EB-0A72956B2DBA}"/>
              </a:ext>
            </a:extLst>
          </p:cNvPr>
          <p:cNvSpPr txBox="1"/>
          <p:nvPr/>
        </p:nvSpPr>
        <p:spPr>
          <a:xfrm>
            <a:off x="6172200" y="-1"/>
            <a:ext cx="2971800" cy="307777"/>
          </a:xfrm>
          <a:prstGeom prst="rect">
            <a:avLst/>
          </a:prstGeom>
          <a:noFill/>
        </p:spPr>
        <p:txBody>
          <a:bodyPr wrap="square" rtlCol="0">
            <a:spAutoFit/>
          </a:bodyPr>
          <a:lstStyle/>
          <a:p>
            <a:r>
              <a:rPr lang="en-US" sz="1400" dirty="0"/>
              <a:t>AS, M. Sievert, I. </a:t>
            </a:r>
            <a:r>
              <a:rPr lang="en-US" sz="1400" dirty="0" err="1"/>
              <a:t>Vitev</a:t>
            </a:r>
            <a:r>
              <a:rPr lang="en-US" sz="1400" dirty="0"/>
              <a:t>, in progress</a:t>
            </a:r>
          </a:p>
        </p:txBody>
      </p:sp>
      <p:sp>
        <p:nvSpPr>
          <p:cNvPr id="13" name="TextBox 12">
            <a:extLst>
              <a:ext uri="{FF2B5EF4-FFF2-40B4-BE49-F238E27FC236}">
                <a16:creationId xmlns:a16="http://schemas.microsoft.com/office/drawing/2014/main" id="{8E9D5464-4169-884B-96B8-FBEBEF8826EE}"/>
              </a:ext>
            </a:extLst>
          </p:cNvPr>
          <p:cNvSpPr txBox="1"/>
          <p:nvPr/>
        </p:nvSpPr>
        <p:spPr>
          <a:xfrm>
            <a:off x="3247759" y="895290"/>
            <a:ext cx="2648482" cy="400110"/>
          </a:xfrm>
          <a:prstGeom prst="rect">
            <a:avLst/>
          </a:prstGeom>
          <a:noFill/>
        </p:spPr>
        <p:txBody>
          <a:bodyPr wrap="none" rtlCol="0">
            <a:spAutoFit/>
          </a:bodyPr>
          <a:lstStyle/>
          <a:p>
            <a:r>
              <a:rPr lang="en-US" sz="2000" b="1" dirty="0"/>
              <a:t>Soft gluon emission</a:t>
            </a:r>
          </a:p>
        </p:txBody>
      </p:sp>
      <p:sp>
        <p:nvSpPr>
          <p:cNvPr id="15" name="TextBox 14">
            <a:extLst>
              <a:ext uri="{FF2B5EF4-FFF2-40B4-BE49-F238E27FC236}">
                <a16:creationId xmlns:a16="http://schemas.microsoft.com/office/drawing/2014/main" id="{E85E4285-F63B-5F42-933A-446090C4E37C}"/>
              </a:ext>
            </a:extLst>
          </p:cNvPr>
          <p:cNvSpPr txBox="1"/>
          <p:nvPr/>
        </p:nvSpPr>
        <p:spPr>
          <a:xfrm>
            <a:off x="4457700" y="1428980"/>
            <a:ext cx="4495800" cy="1477328"/>
          </a:xfrm>
          <a:prstGeom prst="rect">
            <a:avLst/>
          </a:prstGeom>
          <a:noFill/>
        </p:spPr>
        <p:txBody>
          <a:bodyPr wrap="square" rtlCol="0">
            <a:spAutoFit/>
          </a:bodyPr>
          <a:lstStyle/>
          <a:p>
            <a:pPr marL="285750" indent="-285750">
              <a:buClr>
                <a:srgbClr val="FFC000"/>
              </a:buClr>
              <a:buFont typeface="Arial" panose="020B0604020202020204" pitchFamily="34" charset="0"/>
              <a:buChar char="•"/>
            </a:pPr>
            <a:r>
              <a:rPr lang="en-US" dirty="0"/>
              <a:t>The non-zero energy transfer;</a:t>
            </a:r>
          </a:p>
          <a:p>
            <a:pPr marL="285750" indent="-285750">
              <a:buClr>
                <a:srgbClr val="FFC000"/>
              </a:buClr>
              <a:buFont typeface="Arial" panose="020B0604020202020204" pitchFamily="34" charset="0"/>
              <a:buChar char="•"/>
            </a:pPr>
            <a:r>
              <a:rPr lang="en-US" dirty="0"/>
              <a:t>The vertex correction;</a:t>
            </a:r>
          </a:p>
          <a:p>
            <a:pPr marL="285750" indent="-285750">
              <a:buClr>
                <a:srgbClr val="FFC000"/>
              </a:buClr>
              <a:buFont typeface="Arial" panose="020B0604020202020204" pitchFamily="34" charset="0"/>
              <a:buChar char="•"/>
            </a:pPr>
            <a:r>
              <a:rPr lang="en-US" dirty="0"/>
              <a:t>The modification of the poles;</a:t>
            </a:r>
          </a:p>
          <a:p>
            <a:pPr marL="285750" indent="-285750">
              <a:buClr>
                <a:srgbClr val="FFC000"/>
              </a:buClr>
              <a:buFont typeface="Arial" panose="020B0604020202020204" pitchFamily="34" charset="0"/>
              <a:buChar char="•"/>
            </a:pPr>
            <a:r>
              <a:rPr lang="en-US" dirty="0"/>
              <a:t>The momentum shift in the potential;</a:t>
            </a:r>
          </a:p>
          <a:p>
            <a:pPr marL="285750" indent="-285750">
              <a:buClr>
                <a:srgbClr val="FFC000"/>
              </a:buClr>
              <a:buFont typeface="Arial" panose="020B0604020202020204" pitchFamily="34" charset="0"/>
              <a:buChar char="•"/>
            </a:pPr>
            <a:r>
              <a:rPr lang="en-US" dirty="0"/>
              <a:t>The shift in the phases;</a:t>
            </a:r>
          </a:p>
        </p:txBody>
      </p:sp>
      <p:pic>
        <p:nvPicPr>
          <p:cNvPr id="2" name="Picture 1">
            <a:extLst>
              <a:ext uri="{FF2B5EF4-FFF2-40B4-BE49-F238E27FC236}">
                <a16:creationId xmlns:a16="http://schemas.microsoft.com/office/drawing/2014/main" id="{347AC47D-AA8E-884B-96A3-79FB2B51C9F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59505" y="1433785"/>
            <a:ext cx="3729190" cy="1678324"/>
          </a:xfrm>
          <a:prstGeom prst="rect">
            <a:avLst/>
          </a:prstGeom>
        </p:spPr>
      </p:pic>
      <p:sp>
        <p:nvSpPr>
          <p:cNvPr id="16" name="TextBox 15">
            <a:extLst>
              <a:ext uri="{FF2B5EF4-FFF2-40B4-BE49-F238E27FC236}">
                <a16:creationId xmlns:a16="http://schemas.microsoft.com/office/drawing/2014/main" id="{3E1D514E-6CA8-D64F-8108-B8698985ED9A}"/>
              </a:ext>
            </a:extLst>
          </p:cNvPr>
          <p:cNvSpPr txBox="1"/>
          <p:nvPr/>
        </p:nvSpPr>
        <p:spPr>
          <a:xfrm>
            <a:off x="1909926" y="5620434"/>
            <a:ext cx="5324148" cy="646331"/>
          </a:xfrm>
          <a:prstGeom prst="rect">
            <a:avLst/>
          </a:prstGeom>
          <a:noFill/>
        </p:spPr>
        <p:txBody>
          <a:bodyPr wrap="square" rtlCol="0">
            <a:spAutoFit/>
          </a:bodyPr>
          <a:lstStyle/>
          <a:p>
            <a:pPr algn="ctr"/>
            <a:r>
              <a:rPr lang="en-US" b="1" dirty="0">
                <a:solidFill>
                  <a:srgbClr val="F09229"/>
                </a:solidFill>
              </a:rPr>
              <a:t>Notice that while the phase is unmodified the amplitudes are now shifted</a:t>
            </a:r>
          </a:p>
        </p:txBody>
      </p:sp>
      <p:pic>
        <p:nvPicPr>
          <p:cNvPr id="17" name="Picture 16">
            <a:extLst>
              <a:ext uri="{FF2B5EF4-FFF2-40B4-BE49-F238E27FC236}">
                <a16:creationId xmlns:a16="http://schemas.microsoft.com/office/drawing/2014/main" id="{FACCECCA-FB58-8243-80FB-4C7555EC76F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80980" y="3574593"/>
            <a:ext cx="8153438" cy="1777902"/>
          </a:xfrm>
          <a:prstGeom prst="rect">
            <a:avLst/>
          </a:prstGeom>
        </p:spPr>
      </p:pic>
      <p:sp>
        <p:nvSpPr>
          <p:cNvPr id="18" name="TextBox 17">
            <a:extLst>
              <a:ext uri="{FF2B5EF4-FFF2-40B4-BE49-F238E27FC236}">
                <a16:creationId xmlns:a16="http://schemas.microsoft.com/office/drawing/2014/main" id="{0B46BB64-BE93-0643-ACD5-75951719E669}"/>
              </a:ext>
            </a:extLst>
          </p:cNvPr>
          <p:cNvSpPr txBox="1"/>
          <p:nvPr/>
        </p:nvSpPr>
        <p:spPr>
          <a:xfrm>
            <a:off x="3733800" y="3228220"/>
            <a:ext cx="1248803" cy="307777"/>
          </a:xfrm>
          <a:prstGeom prst="rect">
            <a:avLst/>
          </a:prstGeom>
          <a:noFill/>
        </p:spPr>
        <p:txBody>
          <a:bodyPr wrap="none" rtlCol="0">
            <a:spAutoFit/>
          </a:bodyPr>
          <a:lstStyle/>
          <a:p>
            <a:r>
              <a:rPr lang="en-US" sz="1400" dirty="0"/>
              <a:t>light-front w.f.</a:t>
            </a:r>
          </a:p>
        </p:txBody>
      </p:sp>
      <p:cxnSp>
        <p:nvCxnSpPr>
          <p:cNvPr id="19" name="Straight Arrow Connector 18">
            <a:extLst>
              <a:ext uri="{FF2B5EF4-FFF2-40B4-BE49-F238E27FC236}">
                <a16:creationId xmlns:a16="http://schemas.microsoft.com/office/drawing/2014/main" id="{1948CDA7-220E-9640-BEED-F1EDF818121E}"/>
              </a:ext>
            </a:extLst>
          </p:cNvPr>
          <p:cNvCxnSpPr>
            <a:cxnSpLocks/>
          </p:cNvCxnSpPr>
          <p:nvPr/>
        </p:nvCxnSpPr>
        <p:spPr>
          <a:xfrm>
            <a:off x="4343400" y="3535997"/>
            <a:ext cx="0" cy="274003"/>
          </a:xfrm>
          <a:prstGeom prst="straightConnector1">
            <a:avLst/>
          </a:prstGeom>
          <a:ln w="25400">
            <a:solidFill>
              <a:srgbClr val="F09229"/>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38833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r>
              <a:rPr lang="en-US"/>
              <a:t>Slide </a:t>
            </a:r>
            <a:fld id="{2651EAAB-5D0D-473B-859D-C18D8179491F}" type="slidenum">
              <a:rPr lang="en-US" smtClean="0"/>
              <a:pPr/>
              <a:t>44</a:t>
            </a:fld>
            <a:endParaRPr lang="en-US" dirty="0"/>
          </a:p>
        </p:txBody>
      </p:sp>
      <p:sp>
        <p:nvSpPr>
          <p:cNvPr id="8" name="Title 5">
            <a:extLst>
              <a:ext uri="{FF2B5EF4-FFF2-40B4-BE49-F238E27FC236}">
                <a16:creationId xmlns:a16="http://schemas.microsoft.com/office/drawing/2014/main" id="{EAAC4C02-0670-E240-8702-EB83B3C0BB99}"/>
              </a:ext>
            </a:extLst>
          </p:cNvPr>
          <p:cNvSpPr txBox="1">
            <a:spLocks/>
          </p:cNvSpPr>
          <p:nvPr/>
        </p:nvSpPr>
        <p:spPr>
          <a:xfrm>
            <a:off x="990600" y="382061"/>
            <a:ext cx="7162800" cy="639763"/>
          </a:xfrm>
          <a:prstGeom prst="rect">
            <a:avLst/>
          </a:prstGeom>
        </p:spPr>
        <p:txBody>
          <a:bodyPr vert="horz" lIns="91440" tIns="45720" rIns="91440" bIns="45720" rtlCol="0" anchor="ctr">
            <a:noAutofit/>
          </a:bodyPr>
          <a:lstStyle>
            <a:lvl1pPr algn="l" defTabSz="914400" rtl="0" eaLnBrk="1" latinLnBrk="0" hangingPunct="1">
              <a:spcBef>
                <a:spcPct val="0"/>
              </a:spcBef>
              <a:buNone/>
              <a:defRPr sz="3200" b="1" kern="1200" baseline="0">
                <a:solidFill>
                  <a:schemeClr val="tx1"/>
                </a:solidFill>
                <a:latin typeface="Arial" pitchFamily="34" charset="0"/>
                <a:ea typeface="+mj-ea"/>
                <a:cs typeface="Arial" pitchFamily="34" charset="0"/>
              </a:defRPr>
            </a:lvl1pPr>
          </a:lstStyle>
          <a:p>
            <a:pPr algn="ctr"/>
            <a:r>
              <a:rPr lang="en-US" sz="2800"/>
              <a:t>Medium Motion Effects in GLV</a:t>
            </a:r>
            <a:endParaRPr lang="en-US" sz="2800" dirty="0"/>
          </a:p>
        </p:txBody>
      </p:sp>
      <p:sp>
        <p:nvSpPr>
          <p:cNvPr id="9" name="TextBox 8">
            <a:extLst>
              <a:ext uri="{FF2B5EF4-FFF2-40B4-BE49-F238E27FC236}">
                <a16:creationId xmlns:a16="http://schemas.microsoft.com/office/drawing/2014/main" id="{C4C9BADC-FD24-F043-92EB-0A72956B2DBA}"/>
              </a:ext>
            </a:extLst>
          </p:cNvPr>
          <p:cNvSpPr txBox="1"/>
          <p:nvPr/>
        </p:nvSpPr>
        <p:spPr>
          <a:xfrm>
            <a:off x="6172200" y="-1"/>
            <a:ext cx="2971800" cy="307777"/>
          </a:xfrm>
          <a:prstGeom prst="rect">
            <a:avLst/>
          </a:prstGeom>
          <a:noFill/>
        </p:spPr>
        <p:txBody>
          <a:bodyPr wrap="square" rtlCol="0">
            <a:spAutoFit/>
          </a:bodyPr>
          <a:lstStyle/>
          <a:p>
            <a:r>
              <a:rPr lang="en-US" sz="1400" dirty="0"/>
              <a:t>AS, M. Sievert, I. </a:t>
            </a:r>
            <a:r>
              <a:rPr lang="en-US" sz="1400" dirty="0" err="1"/>
              <a:t>Vitev</a:t>
            </a:r>
            <a:r>
              <a:rPr lang="en-US" sz="1400" dirty="0"/>
              <a:t>, in progress</a:t>
            </a:r>
          </a:p>
        </p:txBody>
      </p:sp>
      <p:sp>
        <p:nvSpPr>
          <p:cNvPr id="13" name="TextBox 12">
            <a:extLst>
              <a:ext uri="{FF2B5EF4-FFF2-40B4-BE49-F238E27FC236}">
                <a16:creationId xmlns:a16="http://schemas.microsoft.com/office/drawing/2014/main" id="{8E9D5464-4169-884B-96B8-FBEBEF8826EE}"/>
              </a:ext>
            </a:extLst>
          </p:cNvPr>
          <p:cNvSpPr txBox="1"/>
          <p:nvPr/>
        </p:nvSpPr>
        <p:spPr>
          <a:xfrm>
            <a:off x="3247759" y="895290"/>
            <a:ext cx="2648482" cy="400110"/>
          </a:xfrm>
          <a:prstGeom prst="rect">
            <a:avLst/>
          </a:prstGeom>
          <a:noFill/>
        </p:spPr>
        <p:txBody>
          <a:bodyPr wrap="none" rtlCol="0">
            <a:spAutoFit/>
          </a:bodyPr>
          <a:lstStyle/>
          <a:p>
            <a:r>
              <a:rPr lang="en-US" sz="2000" b="1" dirty="0"/>
              <a:t>Soft gluon emission</a:t>
            </a:r>
          </a:p>
        </p:txBody>
      </p:sp>
      <p:sp>
        <p:nvSpPr>
          <p:cNvPr id="15" name="TextBox 14">
            <a:extLst>
              <a:ext uri="{FF2B5EF4-FFF2-40B4-BE49-F238E27FC236}">
                <a16:creationId xmlns:a16="http://schemas.microsoft.com/office/drawing/2014/main" id="{E85E4285-F63B-5F42-933A-446090C4E37C}"/>
              </a:ext>
            </a:extLst>
          </p:cNvPr>
          <p:cNvSpPr txBox="1"/>
          <p:nvPr/>
        </p:nvSpPr>
        <p:spPr>
          <a:xfrm>
            <a:off x="4457700" y="1428980"/>
            <a:ext cx="4495800" cy="1477328"/>
          </a:xfrm>
          <a:prstGeom prst="rect">
            <a:avLst/>
          </a:prstGeom>
          <a:noFill/>
        </p:spPr>
        <p:txBody>
          <a:bodyPr wrap="square" rtlCol="0">
            <a:spAutoFit/>
          </a:bodyPr>
          <a:lstStyle/>
          <a:p>
            <a:pPr marL="285750" indent="-285750">
              <a:buClr>
                <a:srgbClr val="FFC000"/>
              </a:buClr>
              <a:buFont typeface="Arial" panose="020B0604020202020204" pitchFamily="34" charset="0"/>
              <a:buChar char="•"/>
            </a:pPr>
            <a:r>
              <a:rPr lang="en-US" dirty="0"/>
              <a:t>The non-zero energy transfer;</a:t>
            </a:r>
          </a:p>
          <a:p>
            <a:pPr marL="285750" indent="-285750">
              <a:buClr>
                <a:srgbClr val="FFC000"/>
              </a:buClr>
              <a:buFont typeface="Arial" panose="020B0604020202020204" pitchFamily="34" charset="0"/>
              <a:buChar char="•"/>
            </a:pPr>
            <a:r>
              <a:rPr lang="en-US" dirty="0"/>
              <a:t>The vertex correction;</a:t>
            </a:r>
          </a:p>
          <a:p>
            <a:pPr marL="285750" indent="-285750">
              <a:buClr>
                <a:srgbClr val="FFC000"/>
              </a:buClr>
              <a:buFont typeface="Arial" panose="020B0604020202020204" pitchFamily="34" charset="0"/>
              <a:buChar char="•"/>
            </a:pPr>
            <a:r>
              <a:rPr lang="en-US" dirty="0"/>
              <a:t>The modification of the poles;</a:t>
            </a:r>
          </a:p>
          <a:p>
            <a:pPr marL="285750" indent="-285750">
              <a:buClr>
                <a:srgbClr val="FFC000"/>
              </a:buClr>
              <a:buFont typeface="Arial" panose="020B0604020202020204" pitchFamily="34" charset="0"/>
              <a:buChar char="•"/>
            </a:pPr>
            <a:r>
              <a:rPr lang="en-US" dirty="0"/>
              <a:t>The momentum shift in the potential;</a:t>
            </a:r>
          </a:p>
          <a:p>
            <a:pPr marL="285750" indent="-285750">
              <a:buClr>
                <a:srgbClr val="FFC000"/>
              </a:buClr>
              <a:buFont typeface="Arial" panose="020B0604020202020204" pitchFamily="34" charset="0"/>
              <a:buChar char="•"/>
            </a:pPr>
            <a:r>
              <a:rPr lang="en-US" dirty="0"/>
              <a:t>The shift in the phases;</a:t>
            </a:r>
          </a:p>
        </p:txBody>
      </p:sp>
      <p:pic>
        <p:nvPicPr>
          <p:cNvPr id="2" name="Picture 1">
            <a:extLst>
              <a:ext uri="{FF2B5EF4-FFF2-40B4-BE49-F238E27FC236}">
                <a16:creationId xmlns:a16="http://schemas.microsoft.com/office/drawing/2014/main" id="{347AC47D-AA8E-884B-96A3-79FB2B51C9F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57200" y="1433785"/>
            <a:ext cx="3733800" cy="1678324"/>
          </a:xfrm>
          <a:prstGeom prst="rect">
            <a:avLst/>
          </a:prstGeom>
        </p:spPr>
      </p:pic>
      <p:sp>
        <p:nvSpPr>
          <p:cNvPr id="12" name="TextBox 11">
            <a:extLst>
              <a:ext uri="{FF2B5EF4-FFF2-40B4-BE49-F238E27FC236}">
                <a16:creationId xmlns:a16="http://schemas.microsoft.com/office/drawing/2014/main" id="{C97AF05C-2EE8-C748-9A46-905E45BFA662}"/>
              </a:ext>
            </a:extLst>
          </p:cNvPr>
          <p:cNvSpPr txBox="1"/>
          <p:nvPr/>
        </p:nvSpPr>
        <p:spPr>
          <a:xfrm>
            <a:off x="4161397" y="3186222"/>
            <a:ext cx="1248803" cy="307777"/>
          </a:xfrm>
          <a:prstGeom prst="rect">
            <a:avLst/>
          </a:prstGeom>
          <a:noFill/>
        </p:spPr>
        <p:txBody>
          <a:bodyPr wrap="none" rtlCol="0">
            <a:spAutoFit/>
          </a:bodyPr>
          <a:lstStyle/>
          <a:p>
            <a:r>
              <a:rPr lang="en-US" sz="1400" dirty="0"/>
              <a:t>light-front w.f.</a:t>
            </a:r>
          </a:p>
        </p:txBody>
      </p:sp>
      <p:sp>
        <p:nvSpPr>
          <p:cNvPr id="16" name="TextBox 15">
            <a:extLst>
              <a:ext uri="{FF2B5EF4-FFF2-40B4-BE49-F238E27FC236}">
                <a16:creationId xmlns:a16="http://schemas.microsoft.com/office/drawing/2014/main" id="{3E1D514E-6CA8-D64F-8108-B8698985ED9A}"/>
              </a:ext>
            </a:extLst>
          </p:cNvPr>
          <p:cNvSpPr txBox="1"/>
          <p:nvPr/>
        </p:nvSpPr>
        <p:spPr>
          <a:xfrm>
            <a:off x="1909926" y="5620434"/>
            <a:ext cx="5324148" cy="646331"/>
          </a:xfrm>
          <a:prstGeom prst="rect">
            <a:avLst/>
          </a:prstGeom>
          <a:noFill/>
        </p:spPr>
        <p:txBody>
          <a:bodyPr wrap="square" rtlCol="0">
            <a:spAutoFit/>
          </a:bodyPr>
          <a:lstStyle/>
          <a:p>
            <a:pPr algn="ctr"/>
            <a:r>
              <a:rPr lang="en-US" b="1" dirty="0">
                <a:solidFill>
                  <a:srgbClr val="F09229"/>
                </a:solidFill>
              </a:rPr>
              <a:t>Notice that while the phase is unmodified the amplitudes are now shifted</a:t>
            </a:r>
          </a:p>
        </p:txBody>
      </p:sp>
      <p:pic>
        <p:nvPicPr>
          <p:cNvPr id="20" name="Picture 19">
            <a:extLst>
              <a:ext uri="{FF2B5EF4-FFF2-40B4-BE49-F238E27FC236}">
                <a16:creationId xmlns:a16="http://schemas.microsoft.com/office/drawing/2014/main" id="{237F8B63-304B-3949-8928-23121AF127A7}"/>
              </a:ext>
            </a:extLst>
          </p:cNvPr>
          <p:cNvPicPr>
            <a:picLocks noChangeAspect="1"/>
          </p:cNvPicPr>
          <p:nvPr/>
        </p:nvPicPr>
        <p:blipFill>
          <a:blip r:embed="rId4"/>
          <a:stretch>
            <a:fillRect/>
          </a:stretch>
        </p:blipFill>
        <p:spPr>
          <a:xfrm>
            <a:off x="380980" y="3429001"/>
            <a:ext cx="7772420" cy="1066802"/>
          </a:xfrm>
          <a:prstGeom prst="rect">
            <a:avLst/>
          </a:prstGeom>
        </p:spPr>
      </p:pic>
      <p:cxnSp>
        <p:nvCxnSpPr>
          <p:cNvPr id="14" name="Straight Arrow Connector 13">
            <a:extLst>
              <a:ext uri="{FF2B5EF4-FFF2-40B4-BE49-F238E27FC236}">
                <a16:creationId xmlns:a16="http://schemas.microsoft.com/office/drawing/2014/main" id="{029C4993-5182-FF4A-BE72-043661A9D257}"/>
              </a:ext>
            </a:extLst>
          </p:cNvPr>
          <p:cNvCxnSpPr>
            <a:cxnSpLocks/>
          </p:cNvCxnSpPr>
          <p:nvPr/>
        </p:nvCxnSpPr>
        <p:spPr>
          <a:xfrm>
            <a:off x="4747699" y="3535997"/>
            <a:ext cx="0" cy="274003"/>
          </a:xfrm>
          <a:prstGeom prst="straightConnector1">
            <a:avLst/>
          </a:prstGeom>
          <a:ln w="25400">
            <a:solidFill>
              <a:srgbClr val="F09229"/>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19919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r>
              <a:rPr lang="en-US"/>
              <a:t>Slide </a:t>
            </a:r>
            <a:fld id="{2651EAAB-5D0D-473B-859D-C18D8179491F}" type="slidenum">
              <a:rPr lang="en-US" smtClean="0"/>
              <a:pPr/>
              <a:t>45</a:t>
            </a:fld>
            <a:endParaRPr lang="en-US" dirty="0"/>
          </a:p>
        </p:txBody>
      </p:sp>
      <p:sp>
        <p:nvSpPr>
          <p:cNvPr id="8" name="Title 5">
            <a:extLst>
              <a:ext uri="{FF2B5EF4-FFF2-40B4-BE49-F238E27FC236}">
                <a16:creationId xmlns:a16="http://schemas.microsoft.com/office/drawing/2014/main" id="{EAAC4C02-0670-E240-8702-EB83B3C0BB99}"/>
              </a:ext>
            </a:extLst>
          </p:cNvPr>
          <p:cNvSpPr txBox="1">
            <a:spLocks/>
          </p:cNvSpPr>
          <p:nvPr/>
        </p:nvSpPr>
        <p:spPr>
          <a:xfrm>
            <a:off x="990600" y="382061"/>
            <a:ext cx="7162800" cy="639763"/>
          </a:xfrm>
          <a:prstGeom prst="rect">
            <a:avLst/>
          </a:prstGeom>
        </p:spPr>
        <p:txBody>
          <a:bodyPr vert="horz" lIns="91440" tIns="45720" rIns="91440" bIns="45720" rtlCol="0" anchor="ctr">
            <a:noAutofit/>
          </a:bodyPr>
          <a:lstStyle>
            <a:lvl1pPr algn="l" defTabSz="914400" rtl="0" eaLnBrk="1" latinLnBrk="0" hangingPunct="1">
              <a:spcBef>
                <a:spcPct val="0"/>
              </a:spcBef>
              <a:buNone/>
              <a:defRPr sz="3200" b="1" kern="1200" baseline="0">
                <a:solidFill>
                  <a:schemeClr val="tx1"/>
                </a:solidFill>
                <a:latin typeface="Arial" pitchFamily="34" charset="0"/>
                <a:ea typeface="+mj-ea"/>
                <a:cs typeface="Arial" pitchFamily="34" charset="0"/>
              </a:defRPr>
            </a:lvl1pPr>
          </a:lstStyle>
          <a:p>
            <a:pPr algn="ctr"/>
            <a:r>
              <a:rPr lang="en-US" sz="2800"/>
              <a:t>Medium Motion Effects in GLV</a:t>
            </a:r>
            <a:endParaRPr lang="en-US" sz="2800" dirty="0"/>
          </a:p>
        </p:txBody>
      </p:sp>
      <p:sp>
        <p:nvSpPr>
          <p:cNvPr id="9" name="TextBox 8">
            <a:extLst>
              <a:ext uri="{FF2B5EF4-FFF2-40B4-BE49-F238E27FC236}">
                <a16:creationId xmlns:a16="http://schemas.microsoft.com/office/drawing/2014/main" id="{C4C9BADC-FD24-F043-92EB-0A72956B2DBA}"/>
              </a:ext>
            </a:extLst>
          </p:cNvPr>
          <p:cNvSpPr txBox="1"/>
          <p:nvPr/>
        </p:nvSpPr>
        <p:spPr>
          <a:xfrm>
            <a:off x="6172200" y="-1"/>
            <a:ext cx="2971800" cy="307777"/>
          </a:xfrm>
          <a:prstGeom prst="rect">
            <a:avLst/>
          </a:prstGeom>
          <a:noFill/>
        </p:spPr>
        <p:txBody>
          <a:bodyPr wrap="square" rtlCol="0">
            <a:spAutoFit/>
          </a:bodyPr>
          <a:lstStyle/>
          <a:p>
            <a:r>
              <a:rPr lang="en-US" sz="1400" dirty="0"/>
              <a:t>AS, M. Sievert, I. </a:t>
            </a:r>
            <a:r>
              <a:rPr lang="en-US" sz="1400" dirty="0" err="1"/>
              <a:t>Vitev</a:t>
            </a:r>
            <a:r>
              <a:rPr lang="en-US" sz="1400" dirty="0"/>
              <a:t>, in progress</a:t>
            </a:r>
          </a:p>
        </p:txBody>
      </p:sp>
      <p:sp>
        <p:nvSpPr>
          <p:cNvPr id="13" name="TextBox 12">
            <a:extLst>
              <a:ext uri="{FF2B5EF4-FFF2-40B4-BE49-F238E27FC236}">
                <a16:creationId xmlns:a16="http://schemas.microsoft.com/office/drawing/2014/main" id="{8E9D5464-4169-884B-96B8-FBEBEF8826EE}"/>
              </a:ext>
            </a:extLst>
          </p:cNvPr>
          <p:cNvSpPr txBox="1"/>
          <p:nvPr/>
        </p:nvSpPr>
        <p:spPr>
          <a:xfrm>
            <a:off x="3247759" y="895290"/>
            <a:ext cx="2648482" cy="400110"/>
          </a:xfrm>
          <a:prstGeom prst="rect">
            <a:avLst/>
          </a:prstGeom>
          <a:noFill/>
        </p:spPr>
        <p:txBody>
          <a:bodyPr wrap="none" rtlCol="0">
            <a:spAutoFit/>
          </a:bodyPr>
          <a:lstStyle/>
          <a:p>
            <a:r>
              <a:rPr lang="en-US" sz="2000" b="1" dirty="0"/>
              <a:t>Soft gluon emission</a:t>
            </a:r>
          </a:p>
        </p:txBody>
      </p:sp>
      <p:pic>
        <p:nvPicPr>
          <p:cNvPr id="4" name="Picture 3">
            <a:extLst>
              <a:ext uri="{FF2B5EF4-FFF2-40B4-BE49-F238E27FC236}">
                <a16:creationId xmlns:a16="http://schemas.microsoft.com/office/drawing/2014/main" id="{8CBF2240-9F47-E44D-B495-A187A344F172}"/>
              </a:ext>
            </a:extLst>
          </p:cNvPr>
          <p:cNvPicPr>
            <a:picLocks noChangeAspect="1"/>
          </p:cNvPicPr>
          <p:nvPr/>
        </p:nvPicPr>
        <p:blipFill>
          <a:blip r:embed="rId3"/>
          <a:stretch>
            <a:fillRect/>
          </a:stretch>
        </p:blipFill>
        <p:spPr>
          <a:xfrm>
            <a:off x="150388" y="1808629"/>
            <a:ext cx="8843224" cy="3354846"/>
          </a:xfrm>
          <a:prstGeom prst="rect">
            <a:avLst/>
          </a:prstGeom>
        </p:spPr>
      </p:pic>
    </p:spTree>
    <p:extLst>
      <p:ext uri="{BB962C8B-B14F-4D97-AF65-F5344CB8AC3E}">
        <p14:creationId xmlns:p14="http://schemas.microsoft.com/office/powerpoint/2010/main" val="10106428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r>
              <a:rPr lang="en-US"/>
              <a:t>Slide </a:t>
            </a:r>
            <a:fld id="{2651EAAB-5D0D-473B-859D-C18D8179491F}" type="slidenum">
              <a:rPr lang="en-US" smtClean="0"/>
              <a:pPr/>
              <a:t>46</a:t>
            </a:fld>
            <a:endParaRPr lang="en-US" dirty="0"/>
          </a:p>
        </p:txBody>
      </p:sp>
      <p:sp>
        <p:nvSpPr>
          <p:cNvPr id="8" name="Title 5">
            <a:extLst>
              <a:ext uri="{FF2B5EF4-FFF2-40B4-BE49-F238E27FC236}">
                <a16:creationId xmlns:a16="http://schemas.microsoft.com/office/drawing/2014/main" id="{EAAC4C02-0670-E240-8702-EB83B3C0BB99}"/>
              </a:ext>
            </a:extLst>
          </p:cNvPr>
          <p:cNvSpPr txBox="1">
            <a:spLocks/>
          </p:cNvSpPr>
          <p:nvPr/>
        </p:nvSpPr>
        <p:spPr>
          <a:xfrm>
            <a:off x="990600" y="382061"/>
            <a:ext cx="7162800" cy="639763"/>
          </a:xfrm>
          <a:prstGeom prst="rect">
            <a:avLst/>
          </a:prstGeom>
        </p:spPr>
        <p:txBody>
          <a:bodyPr vert="horz" lIns="91440" tIns="45720" rIns="91440" bIns="45720" rtlCol="0" anchor="ctr">
            <a:noAutofit/>
          </a:bodyPr>
          <a:lstStyle>
            <a:lvl1pPr algn="l" defTabSz="914400" rtl="0" eaLnBrk="1" latinLnBrk="0" hangingPunct="1">
              <a:spcBef>
                <a:spcPct val="0"/>
              </a:spcBef>
              <a:buNone/>
              <a:defRPr sz="3200" b="1" kern="1200" baseline="0">
                <a:solidFill>
                  <a:schemeClr val="tx1"/>
                </a:solidFill>
                <a:latin typeface="Arial" pitchFamily="34" charset="0"/>
                <a:ea typeface="+mj-ea"/>
                <a:cs typeface="Arial" pitchFamily="34" charset="0"/>
              </a:defRPr>
            </a:lvl1pPr>
          </a:lstStyle>
          <a:p>
            <a:pPr algn="ctr"/>
            <a:r>
              <a:rPr lang="en-US" sz="2800"/>
              <a:t>Medium Motion Effects in GLV</a:t>
            </a:r>
            <a:endParaRPr lang="en-US" sz="2800" dirty="0"/>
          </a:p>
        </p:txBody>
      </p:sp>
      <p:sp>
        <p:nvSpPr>
          <p:cNvPr id="9" name="TextBox 8">
            <a:extLst>
              <a:ext uri="{FF2B5EF4-FFF2-40B4-BE49-F238E27FC236}">
                <a16:creationId xmlns:a16="http://schemas.microsoft.com/office/drawing/2014/main" id="{C4C9BADC-FD24-F043-92EB-0A72956B2DBA}"/>
              </a:ext>
            </a:extLst>
          </p:cNvPr>
          <p:cNvSpPr txBox="1"/>
          <p:nvPr/>
        </p:nvSpPr>
        <p:spPr>
          <a:xfrm>
            <a:off x="6172200" y="-1"/>
            <a:ext cx="2971800" cy="307777"/>
          </a:xfrm>
          <a:prstGeom prst="rect">
            <a:avLst/>
          </a:prstGeom>
          <a:noFill/>
        </p:spPr>
        <p:txBody>
          <a:bodyPr wrap="square" rtlCol="0">
            <a:spAutoFit/>
          </a:bodyPr>
          <a:lstStyle/>
          <a:p>
            <a:r>
              <a:rPr lang="en-US" sz="1400" dirty="0"/>
              <a:t>AS, M. Sievert, I. </a:t>
            </a:r>
            <a:r>
              <a:rPr lang="en-US" sz="1400" dirty="0" err="1"/>
              <a:t>Vitev</a:t>
            </a:r>
            <a:r>
              <a:rPr lang="en-US" sz="1400" dirty="0"/>
              <a:t>, in progress</a:t>
            </a:r>
          </a:p>
        </p:txBody>
      </p:sp>
      <p:sp>
        <p:nvSpPr>
          <p:cNvPr id="13" name="TextBox 12">
            <a:extLst>
              <a:ext uri="{FF2B5EF4-FFF2-40B4-BE49-F238E27FC236}">
                <a16:creationId xmlns:a16="http://schemas.microsoft.com/office/drawing/2014/main" id="{8E9D5464-4169-884B-96B8-FBEBEF8826EE}"/>
              </a:ext>
            </a:extLst>
          </p:cNvPr>
          <p:cNvSpPr txBox="1"/>
          <p:nvPr/>
        </p:nvSpPr>
        <p:spPr>
          <a:xfrm>
            <a:off x="3247759" y="895290"/>
            <a:ext cx="2648482" cy="400110"/>
          </a:xfrm>
          <a:prstGeom prst="rect">
            <a:avLst/>
          </a:prstGeom>
          <a:noFill/>
        </p:spPr>
        <p:txBody>
          <a:bodyPr wrap="none" rtlCol="0">
            <a:spAutoFit/>
          </a:bodyPr>
          <a:lstStyle/>
          <a:p>
            <a:r>
              <a:rPr lang="en-US" sz="2000" b="1" dirty="0"/>
              <a:t>Soft gluon emission</a:t>
            </a:r>
          </a:p>
        </p:txBody>
      </p:sp>
      <p:pic>
        <p:nvPicPr>
          <p:cNvPr id="6" name="Picture 5">
            <a:extLst>
              <a:ext uri="{FF2B5EF4-FFF2-40B4-BE49-F238E27FC236}">
                <a16:creationId xmlns:a16="http://schemas.microsoft.com/office/drawing/2014/main" id="{ADC37BE3-6C50-C54C-BA9F-5A7DF9C910FE}"/>
              </a:ext>
            </a:extLst>
          </p:cNvPr>
          <p:cNvPicPr>
            <a:picLocks noChangeAspect="1"/>
          </p:cNvPicPr>
          <p:nvPr/>
        </p:nvPicPr>
        <p:blipFill>
          <a:blip r:embed="rId3"/>
          <a:stretch>
            <a:fillRect/>
          </a:stretch>
        </p:blipFill>
        <p:spPr>
          <a:xfrm>
            <a:off x="1646197" y="1371600"/>
            <a:ext cx="5851606" cy="4458066"/>
          </a:xfrm>
          <a:prstGeom prst="rect">
            <a:avLst/>
          </a:prstGeom>
        </p:spPr>
      </p:pic>
    </p:spTree>
    <p:extLst>
      <p:ext uri="{BB962C8B-B14F-4D97-AF65-F5344CB8AC3E}">
        <p14:creationId xmlns:p14="http://schemas.microsoft.com/office/powerpoint/2010/main" val="37453051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r>
              <a:rPr lang="en-US"/>
              <a:t>Slide </a:t>
            </a:r>
            <a:fld id="{2651EAAB-5D0D-473B-859D-C18D8179491F}" type="slidenum">
              <a:rPr lang="en-US" smtClean="0"/>
              <a:pPr/>
              <a:t>47</a:t>
            </a:fld>
            <a:endParaRPr lang="en-US" dirty="0"/>
          </a:p>
        </p:txBody>
      </p:sp>
      <p:sp>
        <p:nvSpPr>
          <p:cNvPr id="8" name="Title 5">
            <a:extLst>
              <a:ext uri="{FF2B5EF4-FFF2-40B4-BE49-F238E27FC236}">
                <a16:creationId xmlns:a16="http://schemas.microsoft.com/office/drawing/2014/main" id="{EAAC4C02-0670-E240-8702-EB83B3C0BB99}"/>
              </a:ext>
            </a:extLst>
          </p:cNvPr>
          <p:cNvSpPr txBox="1">
            <a:spLocks/>
          </p:cNvSpPr>
          <p:nvPr/>
        </p:nvSpPr>
        <p:spPr>
          <a:xfrm>
            <a:off x="990600" y="382061"/>
            <a:ext cx="7162800" cy="639763"/>
          </a:xfrm>
          <a:prstGeom prst="rect">
            <a:avLst/>
          </a:prstGeom>
        </p:spPr>
        <p:txBody>
          <a:bodyPr vert="horz" lIns="91440" tIns="45720" rIns="91440" bIns="45720" rtlCol="0" anchor="ctr">
            <a:noAutofit/>
          </a:bodyPr>
          <a:lstStyle>
            <a:lvl1pPr algn="l" defTabSz="914400" rtl="0" eaLnBrk="1" latinLnBrk="0" hangingPunct="1">
              <a:spcBef>
                <a:spcPct val="0"/>
              </a:spcBef>
              <a:buNone/>
              <a:defRPr sz="3200" b="1" kern="1200" baseline="0">
                <a:solidFill>
                  <a:schemeClr val="tx1"/>
                </a:solidFill>
                <a:latin typeface="Arial" pitchFamily="34" charset="0"/>
                <a:ea typeface="+mj-ea"/>
                <a:cs typeface="Arial" pitchFamily="34" charset="0"/>
              </a:defRPr>
            </a:lvl1pPr>
          </a:lstStyle>
          <a:p>
            <a:pPr algn="ctr"/>
            <a:r>
              <a:rPr lang="en-US" sz="2800" dirty="0"/>
              <a:t>Summary</a:t>
            </a:r>
          </a:p>
        </p:txBody>
      </p:sp>
      <p:sp>
        <p:nvSpPr>
          <p:cNvPr id="9" name="TextBox 8">
            <a:extLst>
              <a:ext uri="{FF2B5EF4-FFF2-40B4-BE49-F238E27FC236}">
                <a16:creationId xmlns:a16="http://schemas.microsoft.com/office/drawing/2014/main" id="{C4C9BADC-FD24-F043-92EB-0A72956B2DBA}"/>
              </a:ext>
            </a:extLst>
          </p:cNvPr>
          <p:cNvSpPr txBox="1"/>
          <p:nvPr/>
        </p:nvSpPr>
        <p:spPr>
          <a:xfrm>
            <a:off x="6172200" y="-1"/>
            <a:ext cx="2971800" cy="307777"/>
          </a:xfrm>
          <a:prstGeom prst="rect">
            <a:avLst/>
          </a:prstGeom>
          <a:noFill/>
        </p:spPr>
        <p:txBody>
          <a:bodyPr wrap="square" rtlCol="0">
            <a:spAutoFit/>
          </a:bodyPr>
          <a:lstStyle/>
          <a:p>
            <a:r>
              <a:rPr lang="en-US" sz="1400" dirty="0"/>
              <a:t>AS, M. Sievert, I. </a:t>
            </a:r>
            <a:r>
              <a:rPr lang="en-US" sz="1400" dirty="0" err="1"/>
              <a:t>Vitev</a:t>
            </a:r>
            <a:r>
              <a:rPr lang="en-US" sz="1400" dirty="0"/>
              <a:t>, in progress</a:t>
            </a:r>
          </a:p>
        </p:txBody>
      </p:sp>
      <p:sp>
        <p:nvSpPr>
          <p:cNvPr id="17" name="TextBox 16">
            <a:extLst>
              <a:ext uri="{FF2B5EF4-FFF2-40B4-BE49-F238E27FC236}">
                <a16:creationId xmlns:a16="http://schemas.microsoft.com/office/drawing/2014/main" id="{48427EE6-9B0F-614F-B17F-B8E5BBC5A85C}"/>
              </a:ext>
            </a:extLst>
          </p:cNvPr>
          <p:cNvSpPr txBox="1"/>
          <p:nvPr/>
        </p:nvSpPr>
        <p:spPr>
          <a:xfrm>
            <a:off x="762000" y="1219200"/>
            <a:ext cx="7696200" cy="4247317"/>
          </a:xfrm>
          <a:prstGeom prst="rect">
            <a:avLst/>
          </a:prstGeom>
          <a:noFill/>
        </p:spPr>
        <p:txBody>
          <a:bodyPr wrap="square" rtlCol="0">
            <a:spAutoFit/>
          </a:bodyPr>
          <a:lstStyle/>
          <a:p>
            <a:pPr marL="285750" indent="-285750">
              <a:buClr>
                <a:srgbClr val="FFC000"/>
              </a:buClr>
              <a:buFont typeface="Arial" panose="020B0604020202020204" pitchFamily="34" charset="0"/>
              <a:buChar char="•"/>
            </a:pPr>
            <a:r>
              <a:rPr lang="en-US" dirty="0"/>
              <a:t>We considered </a:t>
            </a:r>
            <a:r>
              <a:rPr lang="en-US" b="1" dirty="0">
                <a:solidFill>
                  <a:srgbClr val="F09229"/>
                </a:solidFill>
              </a:rPr>
              <a:t>the leading sub-</a:t>
            </a:r>
            <a:r>
              <a:rPr lang="en-US" b="1" dirty="0" err="1">
                <a:solidFill>
                  <a:srgbClr val="F09229"/>
                </a:solidFill>
              </a:rPr>
              <a:t>ekonal</a:t>
            </a:r>
            <a:r>
              <a:rPr lang="en-US" b="1" dirty="0">
                <a:solidFill>
                  <a:srgbClr val="F09229"/>
                </a:solidFill>
              </a:rPr>
              <a:t> corrections</a:t>
            </a:r>
            <a:r>
              <a:rPr lang="en-US" dirty="0"/>
              <a:t> to the jet-broadening and soft gluon emission in the GLV setup;</a:t>
            </a:r>
          </a:p>
          <a:p>
            <a:pPr marL="285750" indent="-285750">
              <a:buClr>
                <a:srgbClr val="FFC000"/>
              </a:buClr>
              <a:buFont typeface="Arial" panose="020B0604020202020204" pitchFamily="34" charset="0"/>
              <a:buChar char="•"/>
            </a:pPr>
            <a:endParaRPr lang="en-US" dirty="0"/>
          </a:p>
          <a:p>
            <a:pPr marL="285750" indent="-285750">
              <a:buClr>
                <a:srgbClr val="FFC000"/>
              </a:buClr>
              <a:buFont typeface="Arial" panose="020B0604020202020204" pitchFamily="34" charset="0"/>
              <a:buChar char="•"/>
            </a:pPr>
            <a:r>
              <a:rPr lang="en-US" dirty="0"/>
              <a:t>The medium velocity results in </a:t>
            </a:r>
            <a:r>
              <a:rPr lang="en-US" b="1" dirty="0">
                <a:solidFill>
                  <a:srgbClr val="F09229"/>
                </a:solidFill>
              </a:rPr>
              <a:t>a non-zero energy transfer</a:t>
            </a:r>
            <a:r>
              <a:rPr lang="en-US" dirty="0"/>
              <a:t> but no modification in the transverse momentum transfer;</a:t>
            </a:r>
          </a:p>
          <a:p>
            <a:pPr marL="285750" indent="-285750">
              <a:buClr>
                <a:srgbClr val="FFC000"/>
              </a:buClr>
              <a:buFont typeface="Arial" panose="020B0604020202020204" pitchFamily="34" charset="0"/>
              <a:buChar char="•"/>
            </a:pPr>
            <a:endParaRPr lang="en-US" dirty="0"/>
          </a:p>
          <a:p>
            <a:pPr marL="285750" indent="-285750">
              <a:buClr>
                <a:srgbClr val="FFC000"/>
              </a:buClr>
              <a:buFont typeface="Arial" panose="020B0604020202020204" pitchFamily="34" charset="0"/>
              <a:buChar char="•"/>
            </a:pPr>
            <a:r>
              <a:rPr lang="en-US" dirty="0"/>
              <a:t>The medium velocity leads to a multiplicative factor in the single Born amplitudes due to the vertex corrections;</a:t>
            </a:r>
          </a:p>
          <a:p>
            <a:pPr marL="285750" indent="-285750">
              <a:buClr>
                <a:srgbClr val="FFC000"/>
              </a:buClr>
              <a:buFont typeface="Arial" panose="020B0604020202020204" pitchFamily="34" charset="0"/>
              <a:buChar char="•"/>
            </a:pPr>
            <a:endParaRPr lang="en-US" dirty="0"/>
          </a:p>
          <a:p>
            <a:pPr marL="285750" indent="-285750">
              <a:buClr>
                <a:srgbClr val="FFC000"/>
              </a:buClr>
              <a:buFont typeface="Arial" panose="020B0604020202020204" pitchFamily="34" charset="0"/>
              <a:buChar char="•"/>
            </a:pPr>
            <a:r>
              <a:rPr lang="en-US" dirty="0"/>
              <a:t>The effects of the medium motion velocity can be systematically taken into account with </a:t>
            </a:r>
            <a:r>
              <a:rPr lang="en-US" b="1" dirty="0">
                <a:solidFill>
                  <a:srgbClr val="F09229"/>
                </a:solidFill>
              </a:rPr>
              <a:t>no approximation</a:t>
            </a:r>
            <a:r>
              <a:rPr lang="en-US" dirty="0"/>
              <a:t> on its form;</a:t>
            </a:r>
          </a:p>
          <a:p>
            <a:pPr marL="285750" indent="-285750">
              <a:buClr>
                <a:srgbClr val="FFC000"/>
              </a:buClr>
              <a:buFont typeface="Arial" panose="020B0604020202020204" pitchFamily="34" charset="0"/>
              <a:buChar char="•"/>
            </a:pPr>
            <a:endParaRPr lang="en-US" dirty="0"/>
          </a:p>
          <a:p>
            <a:pPr marL="285750" indent="-285750">
              <a:buClr>
                <a:srgbClr val="FFC000"/>
              </a:buClr>
              <a:buFont typeface="Arial" panose="020B0604020202020204" pitchFamily="34" charset="0"/>
              <a:buChar char="•"/>
            </a:pPr>
            <a:r>
              <a:rPr lang="en-US" dirty="0"/>
              <a:t>If the velocity is varying in space and time </a:t>
            </a:r>
            <a:r>
              <a:rPr lang="en-US" b="1" dirty="0">
                <a:solidFill>
                  <a:srgbClr val="F09229"/>
                </a:solidFill>
              </a:rPr>
              <a:t>it affects the source averaging procedure</a:t>
            </a:r>
            <a:r>
              <a:rPr lang="en-US" dirty="0"/>
              <a:t>. In the simplest approximations one can study the corresponding corrections to the amplitudes analytically;</a:t>
            </a:r>
          </a:p>
        </p:txBody>
      </p:sp>
    </p:spTree>
    <p:extLst>
      <p:ext uri="{BB962C8B-B14F-4D97-AF65-F5344CB8AC3E}">
        <p14:creationId xmlns:p14="http://schemas.microsoft.com/office/powerpoint/2010/main" val="24187247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r>
              <a:rPr lang="en-US"/>
              <a:t>Slide </a:t>
            </a:r>
            <a:fld id="{2651EAAB-5D0D-473B-859D-C18D8179491F}" type="slidenum">
              <a:rPr lang="en-US" smtClean="0"/>
              <a:pPr/>
              <a:t>48</a:t>
            </a:fld>
            <a:endParaRPr lang="en-US" dirty="0"/>
          </a:p>
        </p:txBody>
      </p:sp>
      <p:sp>
        <p:nvSpPr>
          <p:cNvPr id="8" name="Title 5">
            <a:extLst>
              <a:ext uri="{FF2B5EF4-FFF2-40B4-BE49-F238E27FC236}">
                <a16:creationId xmlns:a16="http://schemas.microsoft.com/office/drawing/2014/main" id="{EAAC4C02-0670-E240-8702-EB83B3C0BB99}"/>
              </a:ext>
            </a:extLst>
          </p:cNvPr>
          <p:cNvSpPr txBox="1">
            <a:spLocks/>
          </p:cNvSpPr>
          <p:nvPr/>
        </p:nvSpPr>
        <p:spPr>
          <a:xfrm>
            <a:off x="990600" y="382061"/>
            <a:ext cx="7162800" cy="639763"/>
          </a:xfrm>
          <a:prstGeom prst="rect">
            <a:avLst/>
          </a:prstGeom>
        </p:spPr>
        <p:txBody>
          <a:bodyPr vert="horz" lIns="91440" tIns="45720" rIns="91440" bIns="45720" rtlCol="0" anchor="ctr">
            <a:noAutofit/>
          </a:bodyPr>
          <a:lstStyle>
            <a:lvl1pPr algn="l" defTabSz="914400" rtl="0" eaLnBrk="1" latinLnBrk="0" hangingPunct="1">
              <a:spcBef>
                <a:spcPct val="0"/>
              </a:spcBef>
              <a:buNone/>
              <a:defRPr sz="3200" b="1" kern="1200" baseline="0">
                <a:solidFill>
                  <a:schemeClr val="tx1"/>
                </a:solidFill>
                <a:latin typeface="Arial" pitchFamily="34" charset="0"/>
                <a:ea typeface="+mj-ea"/>
                <a:cs typeface="Arial" pitchFamily="34" charset="0"/>
              </a:defRPr>
            </a:lvl1pPr>
          </a:lstStyle>
          <a:p>
            <a:pPr algn="ctr"/>
            <a:r>
              <a:rPr lang="en-US" sz="2800" dirty="0"/>
              <a:t>Summary</a:t>
            </a:r>
          </a:p>
        </p:txBody>
      </p:sp>
      <p:sp>
        <p:nvSpPr>
          <p:cNvPr id="9" name="TextBox 8">
            <a:extLst>
              <a:ext uri="{FF2B5EF4-FFF2-40B4-BE49-F238E27FC236}">
                <a16:creationId xmlns:a16="http://schemas.microsoft.com/office/drawing/2014/main" id="{C4C9BADC-FD24-F043-92EB-0A72956B2DBA}"/>
              </a:ext>
            </a:extLst>
          </p:cNvPr>
          <p:cNvSpPr txBox="1"/>
          <p:nvPr/>
        </p:nvSpPr>
        <p:spPr>
          <a:xfrm>
            <a:off x="6172200" y="-1"/>
            <a:ext cx="2971800" cy="307777"/>
          </a:xfrm>
          <a:prstGeom prst="rect">
            <a:avLst/>
          </a:prstGeom>
          <a:noFill/>
        </p:spPr>
        <p:txBody>
          <a:bodyPr wrap="square" rtlCol="0">
            <a:spAutoFit/>
          </a:bodyPr>
          <a:lstStyle/>
          <a:p>
            <a:r>
              <a:rPr lang="en-US" sz="1400" dirty="0"/>
              <a:t>AS, M. Sievert, I. </a:t>
            </a:r>
            <a:r>
              <a:rPr lang="en-US" sz="1400" dirty="0" err="1"/>
              <a:t>Vitev</a:t>
            </a:r>
            <a:r>
              <a:rPr lang="en-US" sz="1400" dirty="0"/>
              <a:t>, in progress</a:t>
            </a:r>
          </a:p>
        </p:txBody>
      </p:sp>
      <p:sp>
        <p:nvSpPr>
          <p:cNvPr id="17" name="TextBox 16">
            <a:extLst>
              <a:ext uri="{FF2B5EF4-FFF2-40B4-BE49-F238E27FC236}">
                <a16:creationId xmlns:a16="http://schemas.microsoft.com/office/drawing/2014/main" id="{48427EE6-9B0F-614F-B17F-B8E5BBC5A85C}"/>
              </a:ext>
            </a:extLst>
          </p:cNvPr>
          <p:cNvSpPr txBox="1"/>
          <p:nvPr/>
        </p:nvSpPr>
        <p:spPr>
          <a:xfrm>
            <a:off x="762000" y="1219200"/>
            <a:ext cx="7696200" cy="4247317"/>
          </a:xfrm>
          <a:prstGeom prst="rect">
            <a:avLst/>
          </a:prstGeom>
          <a:noFill/>
        </p:spPr>
        <p:txBody>
          <a:bodyPr wrap="square" rtlCol="0">
            <a:spAutoFit/>
          </a:bodyPr>
          <a:lstStyle/>
          <a:p>
            <a:pPr marL="285750" indent="-285750">
              <a:buClr>
                <a:srgbClr val="FFC000"/>
              </a:buClr>
              <a:buFont typeface="Arial" panose="020B0604020202020204" pitchFamily="34" charset="0"/>
              <a:buChar char="•"/>
            </a:pPr>
            <a:r>
              <a:rPr lang="en-US" dirty="0"/>
              <a:t>We considered </a:t>
            </a:r>
            <a:r>
              <a:rPr lang="en-US" b="1" dirty="0">
                <a:solidFill>
                  <a:srgbClr val="F09229"/>
                </a:solidFill>
              </a:rPr>
              <a:t>the leading sub-</a:t>
            </a:r>
            <a:r>
              <a:rPr lang="en-US" b="1" dirty="0" err="1">
                <a:solidFill>
                  <a:srgbClr val="F09229"/>
                </a:solidFill>
              </a:rPr>
              <a:t>ekonal</a:t>
            </a:r>
            <a:r>
              <a:rPr lang="en-US" b="1" dirty="0">
                <a:solidFill>
                  <a:srgbClr val="F09229"/>
                </a:solidFill>
              </a:rPr>
              <a:t> corrections</a:t>
            </a:r>
            <a:r>
              <a:rPr lang="en-US" dirty="0"/>
              <a:t> to the jet-broadening and soft gluon emission in the GLV setup;</a:t>
            </a:r>
          </a:p>
          <a:p>
            <a:pPr marL="285750" indent="-285750">
              <a:buClr>
                <a:srgbClr val="FFC000"/>
              </a:buClr>
              <a:buFont typeface="Arial" panose="020B0604020202020204" pitchFamily="34" charset="0"/>
              <a:buChar char="•"/>
            </a:pPr>
            <a:endParaRPr lang="en-US" dirty="0"/>
          </a:p>
          <a:p>
            <a:pPr marL="285750" indent="-285750">
              <a:buClr>
                <a:srgbClr val="FFC000"/>
              </a:buClr>
              <a:buFont typeface="Arial" panose="020B0604020202020204" pitchFamily="34" charset="0"/>
              <a:buChar char="•"/>
            </a:pPr>
            <a:r>
              <a:rPr lang="en-US" dirty="0"/>
              <a:t>The medium velocity results in </a:t>
            </a:r>
            <a:r>
              <a:rPr lang="en-US" b="1" dirty="0">
                <a:solidFill>
                  <a:srgbClr val="F09229"/>
                </a:solidFill>
              </a:rPr>
              <a:t>a non-zero energy transfer</a:t>
            </a:r>
            <a:r>
              <a:rPr lang="en-US" dirty="0"/>
              <a:t> but no modification in the transverse momentum transfer;</a:t>
            </a:r>
          </a:p>
          <a:p>
            <a:pPr marL="285750" indent="-285750">
              <a:buClr>
                <a:srgbClr val="FFC000"/>
              </a:buClr>
              <a:buFont typeface="Arial" panose="020B0604020202020204" pitchFamily="34" charset="0"/>
              <a:buChar char="•"/>
            </a:pPr>
            <a:endParaRPr lang="en-US" dirty="0"/>
          </a:p>
          <a:p>
            <a:pPr marL="285750" indent="-285750">
              <a:buClr>
                <a:srgbClr val="FFC000"/>
              </a:buClr>
              <a:buFont typeface="Arial" panose="020B0604020202020204" pitchFamily="34" charset="0"/>
              <a:buChar char="•"/>
            </a:pPr>
            <a:r>
              <a:rPr lang="en-US" dirty="0"/>
              <a:t>The medium velocity leads to a multiplicative factor in the single Born amplitudes due to the vertex corrections;</a:t>
            </a:r>
          </a:p>
          <a:p>
            <a:pPr marL="285750" indent="-285750">
              <a:buClr>
                <a:srgbClr val="FFC000"/>
              </a:buClr>
              <a:buFont typeface="Arial" panose="020B0604020202020204" pitchFamily="34" charset="0"/>
              <a:buChar char="•"/>
            </a:pPr>
            <a:endParaRPr lang="en-US" dirty="0"/>
          </a:p>
          <a:p>
            <a:pPr marL="285750" indent="-285750">
              <a:buClr>
                <a:srgbClr val="FFC000"/>
              </a:buClr>
              <a:buFont typeface="Arial" panose="020B0604020202020204" pitchFamily="34" charset="0"/>
              <a:buChar char="•"/>
            </a:pPr>
            <a:r>
              <a:rPr lang="en-US" dirty="0"/>
              <a:t>The effects of the medium motion velocity can be systematically taken into account with </a:t>
            </a:r>
            <a:r>
              <a:rPr lang="en-US" b="1" dirty="0">
                <a:solidFill>
                  <a:srgbClr val="F09229"/>
                </a:solidFill>
              </a:rPr>
              <a:t>no approximation</a:t>
            </a:r>
            <a:r>
              <a:rPr lang="en-US" dirty="0"/>
              <a:t> on its form;</a:t>
            </a:r>
          </a:p>
          <a:p>
            <a:pPr marL="285750" indent="-285750">
              <a:buClr>
                <a:srgbClr val="FFC000"/>
              </a:buClr>
              <a:buFont typeface="Arial" panose="020B0604020202020204" pitchFamily="34" charset="0"/>
              <a:buChar char="•"/>
            </a:pPr>
            <a:endParaRPr lang="en-US" dirty="0"/>
          </a:p>
          <a:p>
            <a:pPr marL="285750" indent="-285750">
              <a:buClr>
                <a:srgbClr val="FFC000"/>
              </a:buClr>
              <a:buFont typeface="Arial" panose="020B0604020202020204" pitchFamily="34" charset="0"/>
              <a:buChar char="•"/>
            </a:pPr>
            <a:r>
              <a:rPr lang="en-US" dirty="0"/>
              <a:t>If the velocity is varying in space and time </a:t>
            </a:r>
            <a:r>
              <a:rPr lang="en-US" b="1" dirty="0">
                <a:solidFill>
                  <a:srgbClr val="F09229"/>
                </a:solidFill>
              </a:rPr>
              <a:t>it affects the source averaging procedure</a:t>
            </a:r>
            <a:r>
              <a:rPr lang="en-US" dirty="0"/>
              <a:t>. In the simplest approximations one can study the corresponding corrections to the amplitudes analytically;</a:t>
            </a:r>
          </a:p>
        </p:txBody>
      </p:sp>
      <p:sp>
        <p:nvSpPr>
          <p:cNvPr id="2" name="TextBox 1">
            <a:extLst>
              <a:ext uri="{FF2B5EF4-FFF2-40B4-BE49-F238E27FC236}">
                <a16:creationId xmlns:a16="http://schemas.microsoft.com/office/drawing/2014/main" id="{9DC6806F-7159-FA49-BAE3-1E73B338903A}"/>
              </a:ext>
            </a:extLst>
          </p:cNvPr>
          <p:cNvSpPr txBox="1"/>
          <p:nvPr/>
        </p:nvSpPr>
        <p:spPr>
          <a:xfrm>
            <a:off x="2485531" y="5756830"/>
            <a:ext cx="4172937" cy="369332"/>
          </a:xfrm>
          <a:prstGeom prst="rect">
            <a:avLst/>
          </a:prstGeom>
          <a:noFill/>
        </p:spPr>
        <p:txBody>
          <a:bodyPr wrap="none" rtlCol="0">
            <a:spAutoFit/>
          </a:bodyPr>
          <a:lstStyle/>
          <a:p>
            <a:r>
              <a:rPr lang="en-US" b="1" dirty="0">
                <a:solidFill>
                  <a:srgbClr val="F09229"/>
                </a:solidFill>
              </a:rPr>
              <a:t>More details in our upcoming paper!</a:t>
            </a:r>
          </a:p>
        </p:txBody>
      </p:sp>
    </p:spTree>
    <p:extLst>
      <p:ext uri="{BB962C8B-B14F-4D97-AF65-F5344CB8AC3E}">
        <p14:creationId xmlns:p14="http://schemas.microsoft.com/office/powerpoint/2010/main" val="2552013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r>
              <a:rPr lang="en-US"/>
              <a:t>Slide </a:t>
            </a:r>
            <a:fld id="{2651EAAB-5D0D-473B-859D-C18D8179491F}" type="slidenum">
              <a:rPr lang="en-US" smtClean="0"/>
              <a:pPr/>
              <a:t>5</a:t>
            </a:fld>
            <a:endParaRPr lang="en-US" dirty="0"/>
          </a:p>
        </p:txBody>
      </p:sp>
      <p:sp>
        <p:nvSpPr>
          <p:cNvPr id="4" name="Rectangle 3">
            <a:extLst>
              <a:ext uri="{FF2B5EF4-FFF2-40B4-BE49-F238E27FC236}">
                <a16:creationId xmlns:a16="http://schemas.microsoft.com/office/drawing/2014/main" id="{7BF26861-72FF-6248-9CE1-46E9BD7888D3}"/>
              </a:ext>
            </a:extLst>
          </p:cNvPr>
          <p:cNvSpPr/>
          <p:nvPr/>
        </p:nvSpPr>
        <p:spPr>
          <a:xfrm>
            <a:off x="3886200" y="6075947"/>
            <a:ext cx="1295400" cy="212725"/>
          </a:xfrm>
          <a:prstGeom prst="rect">
            <a:avLst/>
          </a:prstGeom>
          <a:solidFill>
            <a:schemeClr val="bg1"/>
          </a:solidFill>
          <a:ln>
            <a:solidFill>
              <a:srgbClr val="F8F8F8">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09A8A49-4755-214C-A6F5-D2EC151B9FDF}"/>
              </a:ext>
            </a:extLst>
          </p:cNvPr>
          <p:cNvSpPr txBox="1"/>
          <p:nvPr/>
        </p:nvSpPr>
        <p:spPr>
          <a:xfrm>
            <a:off x="1338261" y="1276160"/>
            <a:ext cx="6467475" cy="3693319"/>
          </a:xfrm>
          <a:prstGeom prst="rect">
            <a:avLst/>
          </a:prstGeom>
          <a:noFill/>
        </p:spPr>
        <p:txBody>
          <a:bodyPr wrap="square" rtlCol="0">
            <a:spAutoFit/>
          </a:bodyPr>
          <a:lstStyle/>
          <a:p>
            <a:pPr marL="285750" indent="-285750">
              <a:buClr>
                <a:srgbClr val="FFC000"/>
              </a:buClr>
              <a:buFont typeface="Arial" panose="020B0604020202020204" pitchFamily="34" charset="0"/>
              <a:buChar char="•"/>
            </a:pPr>
            <a:r>
              <a:rPr lang="en-US" dirty="0"/>
              <a:t>How does this matter appear?</a:t>
            </a:r>
          </a:p>
          <a:p>
            <a:pPr marL="285750" indent="-285750">
              <a:buClr>
                <a:srgbClr val="FFC000"/>
              </a:buClr>
              <a:buFont typeface="Arial" panose="020B0604020202020204" pitchFamily="34" charset="0"/>
              <a:buChar char="•"/>
            </a:pPr>
            <a:endParaRPr lang="en-US" dirty="0"/>
          </a:p>
          <a:p>
            <a:pPr>
              <a:buClr>
                <a:srgbClr val="FFC000"/>
              </a:buClr>
            </a:pPr>
            <a:endParaRPr lang="en-US" dirty="0"/>
          </a:p>
          <a:p>
            <a:pPr marL="285750" indent="-285750">
              <a:buClr>
                <a:srgbClr val="FFC000"/>
              </a:buClr>
              <a:buFont typeface="Arial" panose="020B0604020202020204" pitchFamily="34" charset="0"/>
              <a:buChar char="•"/>
            </a:pPr>
            <a:r>
              <a:rPr lang="en-US" dirty="0"/>
              <a:t>How does it look like when it is almost unperturbed?</a:t>
            </a:r>
          </a:p>
          <a:p>
            <a:pPr>
              <a:buClr>
                <a:srgbClr val="FFC000"/>
              </a:buClr>
            </a:pPr>
            <a:endParaRPr lang="en-US" dirty="0"/>
          </a:p>
          <a:p>
            <a:pPr>
              <a:buClr>
                <a:srgbClr val="FFC000"/>
              </a:buClr>
            </a:pPr>
            <a:endParaRPr lang="en-US" dirty="0"/>
          </a:p>
          <a:p>
            <a:pPr marL="285750" indent="-285750">
              <a:buClr>
                <a:srgbClr val="FFC000"/>
              </a:buClr>
              <a:buFont typeface="Arial" panose="020B0604020202020204" pitchFamily="34" charset="0"/>
              <a:buChar char="•"/>
            </a:pPr>
            <a:r>
              <a:rPr lang="en-US" dirty="0"/>
              <a:t>What do we know about evolution of its perturbations?</a:t>
            </a:r>
          </a:p>
          <a:p>
            <a:pPr>
              <a:buClr>
                <a:srgbClr val="FFC000"/>
              </a:buClr>
            </a:pPr>
            <a:endParaRPr lang="en-US" dirty="0"/>
          </a:p>
          <a:p>
            <a:pPr>
              <a:buClr>
                <a:srgbClr val="FFC000"/>
              </a:buClr>
            </a:pPr>
            <a:endParaRPr lang="en-US" dirty="0"/>
          </a:p>
          <a:p>
            <a:pPr marL="285750" indent="-285750">
              <a:buClr>
                <a:srgbClr val="FFC000"/>
              </a:buClr>
              <a:buFont typeface="Arial" panose="020B0604020202020204" pitchFamily="34" charset="0"/>
              <a:buChar char="•"/>
            </a:pPr>
            <a:r>
              <a:rPr lang="en-US" b="1" dirty="0">
                <a:solidFill>
                  <a:srgbClr val="F09229"/>
                </a:solidFill>
              </a:rPr>
              <a:t>How do “external” probes see this matter?</a:t>
            </a:r>
          </a:p>
          <a:p>
            <a:pPr marL="285750" indent="-285750">
              <a:buClr>
                <a:srgbClr val="FFC000"/>
              </a:buClr>
              <a:buFont typeface="Arial" panose="020B0604020202020204" pitchFamily="34" charset="0"/>
              <a:buChar char="•"/>
            </a:pPr>
            <a:endParaRPr lang="en-US" dirty="0"/>
          </a:p>
          <a:p>
            <a:pPr marL="285750" indent="-285750">
              <a:buClr>
                <a:srgbClr val="FFC000"/>
              </a:buClr>
              <a:buFont typeface="Arial" panose="020B0604020202020204" pitchFamily="34" charset="0"/>
              <a:buChar char="•"/>
            </a:pPr>
            <a:endParaRPr lang="en-US" dirty="0"/>
          </a:p>
          <a:p>
            <a:pPr marL="285750" indent="-285750">
              <a:buClr>
                <a:srgbClr val="FFC000"/>
              </a:buClr>
              <a:buFont typeface="Arial" panose="020B0604020202020204" pitchFamily="34" charset="0"/>
              <a:buChar char="•"/>
            </a:pPr>
            <a:r>
              <a:rPr lang="en-US" dirty="0"/>
              <a:t>…</a:t>
            </a:r>
          </a:p>
        </p:txBody>
      </p:sp>
      <p:sp>
        <p:nvSpPr>
          <p:cNvPr id="8" name="Title 5">
            <a:extLst>
              <a:ext uri="{FF2B5EF4-FFF2-40B4-BE49-F238E27FC236}">
                <a16:creationId xmlns:a16="http://schemas.microsoft.com/office/drawing/2014/main" id="{A2E38104-F987-5149-954F-9A1D1559E9DF}"/>
              </a:ext>
            </a:extLst>
          </p:cNvPr>
          <p:cNvSpPr>
            <a:spLocks noGrp="1"/>
          </p:cNvSpPr>
          <p:nvPr>
            <p:ph type="title"/>
          </p:nvPr>
        </p:nvSpPr>
        <p:spPr>
          <a:xfrm>
            <a:off x="990599" y="271453"/>
            <a:ext cx="7162800" cy="639763"/>
          </a:xfrm>
        </p:spPr>
        <p:txBody>
          <a:bodyPr/>
          <a:lstStyle/>
          <a:p>
            <a:pPr algn="ctr"/>
            <a:r>
              <a:rPr lang="en-US" sz="2800" dirty="0"/>
              <a:t>Heavy-Ion Collisions</a:t>
            </a:r>
          </a:p>
        </p:txBody>
      </p:sp>
      <p:sp>
        <p:nvSpPr>
          <p:cNvPr id="9" name="Title 5">
            <a:extLst>
              <a:ext uri="{FF2B5EF4-FFF2-40B4-BE49-F238E27FC236}">
                <a16:creationId xmlns:a16="http://schemas.microsoft.com/office/drawing/2014/main" id="{FFAFAE73-86FF-1646-BAA9-9334ED2D630A}"/>
              </a:ext>
            </a:extLst>
          </p:cNvPr>
          <p:cNvSpPr txBox="1">
            <a:spLocks/>
          </p:cNvSpPr>
          <p:nvPr/>
        </p:nvSpPr>
        <p:spPr>
          <a:xfrm>
            <a:off x="3005136" y="648486"/>
            <a:ext cx="3133723" cy="639763"/>
          </a:xfrm>
          <a:prstGeom prst="rect">
            <a:avLst/>
          </a:prstGeom>
        </p:spPr>
        <p:txBody>
          <a:bodyPr vert="horz" lIns="91440" tIns="45720" rIns="91440" bIns="45720" rtlCol="0" anchor="ctr">
            <a:noAutofit/>
          </a:bodyPr>
          <a:lstStyle>
            <a:lvl1pPr algn="l" defTabSz="914400" rtl="0" eaLnBrk="1" latinLnBrk="0" hangingPunct="1">
              <a:spcBef>
                <a:spcPct val="0"/>
              </a:spcBef>
              <a:buNone/>
              <a:defRPr sz="3200" b="1" kern="1200" baseline="0">
                <a:solidFill>
                  <a:schemeClr val="tx1"/>
                </a:solidFill>
                <a:latin typeface="Arial" pitchFamily="34" charset="0"/>
                <a:ea typeface="+mj-ea"/>
                <a:cs typeface="Arial" pitchFamily="34" charset="0"/>
              </a:defRPr>
            </a:lvl1pPr>
          </a:lstStyle>
          <a:p>
            <a:pPr algn="ctr"/>
            <a:r>
              <a:rPr lang="en-US" sz="2000" dirty="0"/>
              <a:t>How can we study QGP:</a:t>
            </a:r>
          </a:p>
        </p:txBody>
      </p:sp>
      <p:sp>
        <p:nvSpPr>
          <p:cNvPr id="14" name="TextBox 13">
            <a:extLst>
              <a:ext uri="{FF2B5EF4-FFF2-40B4-BE49-F238E27FC236}">
                <a16:creationId xmlns:a16="http://schemas.microsoft.com/office/drawing/2014/main" id="{5E671E0E-0D0F-D047-906F-DCE6DA216CF1}"/>
              </a:ext>
            </a:extLst>
          </p:cNvPr>
          <p:cNvSpPr txBox="1"/>
          <p:nvPr/>
        </p:nvSpPr>
        <p:spPr>
          <a:xfrm>
            <a:off x="1806346" y="1524000"/>
            <a:ext cx="6823304" cy="523220"/>
          </a:xfrm>
          <a:prstGeom prst="rect">
            <a:avLst/>
          </a:prstGeom>
          <a:noFill/>
        </p:spPr>
        <p:txBody>
          <a:bodyPr wrap="square" rtlCol="0">
            <a:spAutoFit/>
          </a:bodyPr>
          <a:lstStyle/>
          <a:p>
            <a:r>
              <a:rPr lang="en-US" sz="1400" i="1" dirty="0"/>
              <a:t>Hydrodynamic and quantum fluctuations in this system, thermalization, imprints of the initial conditions in the final state, </a:t>
            </a:r>
            <a:r>
              <a:rPr lang="en-US" sz="1400" i="1" dirty="0" err="1"/>
              <a:t>etc</a:t>
            </a:r>
            <a:r>
              <a:rPr lang="en-US" sz="1400" i="1" dirty="0"/>
              <a:t>; </a:t>
            </a:r>
          </a:p>
        </p:txBody>
      </p:sp>
      <p:sp>
        <p:nvSpPr>
          <p:cNvPr id="16" name="TextBox 15">
            <a:extLst>
              <a:ext uri="{FF2B5EF4-FFF2-40B4-BE49-F238E27FC236}">
                <a16:creationId xmlns:a16="http://schemas.microsoft.com/office/drawing/2014/main" id="{988FC555-8012-FA4A-A6F5-C65507074365}"/>
              </a:ext>
            </a:extLst>
          </p:cNvPr>
          <p:cNvSpPr txBox="1"/>
          <p:nvPr/>
        </p:nvSpPr>
        <p:spPr>
          <a:xfrm>
            <a:off x="1808992" y="2362200"/>
            <a:ext cx="6823304" cy="523220"/>
          </a:xfrm>
          <a:prstGeom prst="rect">
            <a:avLst/>
          </a:prstGeom>
          <a:noFill/>
        </p:spPr>
        <p:txBody>
          <a:bodyPr wrap="square" rtlCol="0">
            <a:spAutoFit/>
          </a:bodyPr>
          <a:lstStyle/>
          <a:p>
            <a:r>
              <a:rPr lang="en-US" sz="1400" i="1" dirty="0"/>
              <a:t>Thermodynamics and hydrodynamics, EOS, energy density and charge distributions, </a:t>
            </a:r>
            <a:r>
              <a:rPr lang="en-US" sz="1400" i="1" dirty="0" err="1"/>
              <a:t>etc</a:t>
            </a:r>
            <a:r>
              <a:rPr lang="en-US" sz="1400" i="1" dirty="0"/>
              <a:t>; </a:t>
            </a:r>
          </a:p>
        </p:txBody>
      </p:sp>
      <p:sp>
        <p:nvSpPr>
          <p:cNvPr id="17" name="TextBox 16">
            <a:extLst>
              <a:ext uri="{FF2B5EF4-FFF2-40B4-BE49-F238E27FC236}">
                <a16:creationId xmlns:a16="http://schemas.microsoft.com/office/drawing/2014/main" id="{08D9ADDE-7AF2-094C-8308-0A193DE87193}"/>
              </a:ext>
            </a:extLst>
          </p:cNvPr>
          <p:cNvSpPr txBox="1"/>
          <p:nvPr/>
        </p:nvSpPr>
        <p:spPr>
          <a:xfrm>
            <a:off x="1806346" y="3153676"/>
            <a:ext cx="6823304" cy="523220"/>
          </a:xfrm>
          <a:prstGeom prst="rect">
            <a:avLst/>
          </a:prstGeom>
          <a:noFill/>
        </p:spPr>
        <p:txBody>
          <a:bodyPr wrap="square" rtlCol="0">
            <a:spAutoFit/>
          </a:bodyPr>
          <a:lstStyle/>
          <a:p>
            <a:r>
              <a:rPr lang="en-US" sz="1400" i="1" dirty="0"/>
              <a:t>A variety of transport phenomena, kinetic coefficients in the medium description at different stages, collective modes, </a:t>
            </a:r>
            <a:r>
              <a:rPr lang="en-US" sz="1400" i="1" dirty="0" err="1"/>
              <a:t>etc</a:t>
            </a:r>
            <a:r>
              <a:rPr lang="en-US" sz="1400" i="1" dirty="0"/>
              <a:t>;</a:t>
            </a:r>
          </a:p>
        </p:txBody>
      </p:sp>
      <p:sp>
        <p:nvSpPr>
          <p:cNvPr id="18" name="TextBox 17">
            <a:extLst>
              <a:ext uri="{FF2B5EF4-FFF2-40B4-BE49-F238E27FC236}">
                <a16:creationId xmlns:a16="http://schemas.microsoft.com/office/drawing/2014/main" id="{38C3572A-3627-3E44-B2B5-1E2F44C401A0}"/>
              </a:ext>
            </a:extLst>
          </p:cNvPr>
          <p:cNvSpPr txBox="1"/>
          <p:nvPr/>
        </p:nvSpPr>
        <p:spPr>
          <a:xfrm>
            <a:off x="1806346" y="4011000"/>
            <a:ext cx="6823304" cy="523220"/>
          </a:xfrm>
          <a:prstGeom prst="rect">
            <a:avLst/>
          </a:prstGeom>
          <a:noFill/>
        </p:spPr>
        <p:txBody>
          <a:bodyPr wrap="square" rtlCol="0">
            <a:spAutoFit/>
          </a:bodyPr>
          <a:lstStyle/>
          <a:p>
            <a:r>
              <a:rPr lang="en-US" sz="1400" i="1" dirty="0"/>
              <a:t>Distinct probes – jets, heavy quarks, </a:t>
            </a:r>
            <a:r>
              <a:rPr lang="en-US" sz="1400" i="1" dirty="0" err="1"/>
              <a:t>quarkonia</a:t>
            </a:r>
            <a:r>
              <a:rPr lang="en-US" sz="1400" i="1" dirty="0"/>
              <a:t>, etc. Their interaction with the medium and difference in their behavior in HIC vs pp; </a:t>
            </a:r>
          </a:p>
        </p:txBody>
      </p:sp>
    </p:spTree>
    <p:extLst>
      <p:ext uri="{BB962C8B-B14F-4D97-AF65-F5344CB8AC3E}">
        <p14:creationId xmlns:p14="http://schemas.microsoft.com/office/powerpoint/2010/main" val="3349900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r>
              <a:rPr lang="en-US"/>
              <a:t>Slide </a:t>
            </a:r>
            <a:fld id="{2651EAAB-5D0D-473B-859D-C18D8179491F}" type="slidenum">
              <a:rPr lang="en-US" smtClean="0"/>
              <a:pPr/>
              <a:t>6</a:t>
            </a:fld>
            <a:endParaRPr lang="en-US" dirty="0"/>
          </a:p>
        </p:txBody>
      </p:sp>
      <p:sp>
        <p:nvSpPr>
          <p:cNvPr id="11" name="Title 5">
            <a:extLst>
              <a:ext uri="{FF2B5EF4-FFF2-40B4-BE49-F238E27FC236}">
                <a16:creationId xmlns:a16="http://schemas.microsoft.com/office/drawing/2014/main" id="{02D65978-88D9-444A-A14B-231B48E8548E}"/>
              </a:ext>
            </a:extLst>
          </p:cNvPr>
          <p:cNvSpPr>
            <a:spLocks noGrp="1"/>
          </p:cNvSpPr>
          <p:nvPr>
            <p:ph type="title"/>
          </p:nvPr>
        </p:nvSpPr>
        <p:spPr>
          <a:xfrm>
            <a:off x="990600" y="382061"/>
            <a:ext cx="7162800" cy="639763"/>
          </a:xfrm>
        </p:spPr>
        <p:txBody>
          <a:bodyPr/>
          <a:lstStyle/>
          <a:p>
            <a:pPr algn="ctr"/>
            <a:r>
              <a:rPr lang="en-US" sz="2800" dirty="0"/>
              <a:t>Jets</a:t>
            </a:r>
          </a:p>
        </p:txBody>
      </p:sp>
      <p:pic>
        <p:nvPicPr>
          <p:cNvPr id="21" name="Picture 20">
            <a:extLst>
              <a:ext uri="{FF2B5EF4-FFF2-40B4-BE49-F238E27FC236}">
                <a16:creationId xmlns:a16="http://schemas.microsoft.com/office/drawing/2014/main" id="{C9EC854B-0448-CD43-A4D3-56001BE9DE86}"/>
              </a:ext>
            </a:extLst>
          </p:cNvPr>
          <p:cNvPicPr>
            <a:picLocks noChangeAspect="1"/>
          </p:cNvPicPr>
          <p:nvPr/>
        </p:nvPicPr>
        <p:blipFill rotWithShape="1">
          <a:blip r:embed="rId3">
            <a:extLst>
              <a:ext uri="{28A0092B-C50C-407E-A947-70E740481C1C}">
                <a14:useLocalDpi xmlns:a14="http://schemas.microsoft.com/office/drawing/2010/main" val="0"/>
              </a:ext>
            </a:extLst>
          </a:blip>
          <a:srcRect t="50157" b="3079"/>
          <a:stretch/>
        </p:blipFill>
        <p:spPr>
          <a:xfrm>
            <a:off x="4747861" y="1206490"/>
            <a:ext cx="3601159" cy="2221992"/>
          </a:xfrm>
          <a:prstGeom prst="rect">
            <a:avLst/>
          </a:prstGeom>
        </p:spPr>
      </p:pic>
      <p:pic>
        <p:nvPicPr>
          <p:cNvPr id="22" name="Picture 21">
            <a:extLst>
              <a:ext uri="{FF2B5EF4-FFF2-40B4-BE49-F238E27FC236}">
                <a16:creationId xmlns:a16="http://schemas.microsoft.com/office/drawing/2014/main" id="{908AE233-7EB0-134A-8370-549F0AFDE2C2}"/>
              </a:ext>
            </a:extLst>
          </p:cNvPr>
          <p:cNvPicPr>
            <a:picLocks noChangeAspect="1"/>
          </p:cNvPicPr>
          <p:nvPr/>
        </p:nvPicPr>
        <p:blipFill rotWithShape="1">
          <a:blip r:embed="rId3">
            <a:extLst>
              <a:ext uri="{28A0092B-C50C-407E-A947-70E740481C1C}">
                <a14:useLocalDpi xmlns:a14="http://schemas.microsoft.com/office/drawing/2010/main" val="0"/>
              </a:ext>
            </a:extLst>
          </a:blip>
          <a:srcRect b="52967"/>
          <a:stretch/>
        </p:blipFill>
        <p:spPr>
          <a:xfrm>
            <a:off x="814741" y="1206490"/>
            <a:ext cx="3581400" cy="2222510"/>
          </a:xfrm>
          <a:prstGeom prst="rect">
            <a:avLst/>
          </a:prstGeom>
        </p:spPr>
      </p:pic>
      <p:sp>
        <p:nvSpPr>
          <p:cNvPr id="23" name="TextBox 22">
            <a:extLst>
              <a:ext uri="{FF2B5EF4-FFF2-40B4-BE49-F238E27FC236}">
                <a16:creationId xmlns:a16="http://schemas.microsoft.com/office/drawing/2014/main" id="{2E635B33-F665-8C46-A779-53233A92093B}"/>
              </a:ext>
            </a:extLst>
          </p:cNvPr>
          <p:cNvSpPr txBox="1"/>
          <p:nvPr/>
        </p:nvSpPr>
        <p:spPr>
          <a:xfrm>
            <a:off x="2310588" y="849868"/>
            <a:ext cx="575799" cy="369332"/>
          </a:xfrm>
          <a:prstGeom prst="rect">
            <a:avLst/>
          </a:prstGeom>
          <a:noFill/>
        </p:spPr>
        <p:txBody>
          <a:bodyPr wrap="none" rtlCol="0">
            <a:spAutoFit/>
          </a:bodyPr>
          <a:lstStyle/>
          <a:p>
            <a:r>
              <a:rPr lang="en-US" dirty="0" err="1"/>
              <a:t>p+p</a:t>
            </a:r>
            <a:endParaRPr lang="en-US" dirty="0"/>
          </a:p>
        </p:txBody>
      </p:sp>
      <p:sp>
        <p:nvSpPr>
          <p:cNvPr id="24" name="TextBox 23">
            <a:extLst>
              <a:ext uri="{FF2B5EF4-FFF2-40B4-BE49-F238E27FC236}">
                <a16:creationId xmlns:a16="http://schemas.microsoft.com/office/drawing/2014/main" id="{DE520EA0-CEE2-A84C-9BC0-C2E42C54628E}"/>
              </a:ext>
            </a:extLst>
          </p:cNvPr>
          <p:cNvSpPr txBox="1"/>
          <p:nvPr/>
        </p:nvSpPr>
        <p:spPr>
          <a:xfrm>
            <a:off x="6234892" y="849868"/>
            <a:ext cx="627095" cy="369332"/>
          </a:xfrm>
          <a:prstGeom prst="rect">
            <a:avLst/>
          </a:prstGeom>
          <a:noFill/>
        </p:spPr>
        <p:txBody>
          <a:bodyPr wrap="none" rtlCol="0">
            <a:spAutoFit/>
          </a:bodyPr>
          <a:lstStyle/>
          <a:p>
            <a:r>
              <a:rPr lang="en-US" dirty="0"/>
              <a:t>A+A</a:t>
            </a:r>
          </a:p>
        </p:txBody>
      </p:sp>
      <p:sp>
        <p:nvSpPr>
          <p:cNvPr id="25" name="TextBox 24">
            <a:extLst>
              <a:ext uri="{FF2B5EF4-FFF2-40B4-BE49-F238E27FC236}">
                <a16:creationId xmlns:a16="http://schemas.microsoft.com/office/drawing/2014/main" id="{67B28960-E64A-9B4A-A664-81D43B1D9B0D}"/>
              </a:ext>
            </a:extLst>
          </p:cNvPr>
          <p:cNvSpPr txBox="1"/>
          <p:nvPr/>
        </p:nvSpPr>
        <p:spPr>
          <a:xfrm>
            <a:off x="6934200" y="3380179"/>
            <a:ext cx="1459054" cy="246221"/>
          </a:xfrm>
          <a:prstGeom prst="rect">
            <a:avLst/>
          </a:prstGeom>
          <a:noFill/>
        </p:spPr>
        <p:txBody>
          <a:bodyPr wrap="none" rtlCol="0">
            <a:spAutoFit/>
          </a:bodyPr>
          <a:lstStyle/>
          <a:p>
            <a:r>
              <a:rPr lang="en-US" sz="1000" dirty="0"/>
              <a:t>APS/Alan </a:t>
            </a:r>
            <a:r>
              <a:rPr lang="en-US" sz="1000" dirty="0" err="1"/>
              <a:t>Stonebraker</a:t>
            </a:r>
            <a:endParaRPr lang="en-US" sz="1000" dirty="0"/>
          </a:p>
        </p:txBody>
      </p:sp>
      <p:sp>
        <p:nvSpPr>
          <p:cNvPr id="28" name="TextBox 27">
            <a:extLst>
              <a:ext uri="{FF2B5EF4-FFF2-40B4-BE49-F238E27FC236}">
                <a16:creationId xmlns:a16="http://schemas.microsoft.com/office/drawing/2014/main" id="{52D1DA7C-EBDD-A344-9B52-2E6F53AB785A}"/>
              </a:ext>
            </a:extLst>
          </p:cNvPr>
          <p:cNvSpPr txBox="1"/>
          <p:nvPr/>
        </p:nvSpPr>
        <p:spPr>
          <a:xfrm>
            <a:off x="814741" y="3886200"/>
            <a:ext cx="7033859" cy="1508105"/>
          </a:xfrm>
          <a:prstGeom prst="rect">
            <a:avLst/>
          </a:prstGeom>
          <a:noFill/>
        </p:spPr>
        <p:txBody>
          <a:bodyPr wrap="square" rtlCol="0">
            <a:spAutoFit/>
          </a:bodyPr>
          <a:lstStyle/>
          <a:p>
            <a:pPr marL="285750" indent="-285750">
              <a:buClr>
                <a:srgbClr val="FFC000"/>
              </a:buClr>
              <a:buFont typeface="Arial" panose="020B0604020202020204" pitchFamily="34" charset="0"/>
              <a:buChar char="•"/>
            </a:pPr>
            <a:r>
              <a:rPr lang="en-US" dirty="0"/>
              <a:t>Jets are cone-shaped sprays of hadrons evolved from high-energy </a:t>
            </a:r>
            <a:r>
              <a:rPr lang="en-US" dirty="0" err="1"/>
              <a:t>partons</a:t>
            </a:r>
            <a:r>
              <a:rPr lang="en-US" dirty="0"/>
              <a:t> produced in the initial hard collisions;</a:t>
            </a:r>
          </a:p>
          <a:p>
            <a:pPr marL="285750" indent="-285750">
              <a:buClr>
                <a:srgbClr val="FFC000"/>
              </a:buClr>
              <a:buFont typeface="Arial" panose="020B0604020202020204" pitchFamily="34" charset="0"/>
              <a:buChar char="•"/>
            </a:pPr>
            <a:endParaRPr lang="en-US" sz="1000" dirty="0"/>
          </a:p>
          <a:p>
            <a:pPr marL="285750" indent="-285750">
              <a:buClr>
                <a:srgbClr val="FFC000"/>
              </a:buClr>
              <a:buFont typeface="Arial" panose="020B0604020202020204" pitchFamily="34" charset="0"/>
              <a:buChar char="•"/>
            </a:pPr>
            <a:r>
              <a:rPr lang="en-US" dirty="0"/>
              <a:t>Jets are main available probes of the plasma;</a:t>
            </a:r>
          </a:p>
          <a:p>
            <a:pPr marL="285750" indent="-285750">
              <a:buClr>
                <a:srgbClr val="FFC000"/>
              </a:buClr>
              <a:buFont typeface="Arial" panose="020B0604020202020204" pitchFamily="34" charset="0"/>
              <a:buChar char="•"/>
            </a:pPr>
            <a:endParaRPr lang="en-US" sz="1000" dirty="0"/>
          </a:p>
          <a:p>
            <a:pPr marL="285750" indent="-285750">
              <a:buClr>
                <a:srgbClr val="FFC000"/>
              </a:buClr>
              <a:buFont typeface="Arial" panose="020B0604020202020204" pitchFamily="34" charset="0"/>
              <a:buChar char="•"/>
            </a:pPr>
            <a:r>
              <a:rPr lang="en-US" dirty="0"/>
              <a:t>Jets see the plasma at multiple scales, “X-ray” the medium;</a:t>
            </a:r>
          </a:p>
        </p:txBody>
      </p:sp>
      <p:sp>
        <p:nvSpPr>
          <p:cNvPr id="32" name="Rectangle 31">
            <a:extLst>
              <a:ext uri="{FF2B5EF4-FFF2-40B4-BE49-F238E27FC236}">
                <a16:creationId xmlns:a16="http://schemas.microsoft.com/office/drawing/2014/main" id="{4B6D6F61-4016-8142-B50F-561A4CA7FFDE}"/>
              </a:ext>
            </a:extLst>
          </p:cNvPr>
          <p:cNvSpPr/>
          <p:nvPr/>
        </p:nvSpPr>
        <p:spPr>
          <a:xfrm>
            <a:off x="2837850" y="5479831"/>
            <a:ext cx="3465950" cy="646331"/>
          </a:xfrm>
          <a:prstGeom prst="rect">
            <a:avLst/>
          </a:prstGeom>
        </p:spPr>
        <p:txBody>
          <a:bodyPr wrap="square">
            <a:spAutoFit/>
          </a:bodyPr>
          <a:lstStyle/>
          <a:p>
            <a:pPr algn="ctr"/>
            <a:r>
              <a:rPr lang="en-US" b="1" dirty="0">
                <a:solidFill>
                  <a:srgbClr val="F09229"/>
                </a:solidFill>
              </a:rPr>
              <a:t>What can we learn about QGP evolution using jets?</a:t>
            </a:r>
          </a:p>
        </p:txBody>
      </p:sp>
    </p:spTree>
    <p:extLst>
      <p:ext uri="{BB962C8B-B14F-4D97-AF65-F5344CB8AC3E}">
        <p14:creationId xmlns:p14="http://schemas.microsoft.com/office/powerpoint/2010/main" val="32017661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r>
              <a:rPr lang="en-US"/>
              <a:t>Slide </a:t>
            </a:r>
            <a:fld id="{2651EAAB-5D0D-473B-859D-C18D8179491F}" type="slidenum">
              <a:rPr lang="en-US" smtClean="0"/>
              <a:pPr/>
              <a:t>7</a:t>
            </a:fld>
            <a:endParaRPr lang="en-US" dirty="0"/>
          </a:p>
        </p:txBody>
      </p:sp>
      <p:sp>
        <p:nvSpPr>
          <p:cNvPr id="11" name="Title 5">
            <a:extLst>
              <a:ext uri="{FF2B5EF4-FFF2-40B4-BE49-F238E27FC236}">
                <a16:creationId xmlns:a16="http://schemas.microsoft.com/office/drawing/2014/main" id="{02D65978-88D9-444A-A14B-231B48E8548E}"/>
              </a:ext>
            </a:extLst>
          </p:cNvPr>
          <p:cNvSpPr>
            <a:spLocks noGrp="1"/>
          </p:cNvSpPr>
          <p:nvPr>
            <p:ph type="title"/>
          </p:nvPr>
        </p:nvSpPr>
        <p:spPr>
          <a:xfrm>
            <a:off x="990600" y="382061"/>
            <a:ext cx="7162800" cy="639763"/>
          </a:xfrm>
        </p:spPr>
        <p:txBody>
          <a:bodyPr/>
          <a:lstStyle/>
          <a:p>
            <a:pPr algn="ctr"/>
            <a:r>
              <a:rPr lang="en-US" sz="2800" dirty="0"/>
              <a:t>Jets</a:t>
            </a:r>
          </a:p>
        </p:txBody>
      </p:sp>
      <p:sp>
        <p:nvSpPr>
          <p:cNvPr id="10" name="TextBox 9">
            <a:extLst>
              <a:ext uri="{FF2B5EF4-FFF2-40B4-BE49-F238E27FC236}">
                <a16:creationId xmlns:a16="http://schemas.microsoft.com/office/drawing/2014/main" id="{38BBA0BA-95DA-EA4C-B75D-6CD10E71C450}"/>
              </a:ext>
            </a:extLst>
          </p:cNvPr>
          <p:cNvSpPr txBox="1"/>
          <p:nvPr/>
        </p:nvSpPr>
        <p:spPr>
          <a:xfrm>
            <a:off x="814740" y="1507656"/>
            <a:ext cx="7033859" cy="800219"/>
          </a:xfrm>
          <a:prstGeom prst="rect">
            <a:avLst/>
          </a:prstGeom>
          <a:noFill/>
        </p:spPr>
        <p:txBody>
          <a:bodyPr wrap="square" rtlCol="0">
            <a:spAutoFit/>
          </a:bodyPr>
          <a:lstStyle/>
          <a:p>
            <a:pPr marL="285750" indent="-285750">
              <a:buClr>
                <a:srgbClr val="FFC000"/>
              </a:buClr>
              <a:buFont typeface="Arial" panose="020B0604020202020204" pitchFamily="34" charset="0"/>
              <a:buChar char="•"/>
            </a:pPr>
            <a:r>
              <a:rPr lang="en-US" dirty="0"/>
              <a:t>Jets are produced in hard processes (weakly coupled physics);</a:t>
            </a:r>
          </a:p>
          <a:p>
            <a:pPr marL="285750" indent="-285750">
              <a:buClr>
                <a:srgbClr val="FFC000"/>
              </a:buClr>
              <a:buFont typeface="Arial" panose="020B0604020202020204" pitchFamily="34" charset="0"/>
              <a:buChar char="•"/>
            </a:pPr>
            <a:endParaRPr lang="en-US" sz="1000" dirty="0"/>
          </a:p>
          <a:p>
            <a:pPr marL="285750" indent="-285750">
              <a:buClr>
                <a:srgbClr val="FFC000"/>
              </a:buClr>
              <a:buFont typeface="Arial" panose="020B0604020202020204" pitchFamily="34" charset="0"/>
              <a:buChar char="•"/>
            </a:pPr>
            <a:r>
              <a:rPr lang="en-US" dirty="0"/>
              <a:t>QGP is strongly coupled (collective dynamics, low viscosity);</a:t>
            </a:r>
          </a:p>
        </p:txBody>
      </p:sp>
      <p:sp>
        <p:nvSpPr>
          <p:cNvPr id="2" name="TextBox 1">
            <a:extLst>
              <a:ext uri="{FF2B5EF4-FFF2-40B4-BE49-F238E27FC236}">
                <a16:creationId xmlns:a16="http://schemas.microsoft.com/office/drawing/2014/main" id="{BC0D3B84-142D-DA4B-853C-58B53E0F9E90}"/>
              </a:ext>
            </a:extLst>
          </p:cNvPr>
          <p:cNvSpPr txBox="1"/>
          <p:nvPr/>
        </p:nvSpPr>
        <p:spPr>
          <a:xfrm>
            <a:off x="2079457" y="2455708"/>
            <a:ext cx="4985083" cy="646331"/>
          </a:xfrm>
          <a:prstGeom prst="rect">
            <a:avLst/>
          </a:prstGeom>
          <a:noFill/>
        </p:spPr>
        <p:txBody>
          <a:bodyPr wrap="none" rtlCol="0">
            <a:spAutoFit/>
          </a:bodyPr>
          <a:lstStyle/>
          <a:p>
            <a:r>
              <a:rPr lang="en-US" b="1" dirty="0"/>
              <a:t>1) What’s about the jet-medium interaction?</a:t>
            </a:r>
          </a:p>
          <a:p>
            <a:pPr algn="ctr"/>
            <a:r>
              <a:rPr lang="en-US" b="1" dirty="0"/>
              <a:t>(hard to describe/many models)</a:t>
            </a:r>
          </a:p>
        </p:txBody>
      </p:sp>
      <p:sp>
        <p:nvSpPr>
          <p:cNvPr id="5" name="TextBox 4">
            <a:extLst>
              <a:ext uri="{FF2B5EF4-FFF2-40B4-BE49-F238E27FC236}">
                <a16:creationId xmlns:a16="http://schemas.microsoft.com/office/drawing/2014/main" id="{BF33C826-3B94-2945-A57E-28E9BD6325E6}"/>
              </a:ext>
            </a:extLst>
          </p:cNvPr>
          <p:cNvSpPr txBox="1"/>
          <p:nvPr/>
        </p:nvSpPr>
        <p:spPr>
          <a:xfrm>
            <a:off x="2250434" y="990491"/>
            <a:ext cx="4643131" cy="369332"/>
          </a:xfrm>
          <a:prstGeom prst="rect">
            <a:avLst/>
          </a:prstGeom>
          <a:noFill/>
        </p:spPr>
        <p:txBody>
          <a:bodyPr wrap="none" rtlCol="0">
            <a:spAutoFit/>
          </a:bodyPr>
          <a:lstStyle/>
          <a:p>
            <a:r>
              <a:rPr lang="en-US" b="1" dirty="0"/>
              <a:t>Two issues from a theorist point of view:</a:t>
            </a:r>
          </a:p>
        </p:txBody>
      </p:sp>
      <p:sp>
        <p:nvSpPr>
          <p:cNvPr id="15" name="TextBox 14">
            <a:extLst>
              <a:ext uri="{FF2B5EF4-FFF2-40B4-BE49-F238E27FC236}">
                <a16:creationId xmlns:a16="http://schemas.microsoft.com/office/drawing/2014/main" id="{B16AF8E5-237F-6B4B-8D81-573D6BD114ED}"/>
              </a:ext>
            </a:extLst>
          </p:cNvPr>
          <p:cNvSpPr txBox="1"/>
          <p:nvPr/>
        </p:nvSpPr>
        <p:spPr>
          <a:xfrm>
            <a:off x="814739" y="3629504"/>
            <a:ext cx="7033859" cy="646331"/>
          </a:xfrm>
          <a:prstGeom prst="rect">
            <a:avLst/>
          </a:prstGeom>
          <a:noFill/>
        </p:spPr>
        <p:txBody>
          <a:bodyPr wrap="square" rtlCol="0">
            <a:spAutoFit/>
          </a:bodyPr>
          <a:lstStyle/>
          <a:p>
            <a:pPr marL="285750" indent="-285750">
              <a:buClr>
                <a:srgbClr val="FFC000"/>
              </a:buClr>
              <a:buFont typeface="Arial" panose="020B0604020202020204" pitchFamily="34" charset="0"/>
              <a:buChar char="•"/>
            </a:pPr>
            <a:r>
              <a:rPr lang="en-US" dirty="0"/>
              <a:t>Medium is evolving but most models of jet-medium interaction treat it as being static;</a:t>
            </a:r>
          </a:p>
        </p:txBody>
      </p:sp>
      <p:sp>
        <p:nvSpPr>
          <p:cNvPr id="16" name="TextBox 15">
            <a:extLst>
              <a:ext uri="{FF2B5EF4-FFF2-40B4-BE49-F238E27FC236}">
                <a16:creationId xmlns:a16="http://schemas.microsoft.com/office/drawing/2014/main" id="{37187753-347C-DC42-A532-1F62276DE91A}"/>
              </a:ext>
            </a:extLst>
          </p:cNvPr>
          <p:cNvSpPr txBox="1"/>
          <p:nvPr/>
        </p:nvSpPr>
        <p:spPr>
          <a:xfrm>
            <a:off x="1439548" y="4429168"/>
            <a:ext cx="6534207" cy="646331"/>
          </a:xfrm>
          <a:prstGeom prst="rect">
            <a:avLst/>
          </a:prstGeom>
          <a:noFill/>
        </p:spPr>
        <p:txBody>
          <a:bodyPr wrap="square" rtlCol="0">
            <a:spAutoFit/>
          </a:bodyPr>
          <a:lstStyle/>
          <a:p>
            <a:pPr algn="ctr"/>
            <a:r>
              <a:rPr lang="en-US" b="1" dirty="0"/>
              <a:t>2) What information can be accessed in principle?</a:t>
            </a:r>
          </a:p>
          <a:p>
            <a:pPr algn="ctr"/>
            <a:r>
              <a:rPr lang="en-US" b="1" dirty="0"/>
              <a:t>(effects of flow/non-uniform distributions/</a:t>
            </a:r>
            <a:r>
              <a:rPr lang="en-US" b="1" dirty="0" err="1"/>
              <a:t>etc</a:t>
            </a:r>
            <a:r>
              <a:rPr lang="en-US" b="1" dirty="0"/>
              <a:t>)</a:t>
            </a:r>
          </a:p>
        </p:txBody>
      </p:sp>
    </p:spTree>
    <p:extLst>
      <p:ext uri="{BB962C8B-B14F-4D97-AF65-F5344CB8AC3E}">
        <p14:creationId xmlns:p14="http://schemas.microsoft.com/office/powerpoint/2010/main" val="2861971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r>
              <a:rPr lang="en-US"/>
              <a:t>Slide </a:t>
            </a:r>
            <a:fld id="{2651EAAB-5D0D-473B-859D-C18D8179491F}" type="slidenum">
              <a:rPr lang="en-US" smtClean="0"/>
              <a:pPr/>
              <a:t>8</a:t>
            </a:fld>
            <a:endParaRPr lang="en-US" dirty="0"/>
          </a:p>
        </p:txBody>
      </p:sp>
      <p:sp>
        <p:nvSpPr>
          <p:cNvPr id="11" name="Title 5">
            <a:extLst>
              <a:ext uri="{FF2B5EF4-FFF2-40B4-BE49-F238E27FC236}">
                <a16:creationId xmlns:a16="http://schemas.microsoft.com/office/drawing/2014/main" id="{02D65978-88D9-444A-A14B-231B48E8548E}"/>
              </a:ext>
            </a:extLst>
          </p:cNvPr>
          <p:cNvSpPr>
            <a:spLocks noGrp="1"/>
          </p:cNvSpPr>
          <p:nvPr>
            <p:ph type="title"/>
          </p:nvPr>
        </p:nvSpPr>
        <p:spPr>
          <a:xfrm>
            <a:off x="990600" y="382061"/>
            <a:ext cx="7162800" cy="639763"/>
          </a:xfrm>
        </p:spPr>
        <p:txBody>
          <a:bodyPr/>
          <a:lstStyle/>
          <a:p>
            <a:pPr algn="ctr"/>
            <a:r>
              <a:rPr lang="en-US" sz="2800" dirty="0"/>
              <a:t>Jets</a:t>
            </a:r>
          </a:p>
        </p:txBody>
      </p:sp>
      <p:sp>
        <p:nvSpPr>
          <p:cNvPr id="10" name="TextBox 9">
            <a:extLst>
              <a:ext uri="{FF2B5EF4-FFF2-40B4-BE49-F238E27FC236}">
                <a16:creationId xmlns:a16="http://schemas.microsoft.com/office/drawing/2014/main" id="{38BBA0BA-95DA-EA4C-B75D-6CD10E71C450}"/>
              </a:ext>
            </a:extLst>
          </p:cNvPr>
          <p:cNvSpPr txBox="1"/>
          <p:nvPr/>
        </p:nvSpPr>
        <p:spPr>
          <a:xfrm>
            <a:off x="814740" y="1507656"/>
            <a:ext cx="7033859" cy="800219"/>
          </a:xfrm>
          <a:prstGeom prst="rect">
            <a:avLst/>
          </a:prstGeom>
          <a:noFill/>
        </p:spPr>
        <p:txBody>
          <a:bodyPr wrap="square" rtlCol="0">
            <a:spAutoFit/>
          </a:bodyPr>
          <a:lstStyle/>
          <a:p>
            <a:pPr marL="285750" indent="-285750">
              <a:buClr>
                <a:srgbClr val="FFC000"/>
              </a:buClr>
              <a:buFont typeface="Arial" panose="020B0604020202020204" pitchFamily="34" charset="0"/>
              <a:buChar char="•"/>
            </a:pPr>
            <a:r>
              <a:rPr lang="en-US" dirty="0"/>
              <a:t>Jets are produced in hard processes (weakly coupled physics);</a:t>
            </a:r>
          </a:p>
          <a:p>
            <a:pPr marL="285750" indent="-285750">
              <a:buClr>
                <a:srgbClr val="FFC000"/>
              </a:buClr>
              <a:buFont typeface="Arial" panose="020B0604020202020204" pitchFamily="34" charset="0"/>
              <a:buChar char="•"/>
            </a:pPr>
            <a:endParaRPr lang="en-US" sz="1000" dirty="0"/>
          </a:p>
          <a:p>
            <a:pPr marL="285750" indent="-285750">
              <a:buClr>
                <a:srgbClr val="FFC000"/>
              </a:buClr>
              <a:buFont typeface="Arial" panose="020B0604020202020204" pitchFamily="34" charset="0"/>
              <a:buChar char="•"/>
            </a:pPr>
            <a:r>
              <a:rPr lang="en-US" dirty="0"/>
              <a:t>QGP is strongly coupled (collective dynamics, low viscosity);</a:t>
            </a:r>
          </a:p>
        </p:txBody>
      </p:sp>
      <p:sp>
        <p:nvSpPr>
          <p:cNvPr id="5" name="TextBox 4">
            <a:extLst>
              <a:ext uri="{FF2B5EF4-FFF2-40B4-BE49-F238E27FC236}">
                <a16:creationId xmlns:a16="http://schemas.microsoft.com/office/drawing/2014/main" id="{BF33C826-3B94-2945-A57E-28E9BD6325E6}"/>
              </a:ext>
            </a:extLst>
          </p:cNvPr>
          <p:cNvSpPr txBox="1"/>
          <p:nvPr/>
        </p:nvSpPr>
        <p:spPr>
          <a:xfrm>
            <a:off x="2250434" y="990491"/>
            <a:ext cx="4643131" cy="369332"/>
          </a:xfrm>
          <a:prstGeom prst="rect">
            <a:avLst/>
          </a:prstGeom>
          <a:noFill/>
        </p:spPr>
        <p:txBody>
          <a:bodyPr wrap="none" rtlCol="0">
            <a:spAutoFit/>
          </a:bodyPr>
          <a:lstStyle/>
          <a:p>
            <a:r>
              <a:rPr lang="en-US" b="1" dirty="0"/>
              <a:t>Two issues from a theorist point of view:</a:t>
            </a:r>
          </a:p>
        </p:txBody>
      </p:sp>
      <p:sp>
        <p:nvSpPr>
          <p:cNvPr id="15" name="TextBox 14">
            <a:extLst>
              <a:ext uri="{FF2B5EF4-FFF2-40B4-BE49-F238E27FC236}">
                <a16:creationId xmlns:a16="http://schemas.microsoft.com/office/drawing/2014/main" id="{B16AF8E5-237F-6B4B-8D81-573D6BD114ED}"/>
              </a:ext>
            </a:extLst>
          </p:cNvPr>
          <p:cNvSpPr txBox="1"/>
          <p:nvPr/>
        </p:nvSpPr>
        <p:spPr>
          <a:xfrm>
            <a:off x="814739" y="3629504"/>
            <a:ext cx="7033859" cy="646331"/>
          </a:xfrm>
          <a:prstGeom prst="rect">
            <a:avLst/>
          </a:prstGeom>
          <a:noFill/>
        </p:spPr>
        <p:txBody>
          <a:bodyPr wrap="square" rtlCol="0">
            <a:spAutoFit/>
          </a:bodyPr>
          <a:lstStyle/>
          <a:p>
            <a:pPr marL="285750" indent="-285750">
              <a:buClr>
                <a:srgbClr val="FFC000"/>
              </a:buClr>
              <a:buFont typeface="Arial" panose="020B0604020202020204" pitchFamily="34" charset="0"/>
              <a:buChar char="•"/>
            </a:pPr>
            <a:r>
              <a:rPr lang="en-US" dirty="0"/>
              <a:t>Medium is evolving but most models of jet-medium interaction treat it as being static;</a:t>
            </a:r>
          </a:p>
        </p:txBody>
      </p:sp>
      <p:sp>
        <p:nvSpPr>
          <p:cNvPr id="16" name="TextBox 15">
            <a:extLst>
              <a:ext uri="{FF2B5EF4-FFF2-40B4-BE49-F238E27FC236}">
                <a16:creationId xmlns:a16="http://schemas.microsoft.com/office/drawing/2014/main" id="{37187753-347C-DC42-A532-1F62276DE91A}"/>
              </a:ext>
            </a:extLst>
          </p:cNvPr>
          <p:cNvSpPr txBox="1"/>
          <p:nvPr/>
        </p:nvSpPr>
        <p:spPr>
          <a:xfrm>
            <a:off x="1439548" y="4429168"/>
            <a:ext cx="6534207" cy="646331"/>
          </a:xfrm>
          <a:prstGeom prst="rect">
            <a:avLst/>
          </a:prstGeom>
          <a:noFill/>
        </p:spPr>
        <p:txBody>
          <a:bodyPr wrap="square" rtlCol="0">
            <a:spAutoFit/>
          </a:bodyPr>
          <a:lstStyle/>
          <a:p>
            <a:pPr algn="ctr"/>
            <a:r>
              <a:rPr lang="en-US" b="1" dirty="0"/>
              <a:t>2) </a:t>
            </a:r>
            <a:r>
              <a:rPr lang="en-US" b="1" dirty="0">
                <a:solidFill>
                  <a:srgbClr val="F09229"/>
                </a:solidFill>
              </a:rPr>
              <a:t>What information can be accessed in principle?</a:t>
            </a:r>
          </a:p>
          <a:p>
            <a:pPr algn="ctr"/>
            <a:r>
              <a:rPr lang="en-US" b="1" dirty="0"/>
              <a:t>(effects of flow/non-uniform distributions/</a:t>
            </a:r>
            <a:r>
              <a:rPr lang="en-US" b="1" dirty="0" err="1"/>
              <a:t>etc</a:t>
            </a:r>
            <a:r>
              <a:rPr lang="en-US" b="1" dirty="0"/>
              <a:t>)</a:t>
            </a:r>
          </a:p>
        </p:txBody>
      </p:sp>
      <p:sp>
        <p:nvSpPr>
          <p:cNvPr id="9" name="TextBox 8">
            <a:extLst>
              <a:ext uri="{FF2B5EF4-FFF2-40B4-BE49-F238E27FC236}">
                <a16:creationId xmlns:a16="http://schemas.microsoft.com/office/drawing/2014/main" id="{9FFF004E-F7E0-C247-8268-25E6C004466C}"/>
              </a:ext>
            </a:extLst>
          </p:cNvPr>
          <p:cNvSpPr txBox="1"/>
          <p:nvPr/>
        </p:nvSpPr>
        <p:spPr>
          <a:xfrm>
            <a:off x="2079457" y="2455708"/>
            <a:ext cx="4985083" cy="646331"/>
          </a:xfrm>
          <a:prstGeom prst="rect">
            <a:avLst/>
          </a:prstGeom>
          <a:noFill/>
        </p:spPr>
        <p:txBody>
          <a:bodyPr wrap="none" rtlCol="0">
            <a:spAutoFit/>
          </a:bodyPr>
          <a:lstStyle/>
          <a:p>
            <a:r>
              <a:rPr lang="en-US" b="1" dirty="0"/>
              <a:t>1) What’s about the jet-medium interaction?</a:t>
            </a:r>
          </a:p>
          <a:p>
            <a:pPr algn="ctr"/>
            <a:r>
              <a:rPr lang="en-US" b="1" dirty="0"/>
              <a:t>(hard to describe/many models)</a:t>
            </a:r>
          </a:p>
        </p:txBody>
      </p:sp>
    </p:spTree>
    <p:extLst>
      <p:ext uri="{BB962C8B-B14F-4D97-AF65-F5344CB8AC3E}">
        <p14:creationId xmlns:p14="http://schemas.microsoft.com/office/powerpoint/2010/main" val="4064247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r>
              <a:rPr lang="en-US"/>
              <a:t>Slide </a:t>
            </a:r>
            <a:fld id="{2651EAAB-5D0D-473B-859D-C18D8179491F}" type="slidenum">
              <a:rPr lang="en-US" smtClean="0"/>
              <a:pPr/>
              <a:t>9</a:t>
            </a:fld>
            <a:endParaRPr lang="en-US" dirty="0"/>
          </a:p>
        </p:txBody>
      </p:sp>
      <p:sp>
        <p:nvSpPr>
          <p:cNvPr id="11" name="Title 5">
            <a:extLst>
              <a:ext uri="{FF2B5EF4-FFF2-40B4-BE49-F238E27FC236}">
                <a16:creationId xmlns:a16="http://schemas.microsoft.com/office/drawing/2014/main" id="{02D65978-88D9-444A-A14B-231B48E8548E}"/>
              </a:ext>
            </a:extLst>
          </p:cNvPr>
          <p:cNvSpPr>
            <a:spLocks noGrp="1"/>
          </p:cNvSpPr>
          <p:nvPr>
            <p:ph type="title"/>
          </p:nvPr>
        </p:nvSpPr>
        <p:spPr>
          <a:xfrm>
            <a:off x="990600" y="382061"/>
            <a:ext cx="7162800" cy="639763"/>
          </a:xfrm>
        </p:spPr>
        <p:txBody>
          <a:bodyPr/>
          <a:lstStyle/>
          <a:p>
            <a:pPr algn="ctr"/>
            <a:r>
              <a:rPr lang="en-US" sz="2800" dirty="0"/>
              <a:t>A Toy Illustration: Drag Force</a:t>
            </a:r>
          </a:p>
        </p:txBody>
      </p:sp>
      <p:pic>
        <p:nvPicPr>
          <p:cNvPr id="5" name="Picture 4">
            <a:extLst>
              <a:ext uri="{FF2B5EF4-FFF2-40B4-BE49-F238E27FC236}">
                <a16:creationId xmlns:a16="http://schemas.microsoft.com/office/drawing/2014/main" id="{0DF96464-5675-8F41-952F-EB772F0705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3141" y="1048015"/>
            <a:ext cx="5377718" cy="4761969"/>
          </a:xfrm>
          <a:prstGeom prst="rect">
            <a:avLst/>
          </a:prstGeom>
        </p:spPr>
      </p:pic>
    </p:spTree>
    <p:extLst>
      <p:ext uri="{BB962C8B-B14F-4D97-AF65-F5344CB8AC3E}">
        <p14:creationId xmlns:p14="http://schemas.microsoft.com/office/powerpoint/2010/main" val="4051549671"/>
      </p:ext>
    </p:extLst>
  </p:cSld>
  <p:clrMapOvr>
    <a:masterClrMapping/>
  </p:clrMapOvr>
</p:sld>
</file>

<file path=ppt/theme/theme1.xml><?xml version="1.0" encoding="utf-8"?>
<a:theme xmlns:a="http://schemas.openxmlformats.org/drawingml/2006/main" name="slideshow-2014_alt1_r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70th">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riad Template 2" id="{17D6B687-6123-4B69-BA24-E3857A34578B}" vid="{34F6DCF4-D531-4FE1-A097-2DAAC24700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swish-template-2</Template>
  <TotalTime>3134</TotalTime>
  <Words>2867</Words>
  <Application>Microsoft Macintosh PowerPoint</Application>
  <PresentationFormat>On-screen Show (4:3)</PresentationFormat>
  <Paragraphs>398</Paragraphs>
  <Slides>48</Slides>
  <Notes>47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48</vt:i4>
      </vt:variant>
    </vt:vector>
  </HeadingPairs>
  <TitlesOfParts>
    <vt:vector size="53" baseType="lpstr">
      <vt:lpstr>Arial</vt:lpstr>
      <vt:lpstr>Calibri</vt:lpstr>
      <vt:lpstr>Cambria Math</vt:lpstr>
      <vt:lpstr>Wingdings</vt:lpstr>
      <vt:lpstr>slideshow-2014_alt1_r2</vt:lpstr>
      <vt:lpstr>Medium Motion Effects in GLV approach</vt:lpstr>
      <vt:lpstr>PowerPoint Presentation</vt:lpstr>
      <vt:lpstr>Heavy-Ion Collisions</vt:lpstr>
      <vt:lpstr>Heavy-Ion Collisions</vt:lpstr>
      <vt:lpstr>Heavy-Ion Collisions</vt:lpstr>
      <vt:lpstr>Jets</vt:lpstr>
      <vt:lpstr>Jets</vt:lpstr>
      <vt:lpstr>Jets</vt:lpstr>
      <vt:lpstr>A Toy Illustration: Drag Force</vt:lpstr>
      <vt:lpstr>A Toy Illustration: Drag Force</vt:lpstr>
      <vt:lpstr>PowerPoint Presentation</vt:lpstr>
      <vt:lpstr>Hydrodynamics</vt:lpstr>
      <vt:lpstr>Hydrodynamics</vt:lpstr>
      <vt:lpstr>Hydrodynamics</vt:lpstr>
      <vt:lpstr>Hydrodynamics</vt:lpstr>
      <vt:lpstr>A Toy Illustration: Drag Force</vt:lpstr>
      <vt:lpstr>A Toy Illustration: Drag Force</vt:lpstr>
      <vt:lpstr>What’s about the jet-medium interaction? </vt:lpstr>
      <vt:lpstr>The GLV calculation</vt:lpstr>
      <vt:lpstr>The GLV calculation</vt:lpstr>
      <vt:lpstr>The GLV calculation</vt:lpstr>
      <vt:lpstr>The GLV calculation</vt:lpstr>
      <vt:lpstr>The GLV calculation</vt:lpstr>
      <vt:lpstr>The GLV calculation</vt:lpstr>
      <vt:lpstr>The GLV calculation</vt:lpstr>
      <vt:lpstr>The GLV calculation</vt:lpstr>
      <vt:lpstr>PowerPoint Presentation</vt:lpstr>
      <vt:lpstr>Medium Motion Effects in GLV</vt:lpstr>
      <vt:lpstr>Medium Motion Effects in GLV</vt:lpstr>
      <vt:lpstr>Medium Motion Effects in GLV</vt:lpstr>
      <vt:lpstr>Medium Motion Effects in GLV</vt:lpstr>
      <vt:lpstr>Medium Motion Effects in GLV</vt:lpstr>
      <vt:lpstr>Medium Motion Effects in GLV</vt:lpstr>
      <vt:lpstr>Medium Motion Effects in GLV</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LANL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Tennessen, Else Maria</dc:creator>
  <cp:lastModifiedBy>Microsoft Office User</cp:lastModifiedBy>
  <cp:revision>486</cp:revision>
  <dcterms:created xsi:type="dcterms:W3CDTF">2018-11-01T21:33:21Z</dcterms:created>
  <dcterms:modified xsi:type="dcterms:W3CDTF">2020-04-13T11:00:24Z</dcterms:modified>
</cp:coreProperties>
</file>