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443" r:id="rId2"/>
    <p:sldId id="521" r:id="rId3"/>
    <p:sldId id="555" r:id="rId4"/>
    <p:sldId id="563" r:id="rId5"/>
    <p:sldId id="562" r:id="rId6"/>
    <p:sldId id="561" r:id="rId7"/>
    <p:sldId id="559" r:id="rId8"/>
    <p:sldId id="557" r:id="rId9"/>
    <p:sldId id="558" r:id="rId10"/>
    <p:sldId id="537" r:id="rId11"/>
    <p:sldId id="556" r:id="rId12"/>
    <p:sldId id="499" r:id="rId13"/>
    <p:sldId id="520" r:id="rId14"/>
    <p:sldId id="525" r:id="rId15"/>
    <p:sldId id="514" r:id="rId16"/>
    <p:sldId id="527" r:id="rId17"/>
    <p:sldId id="529" r:id="rId18"/>
    <p:sldId id="531" r:id="rId19"/>
    <p:sldId id="530" r:id="rId20"/>
    <p:sldId id="532" r:id="rId21"/>
    <p:sldId id="533" r:id="rId22"/>
    <p:sldId id="534" r:id="rId23"/>
    <p:sldId id="535" r:id="rId24"/>
    <p:sldId id="509" r:id="rId25"/>
    <p:sldId id="515" r:id="rId26"/>
    <p:sldId id="517" r:id="rId27"/>
    <p:sldId id="518" r:id="rId28"/>
    <p:sldId id="519" r:id="rId29"/>
    <p:sldId id="545" r:id="rId30"/>
    <p:sldId id="546" r:id="rId31"/>
    <p:sldId id="547" r:id="rId32"/>
    <p:sldId id="548" r:id="rId33"/>
    <p:sldId id="549" r:id="rId34"/>
    <p:sldId id="550" r:id="rId35"/>
    <p:sldId id="551" r:id="rId36"/>
    <p:sldId id="552" r:id="rId37"/>
    <p:sldId id="560" r:id="rId38"/>
    <p:sldId id="457" r:id="rId39"/>
  </p:sldIdLst>
  <p:sldSz cx="9144000" cy="6858000" type="screen4x3"/>
  <p:notesSz cx="6858000" cy="9236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231"/>
    <a:srgbClr val="FF8F03"/>
    <a:srgbClr val="FF9E18"/>
    <a:srgbClr val="FF9C0D"/>
    <a:srgbClr val="D5FC79"/>
    <a:srgbClr val="FCFF9E"/>
    <a:srgbClr val="DBFF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44"/>
    <p:restoredTop sz="95365"/>
  </p:normalViewPr>
  <p:slideViewPr>
    <p:cSldViewPr>
      <p:cViewPr varScale="1">
        <p:scale>
          <a:sx n="118" d="100"/>
          <a:sy n="118" d="100"/>
        </p:scale>
        <p:origin x="165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9A36BC5-DDE6-E440-BC60-E8C4CD6572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B69476-9D6F-0B4A-8BE7-03DADF53359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BCFFE86D-5914-BD49-BBA0-EC30981C3799}" type="datetimeFigureOut">
              <a:rPr lang="en-US" altLang="en-US"/>
              <a:pPr/>
              <a:t>3/20/19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E828672-50A9-114E-8713-0DFE3EA464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782DD4F-AC69-5441-BAEE-201BC1189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87850"/>
            <a:ext cx="5486400" cy="4156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40B7E1-39B7-7044-B321-1C1B4DDBFCD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2971800" cy="4619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2725D2-25B7-3D4F-860B-2E562BDE6F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772525"/>
            <a:ext cx="2971800" cy="4619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31FC6D77-C35B-1342-B710-9F67D515808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FC6D77-C35B-1342-B710-9F67D515808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381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C6D77-C35B-1342-B710-9F67D515808A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2049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C6D77-C35B-1342-B710-9F67D515808A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09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C6D77-C35B-1342-B710-9F67D515808A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1026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C6D77-C35B-1342-B710-9F67D515808A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917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C6D77-C35B-1342-B710-9F67D515808A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6730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C6D77-C35B-1342-B710-9F67D515808A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4097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C6D77-C35B-1342-B710-9F67D515808A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5083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C6D77-C35B-1342-B710-9F67D515808A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97655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C6D77-C35B-1342-B710-9F67D515808A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28596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C6D77-C35B-1342-B710-9F67D515808A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241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C6D77-C35B-1342-B710-9F67D515808A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0354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C6D77-C35B-1342-B710-9F67D515808A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78889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C6D77-C35B-1342-B710-9F67D515808A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69908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C6D77-C35B-1342-B710-9F67D515808A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8545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C6D77-C35B-1342-B710-9F67D515808A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83041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C6D77-C35B-1342-B710-9F67D515808A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00794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C6D77-C35B-1342-B710-9F67D515808A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40504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C6D77-C35B-1342-B710-9F67D515808A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563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C6D77-C35B-1342-B710-9F67D515808A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8017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C6D77-C35B-1342-B710-9F67D515808A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943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C6D77-C35B-1342-B710-9F67D515808A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885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C6D77-C35B-1342-B710-9F67D515808A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1969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C6D77-C35B-1342-B710-9F67D515808A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2835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C6D77-C35B-1342-B710-9F67D515808A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9828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C6D77-C35B-1342-B710-9F67D515808A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2134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>
            <a:normAutofit/>
          </a:bodyPr>
          <a:lstStyle>
            <a:lvl1pPr>
              <a:defRPr sz="3200">
                <a:latin typeface="Lucida Fax" pitchFamily="18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533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ger Expert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C009C-A27C-394C-8E58-E9D1D59094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21F7020C-2D9E-E247-B2C8-CE6D9F11483D}" type="datetime1">
              <a:rPr lang="en-US" altLang="en-US"/>
              <a:pPr/>
              <a:t>3/20/19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969FB-CC54-8F4C-9B91-9CC79240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0" y="5791200"/>
            <a:ext cx="5334000" cy="533400"/>
          </a:xfrm>
        </p:spPr>
        <p:txBody>
          <a:bodyPr/>
          <a:lstStyle>
            <a:lvl1pPr>
              <a:defRPr sz="2000">
                <a:latin typeface="Tiger Expert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B219A-156A-564B-97AE-9B76D11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9B509-5A32-2348-9D62-612B97F0CD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5681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D38C3-7652-EA4F-8591-E99E38912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D052DC-6ADC-174A-8AB5-DA764E6FBD1A}" type="datetime1">
              <a:rPr lang="en-US" altLang="en-US"/>
              <a:pPr/>
              <a:t>3/20/19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A0AA6-6356-6042-AB98-C24C529BA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53139-6FA0-374A-B86B-1D69295A5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6E3E3-2A3F-1E49-8161-2D80A2680E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159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00D61-82E4-624D-A89A-0CD89ECB0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A53264-B7FC-8F40-A217-95FD82556A3B}" type="datetime1">
              <a:rPr lang="en-US" altLang="en-US"/>
              <a:pPr/>
              <a:t>3/20/19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C90AF-2A37-4B43-B94D-6719CA531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2EA68-BEB5-5E42-A9EB-60A5E1047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4CDCD-B259-4145-8D86-E323A3BFC5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3992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BE1D8-2626-0D4C-BB37-C9A0999C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6E8DEB-DEB2-B34C-8598-B771B386627B}" type="datetime1">
              <a:rPr lang="en-US" altLang="en-US"/>
              <a:pPr/>
              <a:t>3/20/19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7BDF8-2033-604C-BD5D-ADB91829D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2BBA3-CAB0-9141-AF2D-AC96D3E05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DFA950-8127-D544-8B0E-1E10AA3AF8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661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11EB7-2502-F84E-BBA3-4024CF921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11CFEE-75E9-8A4F-8C8D-E650A4CF15DB}" type="datetime1">
              <a:rPr lang="en-US" altLang="en-US"/>
              <a:pPr/>
              <a:t>3/20/19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C3729-36BA-D941-BAD0-BB53BA37B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E343F-E9B3-7B45-9A41-F18770FDC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D4436-6E2E-9940-842B-CBB77321F8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733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2A6BC70-2858-F349-AD9A-082708A8A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D5A576-9189-1B41-8918-88D0D8C5BAEB}" type="datetime1">
              <a:rPr lang="en-US" altLang="en-US"/>
              <a:pPr/>
              <a:t>3/20/19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6AF9D1F-734F-E942-A39A-1F51BBDFD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DCB081-7CF2-154C-B558-C6FC79306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A09CE5-0796-FF47-BE28-80E7F5C3A7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824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3EF12D6-EA16-1F44-B32A-97E653C5A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C74129-E85F-CE40-BC01-96ACDB1B35E5}" type="datetime1">
              <a:rPr lang="en-US" altLang="en-US"/>
              <a:pPr/>
              <a:t>3/20/19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E2BA70-1581-EE48-8262-6C29E3AE9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9FABB4A-0067-AD48-87CB-EB02C28D4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7EBC4-DDD3-D84A-8412-D888686154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5524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0FF0299-B80E-824F-8733-0058B2609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E0FC9D-1DB0-8B47-A2F2-DBB66180D6BF}" type="datetime1">
              <a:rPr lang="en-US" altLang="en-US"/>
              <a:pPr/>
              <a:t>3/20/19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B1DB5B7-3C49-4B46-A460-2FEE31CF4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7774A08-3F57-734D-827A-C1730C88E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203075-BE26-D648-A838-0AA05DB46E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4940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B4F5064-6C02-874E-9014-71CFED3EB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F76BC4-AE73-E74E-9606-D99530224222}" type="datetime1">
              <a:rPr lang="en-US" altLang="en-US"/>
              <a:pPr/>
              <a:t>3/20/19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C3461B3-9AC2-5045-8ACA-9865E4608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EEE2485-4F1C-0349-896B-54A1572EA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B7208-9F0B-6241-8D7D-F863161C58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862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C805AF-7F88-3744-AD4C-D89B44BE0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8893D0-28AC-0B4A-82B8-96F5B4BA5180}" type="datetime1">
              <a:rPr lang="en-US" altLang="en-US"/>
              <a:pPr/>
              <a:t>3/20/19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25B36A-88F0-1549-BD61-7D43C48B2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EC8472-D574-C442-A755-EA1A066C2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324B3-7272-4244-BFA6-0D641B5AE8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493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94C490E-60F2-924A-BF49-9634432FC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52CDC6-AFAC-5848-BB98-B080F9E2CB83}" type="datetime1">
              <a:rPr lang="en-US" altLang="en-US"/>
              <a:pPr/>
              <a:t>3/20/19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6B1AEF7-87DC-2241-8032-256CBA668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882B84-5057-5E4C-B622-DBD92C9C5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A028B-0A49-604F-A5FA-4A3A58F384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1125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2F6877B-FFA7-CE43-9EBB-349D000A552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37F8894-DEA0-7549-854E-1372D52957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C20DC-2F06-5343-93DD-3D6223C1B0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6158A4CF-F75E-8E48-8AD9-720AE52797C3}" type="datetime1">
              <a:rPr lang="en-US" altLang="en-US"/>
              <a:pPr/>
              <a:t>3/20/19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76953-7CCF-D240-9472-6194917109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B72CE-C96F-DD4E-B6EE-6358971249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136207D3-BFD1-B943-947D-0C11F1DFACB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97" r:id="rId1"/>
    <p:sldLayoutId id="2147484787" r:id="rId2"/>
    <p:sldLayoutId id="2147484788" r:id="rId3"/>
    <p:sldLayoutId id="2147484789" r:id="rId4"/>
    <p:sldLayoutId id="2147484790" r:id="rId5"/>
    <p:sldLayoutId id="2147484791" r:id="rId6"/>
    <p:sldLayoutId id="2147484792" r:id="rId7"/>
    <p:sldLayoutId id="2147484793" r:id="rId8"/>
    <p:sldLayoutId id="2147484794" r:id="rId9"/>
    <p:sldLayoutId id="2147484795" r:id="rId10"/>
    <p:sldLayoutId id="214748479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Mathematica7Mono" pitchFamily="2" charset="2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athematica7Mono" pitchFamily="2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athematica7Mono" pitchFamily="2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athematica7Mono" pitchFamily="2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athematica7Mono" pitchFamily="2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athematica7Mon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athematica7Mon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athematica7Mon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athematica7Mon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FFFF00"/>
          </a:solidFill>
          <a:latin typeface="+mn-lt"/>
          <a:ea typeface="Arial" charset="0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92D050"/>
          </a:solidFill>
          <a:latin typeface="Courier New" pitchFamily="49" charset="0"/>
          <a:ea typeface="ＭＳ Ｐゴシック" charset="0"/>
          <a:cs typeface="Courier New" pitchFamily="49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rgbClr val="00B0F0"/>
          </a:solidFill>
          <a:latin typeface="+mn-lt"/>
          <a:ea typeface="Courier New" charset="0"/>
          <a:cs typeface="Courier New" pitchFamily="49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C6D9F1"/>
          </a:solidFill>
          <a:latin typeface="+mn-lt"/>
          <a:ea typeface="Courier New" charset="0"/>
          <a:cs typeface="Courier New" pitchFamily="49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2.png"/><Relationship Id="rId12" Type="http://schemas.openxmlformats.org/officeDocument/2006/relationships/image" Target="../media/image4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59.png"/><Relationship Id="rId5" Type="http://schemas.openxmlformats.org/officeDocument/2006/relationships/image" Target="../media/image76.png"/><Relationship Id="rId10" Type="http://schemas.openxmlformats.org/officeDocument/2006/relationships/image" Target="../media/image67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10.png"/><Relationship Id="rId7" Type="http://schemas.openxmlformats.org/officeDocument/2006/relationships/image" Target="../media/image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10.png"/><Relationship Id="rId7" Type="http://schemas.openxmlformats.org/officeDocument/2006/relationships/image" Target="../media/image10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53613DA2-88B0-3F4D-835D-7BA9025FE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2209800"/>
          </a:xfrm>
        </p:spPr>
        <p:txBody>
          <a:bodyPr/>
          <a:lstStyle/>
          <a:p>
            <a:r>
              <a:rPr lang="en-US" altLang="en-US" sz="3200" dirty="0">
                <a:solidFill>
                  <a:srgbClr val="FCFF9E"/>
                </a:solidFill>
                <a:latin typeface="Baskerville" panose="02020502070401020303" pitchFamily="18" charset="0"/>
                <a:ea typeface="ＭＳ Ｐゴシック" panose="020B0600070205080204" pitchFamily="34" charset="-128"/>
              </a:rPr>
              <a:t>Transverse Convective Instabilities </a:t>
            </a:r>
            <a:br>
              <a:rPr lang="en-US" altLang="en-US" sz="3200" dirty="0">
                <a:solidFill>
                  <a:srgbClr val="FCFF9E"/>
                </a:solidFill>
                <a:latin typeface="Baskerville" panose="02020502070401020303" pitchFamily="18" charset="0"/>
                <a:ea typeface="ＭＳ Ｐゴシック" panose="020B0600070205080204" pitchFamily="34" charset="-128"/>
              </a:rPr>
            </a:br>
            <a:r>
              <a:rPr lang="en-US" altLang="en-US" sz="3200" dirty="0">
                <a:solidFill>
                  <a:srgbClr val="FCFF9E"/>
                </a:solidFill>
                <a:latin typeface="Baskerville" panose="02020502070401020303" pitchFamily="18" charset="0"/>
                <a:ea typeface="ＭＳ Ｐゴシック" panose="020B0600070205080204" pitchFamily="34" charset="-128"/>
              </a:rPr>
              <a:t>of a Bunch with Space Charge  </a:t>
            </a:r>
            <a:r>
              <a:rPr lang="en-US" altLang="en-US" sz="3200" dirty="0">
                <a:solidFill>
                  <a:srgbClr val="DBFF4D"/>
                </a:solidFill>
                <a:latin typeface="Baskerville" panose="02020502070401020303" pitchFamily="18" charset="0"/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27650" name="Slide Number Placeholder 3">
            <a:extLst>
              <a:ext uri="{FF2B5EF4-FFF2-40B4-BE49-F238E27FC236}">
                <a16:creationId xmlns:a16="http://schemas.microsoft.com/office/drawing/2014/main" id="{2C9A4349-4621-CC48-8532-2E63B208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0886722-8F7D-DD4F-8A7E-1A41F2FAF8A6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1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651" name="Rectangle 5">
            <a:extLst>
              <a:ext uri="{FF2B5EF4-FFF2-40B4-BE49-F238E27FC236}">
                <a16:creationId xmlns:a16="http://schemas.microsoft.com/office/drawing/2014/main" id="{CE1540B8-0CE7-A04D-9DDE-EFDA37D64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7652" name="Rectangle 5">
            <a:extLst>
              <a:ext uri="{FF2B5EF4-FFF2-40B4-BE49-F238E27FC236}">
                <a16:creationId xmlns:a16="http://schemas.microsoft.com/office/drawing/2014/main" id="{EDD35184-E2B5-6844-83BE-0AC5FCA81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7653" name="Rectangle 7">
            <a:extLst>
              <a:ext uri="{FF2B5EF4-FFF2-40B4-BE49-F238E27FC236}">
                <a16:creationId xmlns:a16="http://schemas.microsoft.com/office/drawing/2014/main" id="{860C213C-3B95-4D45-A90C-0F3C51CB1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7654" name="Rectangle 9">
            <a:extLst>
              <a:ext uri="{FF2B5EF4-FFF2-40B4-BE49-F238E27FC236}">
                <a16:creationId xmlns:a16="http://schemas.microsoft.com/office/drawing/2014/main" id="{A47E9C86-5290-7642-8C21-8869D8887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7655" name="Rectangle 24">
            <a:extLst>
              <a:ext uri="{FF2B5EF4-FFF2-40B4-BE49-F238E27FC236}">
                <a16:creationId xmlns:a16="http://schemas.microsoft.com/office/drawing/2014/main" id="{C03E82F4-183E-F145-8F81-BB8927AFA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7656" name="Rectangle 26">
            <a:extLst>
              <a:ext uri="{FF2B5EF4-FFF2-40B4-BE49-F238E27FC236}">
                <a16:creationId xmlns:a16="http://schemas.microsoft.com/office/drawing/2014/main" id="{2ECBA69D-1D5D-B14E-B749-29CC53234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7657" name="Rectangle 8">
            <a:extLst>
              <a:ext uri="{FF2B5EF4-FFF2-40B4-BE49-F238E27FC236}">
                <a16:creationId xmlns:a16="http://schemas.microsoft.com/office/drawing/2014/main" id="{45B1BFDA-B7B4-A743-8A98-FD58924A5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7658" name="Rectangle 10">
            <a:extLst>
              <a:ext uri="{FF2B5EF4-FFF2-40B4-BE49-F238E27FC236}">
                <a16:creationId xmlns:a16="http://schemas.microsoft.com/office/drawing/2014/main" id="{4ADD1D48-0767-E14E-9BB3-5D80EC49F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7659" name="Rectangle 12">
            <a:extLst>
              <a:ext uri="{FF2B5EF4-FFF2-40B4-BE49-F238E27FC236}">
                <a16:creationId xmlns:a16="http://schemas.microsoft.com/office/drawing/2014/main" id="{F05A4235-13F0-EF4D-8465-016FA3B9E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7660" name="Rectangle 21">
            <a:extLst>
              <a:ext uri="{FF2B5EF4-FFF2-40B4-BE49-F238E27FC236}">
                <a16:creationId xmlns:a16="http://schemas.microsoft.com/office/drawing/2014/main" id="{B16D9F36-CAFA-794E-89D2-41D5F6352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27661" name="TextBox 1">
            <a:extLst>
              <a:ext uri="{FF2B5EF4-FFF2-40B4-BE49-F238E27FC236}">
                <a16:creationId xmlns:a16="http://schemas.microsoft.com/office/drawing/2014/main" id="{9D163E6F-72C8-454C-93C2-BBD08C62D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060" y="6271228"/>
            <a:ext cx="2172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>
                <a:cs typeface="Arial" panose="020B0604020202020204" pitchFamily="34" charset="0"/>
              </a:rPr>
              <a:t>JLab, Mar 21, 2019</a:t>
            </a:r>
          </a:p>
        </p:txBody>
      </p:sp>
      <p:sp>
        <p:nvSpPr>
          <p:cNvPr id="27662" name="TextBox 1">
            <a:extLst>
              <a:ext uri="{FF2B5EF4-FFF2-40B4-BE49-F238E27FC236}">
                <a16:creationId xmlns:a16="http://schemas.microsoft.com/office/drawing/2014/main" id="{8B1054E7-9615-1E4A-BCF7-5DF4CFAEF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610522"/>
            <a:ext cx="3429000" cy="87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1800" dirty="0">
                <a:solidFill>
                  <a:srgbClr val="92D050"/>
                </a:solidFill>
                <a:latin typeface="Ayuthaya" pitchFamily="2" charset="77"/>
                <a:cs typeface="Arial" panose="020B0604020202020204" pitchFamily="34" charset="0"/>
              </a:rPr>
              <a:t>Alexey Burov</a:t>
            </a:r>
          </a:p>
          <a:p>
            <a:pPr algn="ctr">
              <a:lnSpc>
                <a:spcPct val="150000"/>
              </a:lnSpc>
            </a:pPr>
            <a:r>
              <a:rPr lang="en-US" altLang="en-US" sz="1800" dirty="0">
                <a:solidFill>
                  <a:srgbClr val="92D050"/>
                </a:solidFill>
                <a:latin typeface="Ayuthaya" pitchFamily="2" charset="77"/>
                <a:cs typeface="Arial" panose="020B0604020202020204" pitchFamily="34" charset="0"/>
              </a:rPr>
              <a:t>Fermilab, AD AST-APS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968CE7-D2C5-C145-8A34-559934E66EDA}"/>
              </a:ext>
            </a:extLst>
          </p:cNvPr>
          <p:cNvSpPr txBox="1"/>
          <p:nvPr/>
        </p:nvSpPr>
        <p:spPr>
          <a:xfrm>
            <a:off x="1066800" y="5377934"/>
            <a:ext cx="7423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B231"/>
                </a:solidFill>
                <a:latin typeface="+mj-lt"/>
              </a:rPr>
              <a:t>Discussions with E. Metral, Yu. Alexahin and T. Zolkin are appreciated.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3F457FF6-2EE4-844D-8715-E8FFA4D5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350"/>
            <a:ext cx="8229600" cy="527050"/>
          </a:xfrm>
        </p:spPr>
        <p:txBody>
          <a:bodyPr/>
          <a:lstStyle/>
          <a:p>
            <a:pPr algn="l"/>
            <a:r>
              <a:rPr lang="en-US" altLang="en-US" b="1" u="sng" dirty="0">
                <a:solidFill>
                  <a:srgbClr val="D5FC79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SPS</a:t>
            </a:r>
            <a:r>
              <a:rPr lang="ru-RU" altLang="en-US" b="1" u="sng" dirty="0">
                <a:solidFill>
                  <a:srgbClr val="D5FC79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b="1" u="sng" dirty="0">
                <a:solidFill>
                  <a:srgbClr val="D5FC79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Instability </a:t>
            </a:r>
            <a:endParaRPr lang="en-US" altLang="en-US" dirty="0">
              <a:solidFill>
                <a:srgbClr val="D5FC79"/>
              </a:solidFill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6871549B-7F31-3541-BF4D-5F9B7702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695CB6-4899-494E-80D4-5B155C588F3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4035" name="Rectangle 5">
            <a:extLst>
              <a:ext uri="{FF2B5EF4-FFF2-40B4-BE49-F238E27FC236}">
                <a16:creationId xmlns:a16="http://schemas.microsoft.com/office/drawing/2014/main" id="{D6858D6A-FCC9-9547-A4C2-F5F28356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7B091C34-28A9-6B4A-9DA3-FF7FD1011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E0096931-3947-FF49-8C42-8C25C91B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4038" name="Rectangle 9">
            <a:extLst>
              <a:ext uri="{FF2B5EF4-FFF2-40B4-BE49-F238E27FC236}">
                <a16:creationId xmlns:a16="http://schemas.microsoft.com/office/drawing/2014/main" id="{95A2DFD6-F0A5-F949-8517-53D90C4B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4039" name="Rectangle 24">
            <a:extLst>
              <a:ext uri="{FF2B5EF4-FFF2-40B4-BE49-F238E27FC236}">
                <a16:creationId xmlns:a16="http://schemas.microsoft.com/office/drawing/2014/main" id="{22A72D3D-5598-8F46-BD98-85D5CA5E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4040" name="Rectangle 26">
            <a:extLst>
              <a:ext uri="{FF2B5EF4-FFF2-40B4-BE49-F238E27FC236}">
                <a16:creationId xmlns:a16="http://schemas.microsoft.com/office/drawing/2014/main" id="{C1533DC9-8BB5-F741-BE87-FCBEBDC8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id="{FF71C612-3C57-3544-A2CA-D8A0CC1B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B3299DB4-E2EA-C14D-83E3-2CA72E9E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4043" name="Rectangle 12">
            <a:extLst>
              <a:ext uri="{FF2B5EF4-FFF2-40B4-BE49-F238E27FC236}">
                <a16:creationId xmlns:a16="http://schemas.microsoft.com/office/drawing/2014/main" id="{0B498F76-817B-0A42-A8AF-06DBCEBF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4044" name="Rectangle 21">
            <a:extLst>
              <a:ext uri="{FF2B5EF4-FFF2-40B4-BE49-F238E27FC236}">
                <a16:creationId xmlns:a16="http://schemas.microsoft.com/office/drawing/2014/main" id="{63CDC7C9-97A8-2845-AB08-ABB31CD5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ush Script MT" panose="03060802040406070304" pitchFamily="66" charset="-122"/>
                <a:ea typeface="ＭＳ Ｐゴシック" panose="020B0600070205080204" pitchFamily="34" charset="-128"/>
                <a:cs typeface="Arial" panose="020B0604020202020204" pitchFamily="34" charset="0"/>
              </a:rPr>
              <a:t>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11C333-BD82-1A49-B8B3-18E2E5327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4" y="609600"/>
            <a:ext cx="4319373" cy="335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285D92-572F-4D4D-9CD7-83F7940CA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080" y="609600"/>
            <a:ext cx="4399920" cy="335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1ACC28-E1B0-1348-95D4-EACAB307F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675" y="4038600"/>
            <a:ext cx="5962650" cy="153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3227A7-E5BE-AF4B-81A2-3F99F238D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0345" y="34637"/>
            <a:ext cx="3479800" cy="4788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A63C28-0BF3-1D42-A493-D9A8BFADBE06}"/>
              </a:ext>
            </a:extLst>
          </p:cNvPr>
          <p:cNvSpPr txBox="1"/>
          <p:nvPr/>
        </p:nvSpPr>
        <p:spPr>
          <a:xfrm>
            <a:off x="228600" y="5779153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These measurements reasonably agree with no SC TMCI threshold,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but SC was really huge at Q26,  q &gt; 20.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These measurements contradict to everything in the TMCI @ SSC theory! </a:t>
            </a:r>
          </a:p>
        </p:txBody>
      </p:sp>
    </p:spTree>
    <p:extLst>
      <p:ext uri="{BB962C8B-B14F-4D97-AF65-F5344CB8AC3E}">
        <p14:creationId xmlns:p14="http://schemas.microsoft.com/office/powerpoint/2010/main" val="2874454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0EEE3F-8FDB-404C-B660-56751ACE52B2}"/>
              </a:ext>
            </a:extLst>
          </p:cNvPr>
          <p:cNvSpPr/>
          <p:nvPr/>
        </p:nvSpPr>
        <p:spPr>
          <a:xfrm>
            <a:off x="1035242" y="4072748"/>
            <a:ext cx="6038274" cy="12785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27267CB7-E509-1649-B012-0AB25CBD2EAB}"/>
              </a:ext>
            </a:extLst>
          </p:cNvPr>
          <p:cNvSpPr/>
          <p:nvPr/>
        </p:nvSpPr>
        <p:spPr>
          <a:xfrm rot="16200000">
            <a:off x="2605588" y="-389509"/>
            <a:ext cx="2880198" cy="6044317"/>
          </a:xfrm>
          <a:prstGeom prst="rtTriangle">
            <a:avLst/>
          </a:prstGeom>
          <a:gradFill flip="none" rotWithShape="1">
            <a:gsLst>
              <a:gs pos="0">
                <a:srgbClr val="88BD4A">
                  <a:lumMod val="53000"/>
                </a:srgbClr>
              </a:gs>
              <a:gs pos="14000">
                <a:srgbClr val="7EAA43"/>
              </a:gs>
              <a:gs pos="0">
                <a:srgbClr val="93B861"/>
              </a:gs>
              <a:gs pos="7000">
                <a:srgbClr val="81AC47"/>
              </a:gs>
              <a:gs pos="88000">
                <a:srgbClr val="92D050">
                  <a:lumMod val="0"/>
                  <a:lumOff val="100000"/>
                </a:srgbClr>
              </a:gs>
            </a:gsLst>
            <a:lin ang="11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3AD0EB07-54D4-F442-A11D-8C519B4EC67A}"/>
              </a:ext>
            </a:extLst>
          </p:cNvPr>
          <p:cNvSpPr/>
          <p:nvPr/>
        </p:nvSpPr>
        <p:spPr>
          <a:xfrm rot="5400000">
            <a:off x="2611258" y="-389508"/>
            <a:ext cx="2880198" cy="6044317"/>
          </a:xfrm>
          <a:prstGeom prst="rtTriangle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52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948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22" name="Slide Number Placeholder 3">
            <a:extLst>
              <a:ext uri="{FF2B5EF4-FFF2-40B4-BE49-F238E27FC236}">
                <a16:creationId xmlns:a16="http://schemas.microsoft.com/office/drawing/2014/main" id="{3A34FDF4-8F3B-0849-84A5-67404E2D0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42F3FA0-4264-4A4D-A820-5DC9807FCCE4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11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Rectangle 5">
            <a:extLst>
              <a:ext uri="{FF2B5EF4-FFF2-40B4-BE49-F238E27FC236}">
                <a16:creationId xmlns:a16="http://schemas.microsoft.com/office/drawing/2014/main" id="{A137418D-F3EE-6E41-9DD6-0EB805F05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4" name="Rectangle 5">
            <a:extLst>
              <a:ext uri="{FF2B5EF4-FFF2-40B4-BE49-F238E27FC236}">
                <a16:creationId xmlns:a16="http://schemas.microsoft.com/office/drawing/2014/main" id="{9A60E361-AFA5-1D44-A387-B62007184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5" name="Rectangle 7">
            <a:extLst>
              <a:ext uri="{FF2B5EF4-FFF2-40B4-BE49-F238E27FC236}">
                <a16:creationId xmlns:a16="http://schemas.microsoft.com/office/drawing/2014/main" id="{056B0BE2-9FB1-2B4B-9E76-FDC98F3F3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6" name="Rectangle 9">
            <a:extLst>
              <a:ext uri="{FF2B5EF4-FFF2-40B4-BE49-F238E27FC236}">
                <a16:creationId xmlns:a16="http://schemas.microsoft.com/office/drawing/2014/main" id="{6154990A-A3A5-8944-993C-8635682BA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7" name="Rectangle 24">
            <a:extLst>
              <a:ext uri="{FF2B5EF4-FFF2-40B4-BE49-F238E27FC236}">
                <a16:creationId xmlns:a16="http://schemas.microsoft.com/office/drawing/2014/main" id="{5CD0D309-BF58-224C-8DC0-E0D2A369F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8" name="Rectangle 26">
            <a:extLst>
              <a:ext uri="{FF2B5EF4-FFF2-40B4-BE49-F238E27FC236}">
                <a16:creationId xmlns:a16="http://schemas.microsoft.com/office/drawing/2014/main" id="{6438B378-DEFB-CD4D-BDD9-3E6E9F664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9" name="Rectangle 8">
            <a:extLst>
              <a:ext uri="{FF2B5EF4-FFF2-40B4-BE49-F238E27FC236}">
                <a16:creationId xmlns:a16="http://schemas.microsoft.com/office/drawing/2014/main" id="{2DB35DD6-D2FC-9246-8FAD-1CE37E83F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0" name="Rectangle 10">
            <a:extLst>
              <a:ext uri="{FF2B5EF4-FFF2-40B4-BE49-F238E27FC236}">
                <a16:creationId xmlns:a16="http://schemas.microsoft.com/office/drawing/2014/main" id="{AB854F9D-5806-4844-9A25-89C7658D6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1" name="Rectangle 12">
            <a:extLst>
              <a:ext uri="{FF2B5EF4-FFF2-40B4-BE49-F238E27FC236}">
                <a16:creationId xmlns:a16="http://schemas.microsoft.com/office/drawing/2014/main" id="{E2E99208-BB1B-0C40-AF96-EEAA6005E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2" name="Rectangle 21">
            <a:extLst>
              <a:ext uri="{FF2B5EF4-FFF2-40B4-BE49-F238E27FC236}">
                <a16:creationId xmlns:a16="http://schemas.microsoft.com/office/drawing/2014/main" id="{E3EF5C59-7665-D64D-A234-FB0F45A24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2" name="Left-Up Arrow 1">
            <a:extLst>
              <a:ext uri="{FF2B5EF4-FFF2-40B4-BE49-F238E27FC236}">
                <a16:creationId xmlns:a16="http://schemas.microsoft.com/office/drawing/2014/main" id="{4B0E5A22-BBCB-924D-AEC9-4B7FB0E8E52B}"/>
              </a:ext>
            </a:extLst>
          </p:cNvPr>
          <p:cNvSpPr/>
          <p:nvPr/>
        </p:nvSpPr>
        <p:spPr>
          <a:xfrm rot="5400000">
            <a:off x="1866900" y="190500"/>
            <a:ext cx="4343400" cy="6248400"/>
          </a:xfrm>
          <a:prstGeom prst="leftUpArrow">
            <a:avLst>
              <a:gd name="adj1" fmla="val 713"/>
              <a:gd name="adj2" fmla="val 2562"/>
              <a:gd name="adj3" fmla="val 6943"/>
            </a:avLst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AB094EC-96D6-244B-9EBB-BA6431599707}"/>
                  </a:ext>
                </a:extLst>
              </p:cNvPr>
              <p:cNvSpPr txBox="1"/>
              <p:nvPr/>
            </p:nvSpPr>
            <p:spPr>
              <a:xfrm>
                <a:off x="6712539" y="5384434"/>
                <a:ext cx="41659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AB094EC-96D6-244B-9EBB-BA6431599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2539" y="5384434"/>
                <a:ext cx="416591" cy="492443"/>
              </a:xfrm>
              <a:prstGeom prst="rect">
                <a:avLst/>
              </a:prstGeom>
              <a:blipFill>
                <a:blip r:embed="rId2"/>
                <a:stretch>
                  <a:fillRect l="-12121" r="-909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240E6B-F7DA-5E48-8A67-0BF9EA944287}"/>
                  </a:ext>
                </a:extLst>
              </p:cNvPr>
              <p:cNvSpPr txBox="1"/>
              <p:nvPr/>
            </p:nvSpPr>
            <p:spPr>
              <a:xfrm>
                <a:off x="454163" y="963567"/>
                <a:ext cx="61263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240E6B-F7DA-5E48-8A67-0BF9EA944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63" y="963567"/>
                <a:ext cx="612637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BC6EFE69-D8D1-5D44-997F-14674B46973C}"/>
              </a:ext>
            </a:extLst>
          </p:cNvPr>
          <p:cNvSpPr txBox="1"/>
          <p:nvPr/>
        </p:nvSpPr>
        <p:spPr>
          <a:xfrm>
            <a:off x="2352425" y="1739792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TMCI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BEB4FB-354F-3E46-BCBD-517C6D32AD85}"/>
              </a:ext>
            </a:extLst>
          </p:cNvPr>
          <p:cNvSpPr txBox="1"/>
          <p:nvPr/>
        </p:nvSpPr>
        <p:spPr>
          <a:xfrm>
            <a:off x="3515939" y="2947343"/>
            <a:ext cx="3548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Convective Instabilities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D58C83-0967-AD49-B9E4-3D1E8BDF871E}"/>
              </a:ext>
            </a:extLst>
          </p:cNvPr>
          <p:cNvCxnSpPr>
            <a:cxnSpLocks/>
            <a:stCxn id="8" idx="0"/>
          </p:cNvCxnSpPr>
          <p:nvPr/>
        </p:nvCxnSpPr>
        <p:spPr>
          <a:xfrm flipH="1">
            <a:off x="1035242" y="1192551"/>
            <a:ext cx="6038274" cy="28825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314137-81C5-E343-BC76-914B2BB46ED5}"/>
              </a:ext>
            </a:extLst>
          </p:cNvPr>
          <p:cNvCxnSpPr>
            <a:cxnSpLocks/>
          </p:cNvCxnSpPr>
          <p:nvPr/>
        </p:nvCxnSpPr>
        <p:spPr>
          <a:xfrm>
            <a:off x="2057400" y="1209788"/>
            <a:ext cx="0" cy="41804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0727333-94D9-3D4A-93DE-EF9F956CDE7C}"/>
                  </a:ext>
                </a:extLst>
              </p:cNvPr>
              <p:cNvSpPr txBox="1"/>
              <p:nvPr/>
            </p:nvSpPr>
            <p:spPr>
              <a:xfrm>
                <a:off x="1849104" y="5414183"/>
                <a:ext cx="41659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0727333-94D9-3D4A-93DE-EF9F956CD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104" y="5414183"/>
                <a:ext cx="416591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itle 1">
            <a:extLst>
              <a:ext uri="{FF2B5EF4-FFF2-40B4-BE49-F238E27FC236}">
                <a16:creationId xmlns:a16="http://schemas.microsoft.com/office/drawing/2014/main" id="{3D37CFF7-772C-AD44-BDD9-0DA2F5FD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350"/>
            <a:ext cx="8229600" cy="67945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D5FC79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Resolution of the Conundrum </a:t>
            </a:r>
            <a:endParaRPr lang="en-US" altLang="en-US" dirty="0">
              <a:solidFill>
                <a:srgbClr val="D5FC79"/>
              </a:solidFill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E4FC701-3224-054A-B2D5-19291F2288DA}"/>
                  </a:ext>
                </a:extLst>
              </p:cNvPr>
              <p:cNvSpPr txBox="1"/>
              <p:nvPr/>
            </p:nvSpPr>
            <p:spPr>
              <a:xfrm>
                <a:off x="466148" y="3843764"/>
                <a:ext cx="61263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E4FC701-3224-054A-B2D5-19291F228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148" y="3843764"/>
                <a:ext cx="61263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85E41B0-52BD-824A-AD90-576542A3F794}"/>
                  </a:ext>
                </a:extLst>
              </p:cNvPr>
              <p:cNvSpPr txBox="1"/>
              <p:nvPr/>
            </p:nvSpPr>
            <p:spPr>
              <a:xfrm rot="20079637">
                <a:off x="3819138" y="1761390"/>
                <a:ext cx="18768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𝑏𝑞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85E41B0-52BD-824A-AD90-576542A3F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79637">
                <a:off x="3819138" y="1761390"/>
                <a:ext cx="1876859" cy="430887"/>
              </a:xfrm>
              <a:prstGeom prst="rect">
                <a:avLst/>
              </a:prstGeom>
              <a:blipFill>
                <a:blip r:embed="rId6"/>
                <a:stretch>
                  <a:fillRect t="-3158" r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638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3F457FF6-2EE4-844D-8715-E8FFA4D5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350"/>
            <a:ext cx="8229600" cy="52705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D5FC79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Resolution </a:t>
            </a:r>
            <a:endParaRPr lang="en-US" altLang="en-US" dirty="0">
              <a:solidFill>
                <a:srgbClr val="D5FC79"/>
              </a:solidFill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6871549B-7F31-3541-BF4D-5F9B7702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E695CB6-4899-494E-80D4-5B155C588F39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12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Rectangle 5">
            <a:extLst>
              <a:ext uri="{FF2B5EF4-FFF2-40B4-BE49-F238E27FC236}">
                <a16:creationId xmlns:a16="http://schemas.microsoft.com/office/drawing/2014/main" id="{D6858D6A-FCC9-9547-A4C2-F5F28356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7B091C34-28A9-6B4A-9DA3-FF7FD1011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E0096931-3947-FF49-8C42-8C25C91B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8" name="Rectangle 9">
            <a:extLst>
              <a:ext uri="{FF2B5EF4-FFF2-40B4-BE49-F238E27FC236}">
                <a16:creationId xmlns:a16="http://schemas.microsoft.com/office/drawing/2014/main" id="{95A2DFD6-F0A5-F949-8517-53D90C4B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9" name="Rectangle 24">
            <a:extLst>
              <a:ext uri="{FF2B5EF4-FFF2-40B4-BE49-F238E27FC236}">
                <a16:creationId xmlns:a16="http://schemas.microsoft.com/office/drawing/2014/main" id="{22A72D3D-5598-8F46-BD98-85D5CA5E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0" name="Rectangle 26">
            <a:extLst>
              <a:ext uri="{FF2B5EF4-FFF2-40B4-BE49-F238E27FC236}">
                <a16:creationId xmlns:a16="http://schemas.microsoft.com/office/drawing/2014/main" id="{C1533DC9-8BB5-F741-BE87-FCBEBDC8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id="{FF71C612-3C57-3544-A2CA-D8A0CC1B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B3299DB4-E2EA-C14D-83E3-2CA72E9E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3" name="Rectangle 12">
            <a:extLst>
              <a:ext uri="{FF2B5EF4-FFF2-40B4-BE49-F238E27FC236}">
                <a16:creationId xmlns:a16="http://schemas.microsoft.com/office/drawing/2014/main" id="{0B498F76-817B-0A42-A8AF-06DBCEBF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4" name="Rectangle 21">
            <a:extLst>
              <a:ext uri="{FF2B5EF4-FFF2-40B4-BE49-F238E27FC236}">
                <a16:creationId xmlns:a16="http://schemas.microsoft.com/office/drawing/2014/main" id="{63CDC7C9-97A8-2845-AB08-ABB31CD5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95B515-620D-054C-8965-6A0C8CF8F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9144000" cy="33260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2B450A-1E62-C84B-B7DA-E0832D81077C}"/>
              </a:ext>
            </a:extLst>
          </p:cNvPr>
          <p:cNvSpPr txBox="1"/>
          <p:nvPr/>
        </p:nvSpPr>
        <p:spPr>
          <a:xfrm>
            <a:off x="1262743" y="56388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Beam stability requires more than                   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534756-00E3-794C-93A5-F9384A9EFF79}"/>
                  </a:ext>
                </a:extLst>
              </p:cNvPr>
              <p:cNvSpPr txBox="1"/>
              <p:nvPr/>
            </p:nvSpPr>
            <p:spPr>
              <a:xfrm>
                <a:off x="6109415" y="5684966"/>
                <a:ext cx="132552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≤0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534756-00E3-794C-93A5-F9384A9EF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415" y="5684966"/>
                <a:ext cx="1325528" cy="369332"/>
              </a:xfrm>
              <a:prstGeom prst="rect">
                <a:avLst/>
              </a:prstGeom>
              <a:blipFill>
                <a:blip r:embed="rId4"/>
                <a:stretch>
                  <a:fillRect t="-6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606D4A3-2376-1442-832B-6326A3CE1149}"/>
              </a:ext>
            </a:extLst>
          </p:cNvPr>
          <p:cNvSpPr txBox="1"/>
          <p:nvPr/>
        </p:nvSpPr>
        <p:spPr>
          <a:xfrm>
            <a:off x="3499373" y="4219190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arXiv:1807.04887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54EA7B-FD63-194D-9751-A1EA27FD37DA}"/>
              </a:ext>
            </a:extLst>
          </p:cNvPr>
          <p:cNvSpPr txBox="1"/>
          <p:nvPr/>
        </p:nvSpPr>
        <p:spPr>
          <a:xfrm>
            <a:off x="3020619" y="4644308"/>
            <a:ext cx="295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 11: accepted by PRAB</a:t>
            </a:r>
          </a:p>
        </p:txBody>
      </p:sp>
    </p:spTree>
    <p:extLst>
      <p:ext uri="{BB962C8B-B14F-4D97-AF65-F5344CB8AC3E}">
        <p14:creationId xmlns:p14="http://schemas.microsoft.com/office/powerpoint/2010/main" val="705055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3F457FF6-2EE4-844D-8715-E8FFA4D5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350"/>
            <a:ext cx="8229600" cy="388938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D5FC79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Air-Bag, Square well (ABS)  </a:t>
            </a:r>
            <a:endParaRPr lang="en-US" altLang="en-US" dirty="0">
              <a:solidFill>
                <a:srgbClr val="D5FC79"/>
              </a:solidFill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6871549B-7F31-3541-BF4D-5F9B7702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E695CB6-4899-494E-80D4-5B155C588F39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13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Rectangle 5">
            <a:extLst>
              <a:ext uri="{FF2B5EF4-FFF2-40B4-BE49-F238E27FC236}">
                <a16:creationId xmlns:a16="http://schemas.microsoft.com/office/drawing/2014/main" id="{D6858D6A-FCC9-9547-A4C2-F5F28356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7B091C34-28A9-6B4A-9DA3-FF7FD1011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E0096931-3947-FF49-8C42-8C25C91B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8" name="Rectangle 9">
            <a:extLst>
              <a:ext uri="{FF2B5EF4-FFF2-40B4-BE49-F238E27FC236}">
                <a16:creationId xmlns:a16="http://schemas.microsoft.com/office/drawing/2014/main" id="{95A2DFD6-F0A5-F949-8517-53D90C4B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9" name="Rectangle 24">
            <a:extLst>
              <a:ext uri="{FF2B5EF4-FFF2-40B4-BE49-F238E27FC236}">
                <a16:creationId xmlns:a16="http://schemas.microsoft.com/office/drawing/2014/main" id="{22A72D3D-5598-8F46-BD98-85D5CA5E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0" name="Rectangle 26">
            <a:extLst>
              <a:ext uri="{FF2B5EF4-FFF2-40B4-BE49-F238E27FC236}">
                <a16:creationId xmlns:a16="http://schemas.microsoft.com/office/drawing/2014/main" id="{C1533DC9-8BB5-F741-BE87-FCBEBDC8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id="{FF71C612-3C57-3544-A2CA-D8A0CC1B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B3299DB4-E2EA-C14D-83E3-2CA72E9E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3" name="Rectangle 12">
            <a:extLst>
              <a:ext uri="{FF2B5EF4-FFF2-40B4-BE49-F238E27FC236}">
                <a16:creationId xmlns:a16="http://schemas.microsoft.com/office/drawing/2014/main" id="{0B498F76-817B-0A42-A8AF-06DBCEBF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4" name="Rectangle 21">
            <a:extLst>
              <a:ext uri="{FF2B5EF4-FFF2-40B4-BE49-F238E27FC236}">
                <a16:creationId xmlns:a16="http://schemas.microsoft.com/office/drawing/2014/main" id="{63CDC7C9-97A8-2845-AB08-ABB31CD5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A4CE48-8291-8B49-8A50-030F22007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1143012"/>
            <a:ext cx="5158243" cy="37673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06B3B5-067B-4947-804D-C2BA11B5BCD5}"/>
              </a:ext>
            </a:extLst>
          </p:cNvPr>
          <p:cNvSpPr txBox="1"/>
          <p:nvPr/>
        </p:nvSpPr>
        <p:spPr>
          <a:xfrm>
            <a:off x="1354574" y="5227374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Blaskiewicz, 1998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118ED35-FC63-3744-B032-546F2A4CCD12}"/>
              </a:ext>
            </a:extLst>
          </p:cNvPr>
          <p:cNvCxnSpPr>
            <a:cxnSpLocks/>
          </p:cNvCxnSpPr>
          <p:nvPr/>
        </p:nvCxnSpPr>
        <p:spPr>
          <a:xfrm flipV="1">
            <a:off x="5619077" y="1700046"/>
            <a:ext cx="0" cy="2057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D98D77D-E204-D648-BEFD-FEE57ECFD45C}"/>
              </a:ext>
            </a:extLst>
          </p:cNvPr>
          <p:cNvCxnSpPr>
            <a:cxnSpLocks/>
            <a:stCxn id="11" idx="1"/>
          </p:cNvCxnSpPr>
          <p:nvPr/>
        </p:nvCxnSpPr>
        <p:spPr>
          <a:xfrm>
            <a:off x="5619077" y="2855660"/>
            <a:ext cx="334910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9040129-86E2-4D41-9A2D-48FD4F65E99F}"/>
              </a:ext>
            </a:extLst>
          </p:cNvPr>
          <p:cNvSpPr/>
          <p:nvPr/>
        </p:nvSpPr>
        <p:spPr>
          <a:xfrm>
            <a:off x="5619077" y="2362216"/>
            <a:ext cx="3047989" cy="98688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C5E75D-F1F8-734E-BA07-972E6AC36E20}"/>
              </a:ext>
            </a:extLst>
          </p:cNvPr>
          <p:cNvCxnSpPr>
            <a:cxnSpLocks/>
          </p:cNvCxnSpPr>
          <p:nvPr/>
        </p:nvCxnSpPr>
        <p:spPr>
          <a:xfrm>
            <a:off x="5943600" y="3349103"/>
            <a:ext cx="1769626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C99DE4C-A1DA-D347-A792-E43FC0D7CBA3}"/>
              </a:ext>
            </a:extLst>
          </p:cNvPr>
          <p:cNvCxnSpPr>
            <a:cxnSpLocks/>
          </p:cNvCxnSpPr>
          <p:nvPr/>
        </p:nvCxnSpPr>
        <p:spPr>
          <a:xfrm flipH="1">
            <a:off x="6504949" y="2356590"/>
            <a:ext cx="990937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9AEE9C-1A12-C64A-BE7D-0019ACF64B37}"/>
                  </a:ext>
                </a:extLst>
              </p:cNvPr>
              <p:cNvSpPr txBox="1"/>
              <p:nvPr/>
            </p:nvSpPr>
            <p:spPr>
              <a:xfrm>
                <a:off x="5661856" y="1591775"/>
                <a:ext cx="5634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9AEE9C-1A12-C64A-BE7D-0019ACF64B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856" y="1591775"/>
                <a:ext cx="563488" cy="276999"/>
              </a:xfrm>
              <a:prstGeom prst="rect">
                <a:avLst/>
              </a:prstGeom>
              <a:blipFill>
                <a:blip r:embed="rId4"/>
                <a:stretch>
                  <a:fillRect l="-13333" r="-6667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4A4EE4E-3506-3A49-82EF-911C74107157}"/>
                  </a:ext>
                </a:extLst>
              </p:cNvPr>
              <p:cNvSpPr txBox="1"/>
              <p:nvPr/>
            </p:nvSpPr>
            <p:spPr>
              <a:xfrm>
                <a:off x="4120243" y="2960914"/>
                <a:ext cx="1762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4A4EE4E-3506-3A49-82EF-911C74107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0243" y="2960914"/>
                <a:ext cx="176266" cy="276999"/>
              </a:xfrm>
              <a:prstGeom prst="rect">
                <a:avLst/>
              </a:prstGeom>
              <a:blipFill>
                <a:blip r:embed="rId5"/>
                <a:stretch>
                  <a:fillRect l="-14286" r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96258F4-9EED-A44B-A2BF-A88A2D626A32}"/>
                  </a:ext>
                </a:extLst>
              </p:cNvPr>
              <p:cNvSpPr txBox="1"/>
              <p:nvPr/>
            </p:nvSpPr>
            <p:spPr>
              <a:xfrm>
                <a:off x="8863693" y="2891055"/>
                <a:ext cx="1762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96258F4-9EED-A44B-A2BF-A88A2D626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693" y="2891055"/>
                <a:ext cx="176266" cy="276999"/>
              </a:xfrm>
              <a:prstGeom prst="rect">
                <a:avLst/>
              </a:prstGeom>
              <a:blipFill>
                <a:blip r:embed="rId6"/>
                <a:stretch>
                  <a:fillRect l="-13333" r="-666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1C11E447-70E1-4546-960B-4C799EB7DA32}"/>
              </a:ext>
            </a:extLst>
          </p:cNvPr>
          <p:cNvSpPr txBox="1"/>
          <p:nvPr/>
        </p:nvSpPr>
        <p:spPr>
          <a:xfrm>
            <a:off x="5858105" y="3670995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ABS: longitudinal plane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580587-46C4-E24E-95B1-9E1BB40B2E00}"/>
              </a:ext>
            </a:extLst>
          </p:cNvPr>
          <p:cNvSpPr txBox="1"/>
          <p:nvPr/>
        </p:nvSpPr>
        <p:spPr>
          <a:xfrm>
            <a:off x="5576436" y="251205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head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C1CF6A8-0508-0D4A-881E-4A2A7E66FE80}"/>
              </a:ext>
            </a:extLst>
          </p:cNvPr>
          <p:cNvSpPr txBox="1"/>
          <p:nvPr/>
        </p:nvSpPr>
        <p:spPr>
          <a:xfrm>
            <a:off x="8163639" y="251909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tail</a:t>
            </a:r>
          </a:p>
        </p:txBody>
      </p:sp>
    </p:spTree>
    <p:extLst>
      <p:ext uri="{BB962C8B-B14F-4D97-AF65-F5344CB8AC3E}">
        <p14:creationId xmlns:p14="http://schemas.microsoft.com/office/powerpoint/2010/main" val="2972074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3F457FF6-2EE4-844D-8715-E8FFA4D5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350"/>
            <a:ext cx="8229600" cy="388938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D5FC79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Air-Bag, Square well (ABS)  </a:t>
            </a:r>
            <a:endParaRPr lang="en-US" altLang="en-US" dirty="0">
              <a:solidFill>
                <a:srgbClr val="D5FC79"/>
              </a:solidFill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6871549B-7F31-3541-BF4D-5F9B7702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E695CB6-4899-494E-80D4-5B155C588F39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14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Rectangle 5">
            <a:extLst>
              <a:ext uri="{FF2B5EF4-FFF2-40B4-BE49-F238E27FC236}">
                <a16:creationId xmlns:a16="http://schemas.microsoft.com/office/drawing/2014/main" id="{D6858D6A-FCC9-9547-A4C2-F5F28356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7B091C34-28A9-6B4A-9DA3-FF7FD1011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E0096931-3947-FF49-8C42-8C25C91B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8" name="Rectangle 9">
            <a:extLst>
              <a:ext uri="{FF2B5EF4-FFF2-40B4-BE49-F238E27FC236}">
                <a16:creationId xmlns:a16="http://schemas.microsoft.com/office/drawing/2014/main" id="{95A2DFD6-F0A5-F949-8517-53D90C4B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9" name="Rectangle 24">
            <a:extLst>
              <a:ext uri="{FF2B5EF4-FFF2-40B4-BE49-F238E27FC236}">
                <a16:creationId xmlns:a16="http://schemas.microsoft.com/office/drawing/2014/main" id="{22A72D3D-5598-8F46-BD98-85D5CA5E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0" name="Rectangle 26">
            <a:extLst>
              <a:ext uri="{FF2B5EF4-FFF2-40B4-BE49-F238E27FC236}">
                <a16:creationId xmlns:a16="http://schemas.microsoft.com/office/drawing/2014/main" id="{C1533DC9-8BB5-F741-BE87-FCBEBDC8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id="{FF71C612-3C57-3544-A2CA-D8A0CC1B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B3299DB4-E2EA-C14D-83E3-2CA72E9E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3" name="Rectangle 12">
            <a:extLst>
              <a:ext uri="{FF2B5EF4-FFF2-40B4-BE49-F238E27FC236}">
                <a16:creationId xmlns:a16="http://schemas.microsoft.com/office/drawing/2014/main" id="{0B498F76-817B-0A42-A8AF-06DBCEBF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4" name="Rectangle 21">
            <a:extLst>
              <a:ext uri="{FF2B5EF4-FFF2-40B4-BE49-F238E27FC236}">
                <a16:creationId xmlns:a16="http://schemas.microsoft.com/office/drawing/2014/main" id="{63CDC7C9-97A8-2845-AB08-ABB31CD5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7489B3-F0C9-1044-85A3-F7B884DFF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50" y="533400"/>
            <a:ext cx="62103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326F11-11F8-6D43-88C8-22633AADE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350" y="1677259"/>
            <a:ext cx="4660900" cy="749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DE2C9D-F454-FD42-9074-18B9D0A83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700" y="2656018"/>
            <a:ext cx="4000500" cy="86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9BDADF-CA26-C348-9C97-9A6F1E5D57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6050" y="4559524"/>
            <a:ext cx="61595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43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3F457FF6-2EE4-844D-8715-E8FFA4D5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305" y="37652"/>
            <a:ext cx="8229600" cy="388938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D5FC79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No-Wake Eigenvalues  </a:t>
            </a:r>
            <a:endParaRPr lang="en-US" altLang="en-US" dirty="0">
              <a:solidFill>
                <a:srgbClr val="D5FC79"/>
              </a:solidFill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6871549B-7F31-3541-BF4D-5F9B7702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E695CB6-4899-494E-80D4-5B155C588F39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15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Rectangle 5">
            <a:extLst>
              <a:ext uri="{FF2B5EF4-FFF2-40B4-BE49-F238E27FC236}">
                <a16:creationId xmlns:a16="http://schemas.microsoft.com/office/drawing/2014/main" id="{D6858D6A-FCC9-9547-A4C2-F5F28356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7B091C34-28A9-6B4A-9DA3-FF7FD1011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E0096931-3947-FF49-8C42-8C25C91B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8" name="Rectangle 9">
            <a:extLst>
              <a:ext uri="{FF2B5EF4-FFF2-40B4-BE49-F238E27FC236}">
                <a16:creationId xmlns:a16="http://schemas.microsoft.com/office/drawing/2014/main" id="{95A2DFD6-F0A5-F949-8517-53D90C4B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9" name="Rectangle 24">
            <a:extLst>
              <a:ext uri="{FF2B5EF4-FFF2-40B4-BE49-F238E27FC236}">
                <a16:creationId xmlns:a16="http://schemas.microsoft.com/office/drawing/2014/main" id="{22A72D3D-5598-8F46-BD98-85D5CA5E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0" name="Rectangle 26">
            <a:extLst>
              <a:ext uri="{FF2B5EF4-FFF2-40B4-BE49-F238E27FC236}">
                <a16:creationId xmlns:a16="http://schemas.microsoft.com/office/drawing/2014/main" id="{C1533DC9-8BB5-F741-BE87-FCBEBDC8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id="{FF71C612-3C57-3544-A2CA-D8A0CC1B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B3299DB4-E2EA-C14D-83E3-2CA72E9E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3" name="Rectangle 12">
            <a:extLst>
              <a:ext uri="{FF2B5EF4-FFF2-40B4-BE49-F238E27FC236}">
                <a16:creationId xmlns:a16="http://schemas.microsoft.com/office/drawing/2014/main" id="{0B498F76-817B-0A42-A8AF-06DBCEBF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4" name="Rectangle 21">
            <a:extLst>
              <a:ext uri="{FF2B5EF4-FFF2-40B4-BE49-F238E27FC236}">
                <a16:creationId xmlns:a16="http://schemas.microsoft.com/office/drawing/2014/main" id="{63CDC7C9-97A8-2845-AB08-ABB31CD5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427A5AD-5F87-5E41-A81D-3B4E60A33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139" y="831028"/>
            <a:ext cx="6192521" cy="58904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73C3C4-1C17-604E-B29D-A056A77BB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753" y="831028"/>
            <a:ext cx="372225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48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3F457FF6-2EE4-844D-8715-E8FFA4D5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350"/>
            <a:ext cx="8229600" cy="388938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D5FC79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No-Wake Eigensystem  </a:t>
            </a:r>
            <a:endParaRPr lang="en-US" altLang="en-US" dirty="0">
              <a:solidFill>
                <a:srgbClr val="D5FC79"/>
              </a:solidFill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6871549B-7F31-3541-BF4D-5F9B7702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E695CB6-4899-494E-80D4-5B155C588F39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16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Rectangle 5">
            <a:extLst>
              <a:ext uri="{FF2B5EF4-FFF2-40B4-BE49-F238E27FC236}">
                <a16:creationId xmlns:a16="http://schemas.microsoft.com/office/drawing/2014/main" id="{D6858D6A-FCC9-9547-A4C2-F5F28356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7B091C34-28A9-6B4A-9DA3-FF7FD1011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E0096931-3947-FF49-8C42-8C25C91B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8" name="Rectangle 9">
            <a:extLst>
              <a:ext uri="{FF2B5EF4-FFF2-40B4-BE49-F238E27FC236}">
                <a16:creationId xmlns:a16="http://schemas.microsoft.com/office/drawing/2014/main" id="{95A2DFD6-F0A5-F949-8517-53D90C4B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9" name="Rectangle 24">
            <a:extLst>
              <a:ext uri="{FF2B5EF4-FFF2-40B4-BE49-F238E27FC236}">
                <a16:creationId xmlns:a16="http://schemas.microsoft.com/office/drawing/2014/main" id="{22A72D3D-5598-8F46-BD98-85D5CA5E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0" name="Rectangle 26">
            <a:extLst>
              <a:ext uri="{FF2B5EF4-FFF2-40B4-BE49-F238E27FC236}">
                <a16:creationId xmlns:a16="http://schemas.microsoft.com/office/drawing/2014/main" id="{C1533DC9-8BB5-F741-BE87-FCBEBDC8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id="{FF71C612-3C57-3544-A2CA-D8A0CC1B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B3299DB4-E2EA-C14D-83E3-2CA72E9E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3" name="Rectangle 12">
            <a:extLst>
              <a:ext uri="{FF2B5EF4-FFF2-40B4-BE49-F238E27FC236}">
                <a16:creationId xmlns:a16="http://schemas.microsoft.com/office/drawing/2014/main" id="{0B498F76-817B-0A42-A8AF-06DBCEBF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4" name="Rectangle 21">
            <a:extLst>
              <a:ext uri="{FF2B5EF4-FFF2-40B4-BE49-F238E27FC236}">
                <a16:creationId xmlns:a16="http://schemas.microsoft.com/office/drawing/2014/main" id="{63CDC7C9-97A8-2845-AB08-ABB31CD5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6CEB0A-49D6-6944-8146-60F1C117E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" y="459458"/>
            <a:ext cx="4927600" cy="965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FB49A3-A8A2-954E-BA98-92F05D231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745" y="585114"/>
            <a:ext cx="4030476" cy="7530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34EED0-BE47-F744-8D65-7BBF1E1D9B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84" y="1675399"/>
            <a:ext cx="5002043" cy="5157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4D98F7-633D-DA4F-83A9-35CC9403C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221" y="2168984"/>
            <a:ext cx="2235200" cy="393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25E10E-5A43-BD4B-A6B5-EEA405915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3221" y="2838992"/>
            <a:ext cx="3810000" cy="3556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CD9FE14-AB23-0E41-AE48-863A1024D52D}"/>
              </a:ext>
            </a:extLst>
          </p:cNvPr>
          <p:cNvSpPr/>
          <p:nvPr/>
        </p:nvSpPr>
        <p:spPr>
          <a:xfrm>
            <a:off x="3429000" y="1675399"/>
            <a:ext cx="870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=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B54F48-8D2A-1843-A5E0-271EDFAB0A93}"/>
                  </a:ext>
                </a:extLst>
              </p:cNvPr>
              <p:cNvSpPr txBox="1"/>
              <p:nvPr/>
            </p:nvSpPr>
            <p:spPr>
              <a:xfrm>
                <a:off x="5224198" y="3866480"/>
                <a:ext cx="231422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)/2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B54F48-8D2A-1843-A5E0-271EDFAB0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198" y="3866480"/>
                <a:ext cx="2314223" cy="369332"/>
              </a:xfrm>
              <a:prstGeom prst="rect">
                <a:avLst/>
              </a:prstGeom>
              <a:blipFill>
                <a:blip r:embed="rId8"/>
                <a:stretch>
                  <a:fillRect l="-543" r="-1630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6316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BD701A4-E9E1-8B4F-9F98-069ACAF0F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663700"/>
            <a:ext cx="8991600" cy="3530600"/>
          </a:xfrm>
          <a:prstGeom prst="rect">
            <a:avLst/>
          </a:prstGeom>
        </p:spPr>
      </p:pic>
      <p:sp>
        <p:nvSpPr>
          <p:cNvPr id="44033" name="Title 1">
            <a:extLst>
              <a:ext uri="{FF2B5EF4-FFF2-40B4-BE49-F238E27FC236}">
                <a16:creationId xmlns:a16="http://schemas.microsoft.com/office/drawing/2014/main" id="{3F457FF6-2EE4-844D-8715-E8FFA4D5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890" y="126013"/>
            <a:ext cx="7136219" cy="388938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D5FC79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Eigen-Centroids, No SC</a:t>
            </a:r>
            <a:endParaRPr lang="en-US" altLang="en-US" dirty="0">
              <a:solidFill>
                <a:srgbClr val="D5FC79"/>
              </a:solidFill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4035" name="Rectangle 5">
            <a:extLst>
              <a:ext uri="{FF2B5EF4-FFF2-40B4-BE49-F238E27FC236}">
                <a16:creationId xmlns:a16="http://schemas.microsoft.com/office/drawing/2014/main" id="{D6858D6A-FCC9-9547-A4C2-F5F28356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7B091C34-28A9-6B4A-9DA3-FF7FD1011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E0096931-3947-FF49-8C42-8C25C91B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8" name="Rectangle 9">
            <a:extLst>
              <a:ext uri="{FF2B5EF4-FFF2-40B4-BE49-F238E27FC236}">
                <a16:creationId xmlns:a16="http://schemas.microsoft.com/office/drawing/2014/main" id="{95A2DFD6-F0A5-F949-8517-53D90C4B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9" name="Rectangle 24">
            <a:extLst>
              <a:ext uri="{FF2B5EF4-FFF2-40B4-BE49-F238E27FC236}">
                <a16:creationId xmlns:a16="http://schemas.microsoft.com/office/drawing/2014/main" id="{22A72D3D-5598-8F46-BD98-85D5CA5E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0" name="Rectangle 26">
            <a:extLst>
              <a:ext uri="{FF2B5EF4-FFF2-40B4-BE49-F238E27FC236}">
                <a16:creationId xmlns:a16="http://schemas.microsoft.com/office/drawing/2014/main" id="{C1533DC9-8BB5-F741-BE87-FCBEBDC8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id="{FF71C612-3C57-3544-A2CA-D8A0CC1B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B3299DB4-E2EA-C14D-83E3-2CA72E9E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3" name="Rectangle 12">
            <a:extLst>
              <a:ext uri="{FF2B5EF4-FFF2-40B4-BE49-F238E27FC236}">
                <a16:creationId xmlns:a16="http://schemas.microsoft.com/office/drawing/2014/main" id="{0B498F76-817B-0A42-A8AF-06DBCEBF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4" name="Rectangle 21">
            <a:extLst>
              <a:ext uri="{FF2B5EF4-FFF2-40B4-BE49-F238E27FC236}">
                <a16:creationId xmlns:a16="http://schemas.microsoft.com/office/drawing/2014/main" id="{63CDC7C9-97A8-2845-AB08-ABB31CD5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085870-63B0-154C-B320-44C5CD33F085}"/>
              </a:ext>
            </a:extLst>
          </p:cNvPr>
          <p:cNvSpPr/>
          <p:nvPr/>
        </p:nvSpPr>
        <p:spPr>
          <a:xfrm>
            <a:off x="2600761" y="6354246"/>
            <a:ext cx="914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=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C437AF9-986F-D54B-BA2D-E3BE710EDA7A}"/>
                  </a:ext>
                </a:extLst>
              </p:cNvPr>
              <p:cNvSpPr txBox="1"/>
              <p:nvPr/>
            </p:nvSpPr>
            <p:spPr>
              <a:xfrm>
                <a:off x="533400" y="832514"/>
                <a:ext cx="2839431" cy="404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C437AF9-986F-D54B-BA2D-E3BE710EDA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832514"/>
                <a:ext cx="2839431" cy="404983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27271CB-77E0-0E45-B616-5B56C62F9F48}"/>
                  </a:ext>
                </a:extLst>
              </p:cNvPr>
              <p:cNvSpPr txBox="1"/>
              <p:nvPr/>
            </p:nvSpPr>
            <p:spPr>
              <a:xfrm>
                <a:off x="3923585" y="832514"/>
                <a:ext cx="15750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</m:oMath>
                </a14:m>
                <a:r>
                  <a:rPr lang="en-US" dirty="0"/>
                  <a:t> (2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27271CB-77E0-0E45-B616-5B56C62F9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585" y="832514"/>
                <a:ext cx="1575047" cy="369332"/>
              </a:xfrm>
              <a:prstGeom prst="rect">
                <a:avLst/>
              </a:prstGeom>
              <a:blipFill>
                <a:blip r:embed="rId5"/>
                <a:stretch>
                  <a:fillRect t="-6667" r="-16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489DD2-DA22-5D48-9637-0020800ADDD7}"/>
                  </a:ext>
                </a:extLst>
              </p:cNvPr>
              <p:cNvSpPr txBox="1"/>
              <p:nvPr/>
            </p:nvSpPr>
            <p:spPr>
              <a:xfrm>
                <a:off x="5923382" y="661149"/>
                <a:ext cx="1696618" cy="65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489DD2-DA22-5D48-9637-0020800AD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3382" y="661149"/>
                <a:ext cx="1696618" cy="6560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6F4F38-22A9-1B4A-AA87-B0847621A545}"/>
                  </a:ext>
                </a:extLst>
              </p:cNvPr>
              <p:cNvSpPr txBox="1"/>
              <p:nvPr/>
            </p:nvSpPr>
            <p:spPr>
              <a:xfrm>
                <a:off x="5918312" y="6354246"/>
                <a:ext cx="23532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At no-SC,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=15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6F4F38-22A9-1B4A-AA87-B0847621A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312" y="6354246"/>
                <a:ext cx="2353273" cy="369332"/>
              </a:xfrm>
              <a:prstGeom prst="rect">
                <a:avLst/>
              </a:prstGeom>
              <a:blipFill>
                <a:blip r:embed="rId7"/>
                <a:stretch>
                  <a:fillRect l="-2151"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3ECB052-F288-0B48-B8A0-E69A6CBF3E96}"/>
                  </a:ext>
                </a:extLst>
              </p:cNvPr>
              <p:cNvSpPr/>
              <p:nvPr/>
            </p:nvSpPr>
            <p:spPr>
              <a:xfrm>
                <a:off x="-27791" y="6354246"/>
                <a:ext cx="233333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=10      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 </m:t>
                      </m:r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3ECB052-F288-0B48-B8A0-E69A6CBF3E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7791" y="6354246"/>
                <a:ext cx="2333331" cy="400110"/>
              </a:xfrm>
              <a:prstGeom prst="rect">
                <a:avLst/>
              </a:prstGeom>
              <a:blipFill>
                <a:blip r:embed="rId8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E3EFE15-8DF8-114B-A1D2-4B900DCF6845}"/>
              </a:ext>
            </a:extLst>
          </p:cNvPr>
          <p:cNvSpPr txBox="1"/>
          <p:nvPr/>
        </p:nvSpPr>
        <p:spPr>
          <a:xfrm>
            <a:off x="353723" y="5346238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Modes -2 and -3 are about to couple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12A9BE-8ECB-3349-8547-7D0C88628A07}"/>
              </a:ext>
            </a:extLst>
          </p:cNvPr>
          <p:cNvSpPr/>
          <p:nvPr/>
        </p:nvSpPr>
        <p:spPr>
          <a:xfrm>
            <a:off x="7696201" y="1736193"/>
            <a:ext cx="13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Near TMCI</a:t>
            </a:r>
          </a:p>
        </p:txBody>
      </p:sp>
    </p:spTree>
    <p:extLst>
      <p:ext uri="{BB962C8B-B14F-4D97-AF65-F5344CB8AC3E}">
        <p14:creationId xmlns:p14="http://schemas.microsoft.com/office/powerpoint/2010/main" val="870909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EAEF0A-FB31-4D47-B119-F9B55DE3C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4652"/>
            <a:ext cx="9144000" cy="3468695"/>
          </a:xfrm>
          <a:prstGeom prst="rect">
            <a:avLst/>
          </a:prstGeom>
        </p:spPr>
      </p:pic>
      <p:sp>
        <p:nvSpPr>
          <p:cNvPr id="44035" name="Rectangle 5">
            <a:extLst>
              <a:ext uri="{FF2B5EF4-FFF2-40B4-BE49-F238E27FC236}">
                <a16:creationId xmlns:a16="http://schemas.microsoft.com/office/drawing/2014/main" id="{D6858D6A-FCC9-9547-A4C2-F5F28356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7B091C34-28A9-6B4A-9DA3-FF7FD1011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E0096931-3947-FF49-8C42-8C25C91B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8" name="Rectangle 9">
            <a:extLst>
              <a:ext uri="{FF2B5EF4-FFF2-40B4-BE49-F238E27FC236}">
                <a16:creationId xmlns:a16="http://schemas.microsoft.com/office/drawing/2014/main" id="{95A2DFD6-F0A5-F949-8517-53D90C4B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9" name="Rectangle 24">
            <a:extLst>
              <a:ext uri="{FF2B5EF4-FFF2-40B4-BE49-F238E27FC236}">
                <a16:creationId xmlns:a16="http://schemas.microsoft.com/office/drawing/2014/main" id="{22A72D3D-5598-8F46-BD98-85D5CA5E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0" name="Rectangle 26">
            <a:extLst>
              <a:ext uri="{FF2B5EF4-FFF2-40B4-BE49-F238E27FC236}">
                <a16:creationId xmlns:a16="http://schemas.microsoft.com/office/drawing/2014/main" id="{C1533DC9-8BB5-F741-BE87-FCBEBDC8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id="{FF71C612-3C57-3544-A2CA-D8A0CC1B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B3299DB4-E2EA-C14D-83E3-2CA72E9E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3" name="Rectangle 12">
            <a:extLst>
              <a:ext uri="{FF2B5EF4-FFF2-40B4-BE49-F238E27FC236}">
                <a16:creationId xmlns:a16="http://schemas.microsoft.com/office/drawing/2014/main" id="{0B498F76-817B-0A42-A8AF-06DBCEBF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4" name="Rectangle 21">
            <a:extLst>
              <a:ext uri="{FF2B5EF4-FFF2-40B4-BE49-F238E27FC236}">
                <a16:creationId xmlns:a16="http://schemas.microsoft.com/office/drawing/2014/main" id="{63CDC7C9-97A8-2845-AB08-ABB31CD5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A540A-F22E-404E-970D-1049B3882243}"/>
              </a:ext>
            </a:extLst>
          </p:cNvPr>
          <p:cNvSpPr txBox="1"/>
          <p:nvPr/>
        </p:nvSpPr>
        <p:spPr>
          <a:xfrm>
            <a:off x="2825368" y="914400"/>
            <a:ext cx="428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Centroid oscillations, strong-strong case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707941-4329-8043-9177-EC0D358E1979}"/>
              </a:ext>
            </a:extLst>
          </p:cNvPr>
          <p:cNvSpPr/>
          <p:nvPr/>
        </p:nvSpPr>
        <p:spPr>
          <a:xfrm>
            <a:off x="3581400" y="5374212"/>
            <a:ext cx="870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=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13C70F-BDAC-DA42-8F03-6F0844D71082}"/>
              </a:ext>
            </a:extLst>
          </p:cNvPr>
          <p:cNvSpPr/>
          <p:nvPr/>
        </p:nvSpPr>
        <p:spPr>
          <a:xfrm>
            <a:off x="4876800" y="5374212"/>
            <a:ext cx="914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=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F82A73-A4FD-DB41-80A3-BC9BB7F17718}"/>
              </a:ext>
            </a:extLst>
          </p:cNvPr>
          <p:cNvSpPr txBox="1"/>
          <p:nvPr/>
        </p:nvSpPr>
        <p:spPr>
          <a:xfrm>
            <a:off x="457200" y="6400800"/>
            <a:ext cx="2815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Threshold w=115 at this q</a:t>
            </a:r>
          </a:p>
        </p:txBody>
      </p:sp>
    </p:spTree>
    <p:extLst>
      <p:ext uri="{BB962C8B-B14F-4D97-AF65-F5344CB8AC3E}">
        <p14:creationId xmlns:p14="http://schemas.microsoft.com/office/powerpoint/2010/main" val="2608425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5C1F66-A706-574A-999D-A40D97744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4155"/>
            <a:ext cx="9144000" cy="4384556"/>
          </a:xfrm>
          <a:prstGeom prst="rect">
            <a:avLst/>
          </a:prstGeom>
        </p:spPr>
      </p:pic>
      <p:sp>
        <p:nvSpPr>
          <p:cNvPr id="44035" name="Rectangle 5">
            <a:extLst>
              <a:ext uri="{FF2B5EF4-FFF2-40B4-BE49-F238E27FC236}">
                <a16:creationId xmlns:a16="http://schemas.microsoft.com/office/drawing/2014/main" id="{D6858D6A-FCC9-9547-A4C2-F5F28356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7B091C34-28A9-6B4A-9DA3-FF7FD1011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E0096931-3947-FF49-8C42-8C25C91B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8" name="Rectangle 9">
            <a:extLst>
              <a:ext uri="{FF2B5EF4-FFF2-40B4-BE49-F238E27FC236}">
                <a16:creationId xmlns:a16="http://schemas.microsoft.com/office/drawing/2014/main" id="{95A2DFD6-F0A5-F949-8517-53D90C4B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9" name="Rectangle 24">
            <a:extLst>
              <a:ext uri="{FF2B5EF4-FFF2-40B4-BE49-F238E27FC236}">
                <a16:creationId xmlns:a16="http://schemas.microsoft.com/office/drawing/2014/main" id="{22A72D3D-5598-8F46-BD98-85D5CA5E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0" name="Rectangle 26">
            <a:extLst>
              <a:ext uri="{FF2B5EF4-FFF2-40B4-BE49-F238E27FC236}">
                <a16:creationId xmlns:a16="http://schemas.microsoft.com/office/drawing/2014/main" id="{C1533DC9-8BB5-F741-BE87-FCBEBDC8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id="{FF71C612-3C57-3544-A2CA-D8A0CC1B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B3299DB4-E2EA-C14D-83E3-2CA72E9E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3" name="Rectangle 12">
            <a:extLst>
              <a:ext uri="{FF2B5EF4-FFF2-40B4-BE49-F238E27FC236}">
                <a16:creationId xmlns:a16="http://schemas.microsoft.com/office/drawing/2014/main" id="{0B498F76-817B-0A42-A8AF-06DBCEBF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4" name="Rectangle 21">
            <a:extLst>
              <a:ext uri="{FF2B5EF4-FFF2-40B4-BE49-F238E27FC236}">
                <a16:creationId xmlns:a16="http://schemas.microsoft.com/office/drawing/2014/main" id="{63CDC7C9-97A8-2845-AB08-ABB31CD5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A540A-F22E-404E-970D-1049B3882243}"/>
              </a:ext>
            </a:extLst>
          </p:cNvPr>
          <p:cNvSpPr txBox="1"/>
          <p:nvPr/>
        </p:nvSpPr>
        <p:spPr>
          <a:xfrm>
            <a:off x="7132346" y="1304155"/>
            <a:ext cx="2112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Wake &amp; Strong SC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ACFC8D2-EF02-B448-9D4D-7547F8F98AC9}"/>
                  </a:ext>
                </a:extLst>
              </p:cNvPr>
              <p:cNvSpPr txBox="1"/>
              <p:nvPr/>
            </p:nvSpPr>
            <p:spPr>
              <a:xfrm>
                <a:off x="6705600" y="4038600"/>
                <a:ext cx="888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rgbClr val="FF9E18"/>
                          </a:solidFill>
                          <a:latin typeface="Cambria Math" panose="02040503050406030204" pitchFamily="18" charset="0"/>
                        </a:rPr>
                        <m:t>arg</m:t>
                      </m:r>
                      <m:r>
                        <a:rPr lang="en-US" b="0" i="1" smtClean="0">
                          <a:solidFill>
                            <a:srgbClr val="FF9E1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9E1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9E18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9E18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9E18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ACFC8D2-EF02-B448-9D4D-7547F8F98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4038600"/>
                <a:ext cx="888128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8832F79-F485-A245-B770-8FE0A2FF5FC0}"/>
                  </a:ext>
                </a:extLst>
              </p:cNvPr>
              <p:cNvSpPr txBox="1"/>
              <p:nvPr/>
            </p:nvSpPr>
            <p:spPr>
              <a:xfrm>
                <a:off x="7695709" y="4008120"/>
                <a:ext cx="961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8832F79-F485-A245-B770-8FE0A2FF5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5709" y="4008120"/>
                <a:ext cx="961866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613F8ECA-B9CA-BD40-BBCC-0D0FAD9C2521}"/>
              </a:ext>
            </a:extLst>
          </p:cNvPr>
          <p:cNvSpPr/>
          <p:nvPr/>
        </p:nvSpPr>
        <p:spPr>
          <a:xfrm>
            <a:off x="2667000" y="5791200"/>
            <a:ext cx="870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=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48C2799-191B-FF46-B19E-4BD0A1E2E86C}"/>
              </a:ext>
            </a:extLst>
          </p:cNvPr>
          <p:cNvSpPr/>
          <p:nvPr/>
        </p:nvSpPr>
        <p:spPr>
          <a:xfrm>
            <a:off x="3962400" y="5791200"/>
            <a:ext cx="914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=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99531B-CD03-3B44-A8D4-A89BD21EB2CC}"/>
              </a:ext>
            </a:extLst>
          </p:cNvPr>
          <p:cNvSpPr txBox="1"/>
          <p:nvPr/>
        </p:nvSpPr>
        <p:spPr>
          <a:xfrm>
            <a:off x="3995569" y="48202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Same case</a:t>
            </a:r>
          </a:p>
        </p:txBody>
      </p:sp>
    </p:spTree>
    <p:extLst>
      <p:ext uri="{BB962C8B-B14F-4D97-AF65-F5344CB8AC3E}">
        <p14:creationId xmlns:p14="http://schemas.microsoft.com/office/powerpoint/2010/main" val="3572318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7E41ACCC-2A52-C84F-92CE-1930B087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78062"/>
            <a:ext cx="5867400" cy="643409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D5FC79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The Problem </a:t>
            </a:r>
            <a:endParaRPr lang="en-US" altLang="en-US" dirty="0">
              <a:solidFill>
                <a:srgbClr val="D5FC79"/>
              </a:solidFill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0722" name="Slide Number Placeholder 3">
            <a:extLst>
              <a:ext uri="{FF2B5EF4-FFF2-40B4-BE49-F238E27FC236}">
                <a16:creationId xmlns:a16="http://schemas.microsoft.com/office/drawing/2014/main" id="{3A34FDF4-8F3B-0849-84A5-67404E2D0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42F3FA0-4264-4A4D-A820-5DC9807FCCE4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2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Rectangle 5">
            <a:extLst>
              <a:ext uri="{FF2B5EF4-FFF2-40B4-BE49-F238E27FC236}">
                <a16:creationId xmlns:a16="http://schemas.microsoft.com/office/drawing/2014/main" id="{A137418D-F3EE-6E41-9DD6-0EB805F05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4" name="Rectangle 5">
            <a:extLst>
              <a:ext uri="{FF2B5EF4-FFF2-40B4-BE49-F238E27FC236}">
                <a16:creationId xmlns:a16="http://schemas.microsoft.com/office/drawing/2014/main" id="{9A60E361-AFA5-1D44-A387-B62007184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5" name="Rectangle 7">
            <a:extLst>
              <a:ext uri="{FF2B5EF4-FFF2-40B4-BE49-F238E27FC236}">
                <a16:creationId xmlns:a16="http://schemas.microsoft.com/office/drawing/2014/main" id="{056B0BE2-9FB1-2B4B-9E76-FDC98F3F3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6" name="Rectangle 9">
            <a:extLst>
              <a:ext uri="{FF2B5EF4-FFF2-40B4-BE49-F238E27FC236}">
                <a16:creationId xmlns:a16="http://schemas.microsoft.com/office/drawing/2014/main" id="{6154990A-A3A5-8944-993C-8635682BA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7" name="Rectangle 24">
            <a:extLst>
              <a:ext uri="{FF2B5EF4-FFF2-40B4-BE49-F238E27FC236}">
                <a16:creationId xmlns:a16="http://schemas.microsoft.com/office/drawing/2014/main" id="{5CD0D309-BF58-224C-8DC0-E0D2A369F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8" name="Rectangle 26">
            <a:extLst>
              <a:ext uri="{FF2B5EF4-FFF2-40B4-BE49-F238E27FC236}">
                <a16:creationId xmlns:a16="http://schemas.microsoft.com/office/drawing/2014/main" id="{6438B378-DEFB-CD4D-BDD9-3E6E9F664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9" name="Rectangle 8">
            <a:extLst>
              <a:ext uri="{FF2B5EF4-FFF2-40B4-BE49-F238E27FC236}">
                <a16:creationId xmlns:a16="http://schemas.microsoft.com/office/drawing/2014/main" id="{2DB35DD6-D2FC-9246-8FAD-1CE37E83F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0" name="Rectangle 10">
            <a:extLst>
              <a:ext uri="{FF2B5EF4-FFF2-40B4-BE49-F238E27FC236}">
                <a16:creationId xmlns:a16="http://schemas.microsoft.com/office/drawing/2014/main" id="{AB854F9D-5806-4844-9A25-89C7658D6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1" name="Rectangle 12">
            <a:extLst>
              <a:ext uri="{FF2B5EF4-FFF2-40B4-BE49-F238E27FC236}">
                <a16:creationId xmlns:a16="http://schemas.microsoft.com/office/drawing/2014/main" id="{E2E99208-BB1B-0C40-AF96-EEAA6005E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2" name="Rectangle 21">
            <a:extLst>
              <a:ext uri="{FF2B5EF4-FFF2-40B4-BE49-F238E27FC236}">
                <a16:creationId xmlns:a16="http://schemas.microsoft.com/office/drawing/2014/main" id="{E3EF5C59-7665-D64D-A234-FB0F45A24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725023-85F8-BC4B-8E51-062C92788995}"/>
              </a:ext>
            </a:extLst>
          </p:cNvPr>
          <p:cNvSpPr txBox="1"/>
          <p:nvPr/>
        </p:nvSpPr>
        <p:spPr>
          <a:xfrm>
            <a:off x="292503" y="1586783"/>
            <a:ext cx="865226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Single bunch in a circular machine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Linear optics 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Zero chromaticity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Short Wake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Space charge</a:t>
            </a:r>
          </a:p>
          <a:p>
            <a:endParaRPr lang="en-US" sz="24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483A9BF-99DE-BD4B-86C6-09E220345E8E}"/>
              </a:ext>
            </a:extLst>
          </p:cNvPr>
          <p:cNvSpPr txBox="1">
            <a:spLocks/>
          </p:cNvSpPr>
          <p:nvPr/>
        </p:nvSpPr>
        <p:spPr bwMode="auto">
          <a:xfrm>
            <a:off x="248127" y="5305265"/>
            <a:ext cx="8382000" cy="118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Mathematica7Mono" pitchFamily="2" charset="2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ematica7Mono" pitchFamily="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ematica7Mono" pitchFamily="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ematica7Mono" pitchFamily="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ematica7Mono" pitchFamily="2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ematica7Mon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ematica7Mon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ematica7Mon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ematica7Mono" pitchFamily="2" charset="0"/>
              </a:defRPr>
            </a:lvl9pPr>
          </a:lstStyle>
          <a:p>
            <a:r>
              <a:rPr lang="en-US" altLang="en-US" sz="2800" b="1" dirty="0">
                <a:solidFill>
                  <a:srgbClr val="FFFF00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What sorts of modes are there?</a:t>
            </a:r>
            <a:r>
              <a:rPr lang="en-US" altLang="en-US" sz="2800" b="1" u="sng" dirty="0">
                <a:solidFill>
                  <a:srgbClr val="FFFF00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 </a:t>
            </a:r>
            <a:endParaRPr lang="en-US" altLang="en-US" sz="2800" dirty="0">
              <a:solidFill>
                <a:srgbClr val="FFFF00"/>
              </a:solidFill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7631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E411F6-8D57-734A-8F6F-ADAA127CA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" y="11226"/>
            <a:ext cx="9144000" cy="2597355"/>
          </a:xfrm>
          <a:prstGeom prst="rect">
            <a:avLst/>
          </a:prstGeom>
        </p:spPr>
      </p:pic>
      <p:sp>
        <p:nvSpPr>
          <p:cNvPr id="44035" name="Rectangle 5">
            <a:extLst>
              <a:ext uri="{FF2B5EF4-FFF2-40B4-BE49-F238E27FC236}">
                <a16:creationId xmlns:a16="http://schemas.microsoft.com/office/drawing/2014/main" id="{D6858D6A-FCC9-9547-A4C2-F5F28356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7B091C34-28A9-6B4A-9DA3-FF7FD1011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E0096931-3947-FF49-8C42-8C25C91B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8" name="Rectangle 9">
            <a:extLst>
              <a:ext uri="{FF2B5EF4-FFF2-40B4-BE49-F238E27FC236}">
                <a16:creationId xmlns:a16="http://schemas.microsoft.com/office/drawing/2014/main" id="{95A2DFD6-F0A5-F949-8517-53D90C4B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9" name="Rectangle 24">
            <a:extLst>
              <a:ext uri="{FF2B5EF4-FFF2-40B4-BE49-F238E27FC236}">
                <a16:creationId xmlns:a16="http://schemas.microsoft.com/office/drawing/2014/main" id="{22A72D3D-5598-8F46-BD98-85D5CA5E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0" name="Rectangle 26">
            <a:extLst>
              <a:ext uri="{FF2B5EF4-FFF2-40B4-BE49-F238E27FC236}">
                <a16:creationId xmlns:a16="http://schemas.microsoft.com/office/drawing/2014/main" id="{C1533DC9-8BB5-F741-BE87-FCBEBDC8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id="{FF71C612-3C57-3544-A2CA-D8A0CC1B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B3299DB4-E2EA-C14D-83E3-2CA72E9E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3" name="Rectangle 12">
            <a:extLst>
              <a:ext uri="{FF2B5EF4-FFF2-40B4-BE49-F238E27FC236}">
                <a16:creationId xmlns:a16="http://schemas.microsoft.com/office/drawing/2014/main" id="{0B498F76-817B-0A42-A8AF-06DBCEBF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4" name="Rectangle 21">
            <a:extLst>
              <a:ext uri="{FF2B5EF4-FFF2-40B4-BE49-F238E27FC236}">
                <a16:creationId xmlns:a16="http://schemas.microsoft.com/office/drawing/2014/main" id="{63CDC7C9-97A8-2845-AB08-ABB31CD5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A540A-F22E-404E-970D-1049B3882243}"/>
              </a:ext>
            </a:extLst>
          </p:cNvPr>
          <p:cNvSpPr txBox="1"/>
          <p:nvPr/>
        </p:nvSpPr>
        <p:spPr>
          <a:xfrm>
            <a:off x="6321753" y="11226"/>
            <a:ext cx="282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Centroid, above the TMCI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EC5BC1-F149-4C48-A152-B78DF9176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03127"/>
            <a:ext cx="9144000" cy="695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D453A1-C254-214C-B6FC-4536EB566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9" y="3629108"/>
            <a:ext cx="5404821" cy="3246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9FB5B8-562A-484E-961F-2D70478BD1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4692901"/>
            <a:ext cx="3657600" cy="111926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FD84343-E821-5744-8151-9DE5D39BECFC}"/>
              </a:ext>
            </a:extLst>
          </p:cNvPr>
          <p:cNvSpPr/>
          <p:nvPr/>
        </p:nvSpPr>
        <p:spPr>
          <a:xfrm>
            <a:off x="6172200" y="3653660"/>
            <a:ext cx="7425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=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938F74-37EE-DB45-9DF1-C46BCD454122}"/>
              </a:ext>
            </a:extLst>
          </p:cNvPr>
          <p:cNvSpPr/>
          <p:nvPr/>
        </p:nvSpPr>
        <p:spPr>
          <a:xfrm>
            <a:off x="7467600" y="3653660"/>
            <a:ext cx="914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=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4070093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5">
            <a:extLst>
              <a:ext uri="{FF2B5EF4-FFF2-40B4-BE49-F238E27FC236}">
                <a16:creationId xmlns:a16="http://schemas.microsoft.com/office/drawing/2014/main" id="{D6858D6A-FCC9-9547-A4C2-F5F28356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7B091C34-28A9-6B4A-9DA3-FF7FD1011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E0096931-3947-FF49-8C42-8C25C91B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8" name="Rectangle 9">
            <a:extLst>
              <a:ext uri="{FF2B5EF4-FFF2-40B4-BE49-F238E27FC236}">
                <a16:creationId xmlns:a16="http://schemas.microsoft.com/office/drawing/2014/main" id="{95A2DFD6-F0A5-F949-8517-53D90C4B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9" name="Rectangle 24">
            <a:extLst>
              <a:ext uri="{FF2B5EF4-FFF2-40B4-BE49-F238E27FC236}">
                <a16:creationId xmlns:a16="http://schemas.microsoft.com/office/drawing/2014/main" id="{22A72D3D-5598-8F46-BD98-85D5CA5E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0" name="Rectangle 26">
            <a:extLst>
              <a:ext uri="{FF2B5EF4-FFF2-40B4-BE49-F238E27FC236}">
                <a16:creationId xmlns:a16="http://schemas.microsoft.com/office/drawing/2014/main" id="{C1533DC9-8BB5-F741-BE87-FCBEBDC8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id="{FF71C612-3C57-3544-A2CA-D8A0CC1B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B3299DB4-E2EA-C14D-83E3-2CA72E9E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3" name="Rectangle 12">
            <a:extLst>
              <a:ext uri="{FF2B5EF4-FFF2-40B4-BE49-F238E27FC236}">
                <a16:creationId xmlns:a16="http://schemas.microsoft.com/office/drawing/2014/main" id="{0B498F76-817B-0A42-A8AF-06DBCEBF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4" name="Rectangle 21">
            <a:extLst>
              <a:ext uri="{FF2B5EF4-FFF2-40B4-BE49-F238E27FC236}">
                <a16:creationId xmlns:a16="http://schemas.microsoft.com/office/drawing/2014/main" id="{63CDC7C9-97A8-2845-AB08-ABB31CD5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A540A-F22E-404E-970D-1049B3882243}"/>
              </a:ext>
            </a:extLst>
          </p:cNvPr>
          <p:cNvSpPr txBox="1"/>
          <p:nvPr/>
        </p:nvSpPr>
        <p:spPr>
          <a:xfrm>
            <a:off x="3505200" y="15240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Cauchy Problem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8AC3FE-268A-EE4B-B289-3D1B43192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0" y="901700"/>
            <a:ext cx="7061200" cy="5054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7D4C48-E292-5540-A28E-DE89A5532F7A}"/>
              </a:ext>
            </a:extLst>
          </p:cNvPr>
          <p:cNvSpPr/>
          <p:nvPr/>
        </p:nvSpPr>
        <p:spPr>
          <a:xfrm>
            <a:off x="6324600" y="901700"/>
            <a:ext cx="1630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w=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q =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742184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716172-6091-374B-AA7B-080B777DC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603" y="0"/>
            <a:ext cx="6464793" cy="6858000"/>
          </a:xfrm>
          <a:prstGeom prst="rect">
            <a:avLst/>
          </a:prstGeom>
        </p:spPr>
      </p:pic>
      <p:sp>
        <p:nvSpPr>
          <p:cNvPr id="44035" name="Rectangle 5">
            <a:extLst>
              <a:ext uri="{FF2B5EF4-FFF2-40B4-BE49-F238E27FC236}">
                <a16:creationId xmlns:a16="http://schemas.microsoft.com/office/drawing/2014/main" id="{D6858D6A-FCC9-9547-A4C2-F5F28356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7B091C34-28A9-6B4A-9DA3-FF7FD1011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E0096931-3947-FF49-8C42-8C25C91B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8" name="Rectangle 9">
            <a:extLst>
              <a:ext uri="{FF2B5EF4-FFF2-40B4-BE49-F238E27FC236}">
                <a16:creationId xmlns:a16="http://schemas.microsoft.com/office/drawing/2014/main" id="{95A2DFD6-F0A5-F949-8517-53D90C4B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9" name="Rectangle 24">
            <a:extLst>
              <a:ext uri="{FF2B5EF4-FFF2-40B4-BE49-F238E27FC236}">
                <a16:creationId xmlns:a16="http://schemas.microsoft.com/office/drawing/2014/main" id="{22A72D3D-5598-8F46-BD98-85D5CA5E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0" name="Rectangle 26">
            <a:extLst>
              <a:ext uri="{FF2B5EF4-FFF2-40B4-BE49-F238E27FC236}">
                <a16:creationId xmlns:a16="http://schemas.microsoft.com/office/drawing/2014/main" id="{C1533DC9-8BB5-F741-BE87-FCBEBDC8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id="{FF71C612-3C57-3544-A2CA-D8A0CC1B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B3299DB4-E2EA-C14D-83E3-2CA72E9E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3" name="Rectangle 12">
            <a:extLst>
              <a:ext uri="{FF2B5EF4-FFF2-40B4-BE49-F238E27FC236}">
                <a16:creationId xmlns:a16="http://schemas.microsoft.com/office/drawing/2014/main" id="{0B498F76-817B-0A42-A8AF-06DBCEBF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4" name="Rectangle 21">
            <a:extLst>
              <a:ext uri="{FF2B5EF4-FFF2-40B4-BE49-F238E27FC236}">
                <a16:creationId xmlns:a16="http://schemas.microsoft.com/office/drawing/2014/main" id="{63CDC7C9-97A8-2845-AB08-ABB31CD5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7D4C48-E292-5540-A28E-DE89A5532F7A}"/>
              </a:ext>
            </a:extLst>
          </p:cNvPr>
          <p:cNvSpPr/>
          <p:nvPr/>
        </p:nvSpPr>
        <p:spPr>
          <a:xfrm>
            <a:off x="6137066" y="21515"/>
            <a:ext cx="1630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w=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q =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4FB5AF1-9E21-BE4A-8D8D-11BDF0943BA7}"/>
                  </a:ext>
                </a:extLst>
              </p:cNvPr>
              <p:cNvSpPr/>
              <p:nvPr/>
            </p:nvSpPr>
            <p:spPr>
              <a:xfrm>
                <a:off x="1447800" y="-1"/>
                <a:ext cx="1919179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=(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)/2</m:t>
                      </m:r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4FB5AF1-9E21-BE4A-8D8D-11BDF0943B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-1"/>
                <a:ext cx="1919179" cy="5078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8502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60E16-1403-FC4F-AAB4-C28061875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47" y="480471"/>
            <a:ext cx="7676106" cy="6057900"/>
          </a:xfrm>
          <a:prstGeom prst="rect">
            <a:avLst/>
          </a:prstGeom>
        </p:spPr>
      </p:pic>
      <p:sp>
        <p:nvSpPr>
          <p:cNvPr id="44035" name="Rectangle 5">
            <a:extLst>
              <a:ext uri="{FF2B5EF4-FFF2-40B4-BE49-F238E27FC236}">
                <a16:creationId xmlns:a16="http://schemas.microsoft.com/office/drawing/2014/main" id="{D6858D6A-FCC9-9547-A4C2-F5F28356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7B091C34-28A9-6B4A-9DA3-FF7FD1011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E0096931-3947-FF49-8C42-8C25C91B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8" name="Rectangle 9">
            <a:extLst>
              <a:ext uri="{FF2B5EF4-FFF2-40B4-BE49-F238E27FC236}">
                <a16:creationId xmlns:a16="http://schemas.microsoft.com/office/drawing/2014/main" id="{95A2DFD6-F0A5-F949-8517-53D90C4B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9" name="Rectangle 24">
            <a:extLst>
              <a:ext uri="{FF2B5EF4-FFF2-40B4-BE49-F238E27FC236}">
                <a16:creationId xmlns:a16="http://schemas.microsoft.com/office/drawing/2014/main" id="{22A72D3D-5598-8F46-BD98-85D5CA5E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0" name="Rectangle 26">
            <a:extLst>
              <a:ext uri="{FF2B5EF4-FFF2-40B4-BE49-F238E27FC236}">
                <a16:creationId xmlns:a16="http://schemas.microsoft.com/office/drawing/2014/main" id="{C1533DC9-8BB5-F741-BE87-FCBEBDC8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id="{FF71C612-3C57-3544-A2CA-D8A0CC1B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B3299DB4-E2EA-C14D-83E3-2CA72E9E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3" name="Rectangle 12">
            <a:extLst>
              <a:ext uri="{FF2B5EF4-FFF2-40B4-BE49-F238E27FC236}">
                <a16:creationId xmlns:a16="http://schemas.microsoft.com/office/drawing/2014/main" id="{0B498F76-817B-0A42-A8AF-06DBCEBF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4" name="Rectangle 21">
            <a:extLst>
              <a:ext uri="{FF2B5EF4-FFF2-40B4-BE49-F238E27FC236}">
                <a16:creationId xmlns:a16="http://schemas.microsoft.com/office/drawing/2014/main" id="{63CDC7C9-97A8-2845-AB08-ABB31CD5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7D4C48-E292-5540-A28E-DE89A5532F7A}"/>
              </a:ext>
            </a:extLst>
          </p:cNvPr>
          <p:cNvSpPr/>
          <p:nvPr/>
        </p:nvSpPr>
        <p:spPr>
          <a:xfrm>
            <a:off x="6779478" y="480471"/>
            <a:ext cx="1630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w=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q =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822065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3F457FF6-2EE4-844D-8715-E8FFA4D5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0" y="94309"/>
            <a:ext cx="6172578" cy="388938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D5FC79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Absolute-Convective Instability (ACI)</a:t>
            </a:r>
            <a:endParaRPr lang="en-US" altLang="en-US" dirty="0">
              <a:solidFill>
                <a:srgbClr val="D5FC79"/>
              </a:solidFill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6871549B-7F31-3541-BF4D-5F9B7702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E695CB6-4899-494E-80D4-5B155C588F39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24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Rectangle 5">
            <a:extLst>
              <a:ext uri="{FF2B5EF4-FFF2-40B4-BE49-F238E27FC236}">
                <a16:creationId xmlns:a16="http://schemas.microsoft.com/office/drawing/2014/main" id="{D6858D6A-FCC9-9547-A4C2-F5F28356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7B091C34-28A9-6B4A-9DA3-FF7FD1011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E0096931-3947-FF49-8C42-8C25C91B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8" name="Rectangle 9">
            <a:extLst>
              <a:ext uri="{FF2B5EF4-FFF2-40B4-BE49-F238E27FC236}">
                <a16:creationId xmlns:a16="http://schemas.microsoft.com/office/drawing/2014/main" id="{95A2DFD6-F0A5-F949-8517-53D90C4B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9" name="Rectangle 24">
            <a:extLst>
              <a:ext uri="{FF2B5EF4-FFF2-40B4-BE49-F238E27FC236}">
                <a16:creationId xmlns:a16="http://schemas.microsoft.com/office/drawing/2014/main" id="{22A72D3D-5598-8F46-BD98-85D5CA5E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0" name="Rectangle 26">
            <a:extLst>
              <a:ext uri="{FF2B5EF4-FFF2-40B4-BE49-F238E27FC236}">
                <a16:creationId xmlns:a16="http://schemas.microsoft.com/office/drawing/2014/main" id="{C1533DC9-8BB5-F741-BE87-FCBEBDC8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id="{FF71C612-3C57-3544-A2CA-D8A0CC1B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B3299DB4-E2EA-C14D-83E3-2CA72E9E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3" name="Rectangle 12">
            <a:extLst>
              <a:ext uri="{FF2B5EF4-FFF2-40B4-BE49-F238E27FC236}">
                <a16:creationId xmlns:a16="http://schemas.microsoft.com/office/drawing/2014/main" id="{0B498F76-817B-0A42-A8AF-06DBCEBF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4" name="Rectangle 21">
            <a:extLst>
              <a:ext uri="{FF2B5EF4-FFF2-40B4-BE49-F238E27FC236}">
                <a16:creationId xmlns:a16="http://schemas.microsoft.com/office/drawing/2014/main" id="{63CDC7C9-97A8-2845-AB08-ABB31CD5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DE3231-C0E6-CD47-B72B-F85DA04B6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950" y="731576"/>
            <a:ext cx="70739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39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3F457FF6-2EE4-844D-8715-E8FFA4D5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0" y="94309"/>
            <a:ext cx="6172578" cy="388938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D5FC79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ACI excited by damping</a:t>
            </a:r>
            <a:endParaRPr lang="en-US" altLang="en-US" dirty="0">
              <a:solidFill>
                <a:srgbClr val="D5FC79"/>
              </a:solidFill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6871549B-7F31-3541-BF4D-5F9B7702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E695CB6-4899-494E-80D4-5B155C588F39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25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Rectangle 5">
            <a:extLst>
              <a:ext uri="{FF2B5EF4-FFF2-40B4-BE49-F238E27FC236}">
                <a16:creationId xmlns:a16="http://schemas.microsoft.com/office/drawing/2014/main" id="{D6858D6A-FCC9-9547-A4C2-F5F28356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7B091C34-28A9-6B4A-9DA3-FF7FD1011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E0096931-3947-FF49-8C42-8C25C91B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8" name="Rectangle 9">
            <a:extLst>
              <a:ext uri="{FF2B5EF4-FFF2-40B4-BE49-F238E27FC236}">
                <a16:creationId xmlns:a16="http://schemas.microsoft.com/office/drawing/2014/main" id="{95A2DFD6-F0A5-F949-8517-53D90C4B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9" name="Rectangle 24">
            <a:extLst>
              <a:ext uri="{FF2B5EF4-FFF2-40B4-BE49-F238E27FC236}">
                <a16:creationId xmlns:a16="http://schemas.microsoft.com/office/drawing/2014/main" id="{22A72D3D-5598-8F46-BD98-85D5CA5E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0" name="Rectangle 26">
            <a:extLst>
              <a:ext uri="{FF2B5EF4-FFF2-40B4-BE49-F238E27FC236}">
                <a16:creationId xmlns:a16="http://schemas.microsoft.com/office/drawing/2014/main" id="{C1533DC9-8BB5-F741-BE87-FCBEBDC8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id="{FF71C612-3C57-3544-A2CA-D8A0CC1B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B3299DB4-E2EA-C14D-83E3-2CA72E9E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3" name="Rectangle 12">
            <a:extLst>
              <a:ext uri="{FF2B5EF4-FFF2-40B4-BE49-F238E27FC236}">
                <a16:creationId xmlns:a16="http://schemas.microsoft.com/office/drawing/2014/main" id="{0B498F76-817B-0A42-A8AF-06DBCEBF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4" name="Rectangle 21">
            <a:extLst>
              <a:ext uri="{FF2B5EF4-FFF2-40B4-BE49-F238E27FC236}">
                <a16:creationId xmlns:a16="http://schemas.microsoft.com/office/drawing/2014/main" id="{63CDC7C9-97A8-2845-AB08-ABB31CD5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9E3BDD-44A6-9D49-989A-0B8FE7AF6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577555"/>
            <a:ext cx="7467600" cy="606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13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3F457FF6-2EE4-844D-8715-E8FFA4D5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0" y="94309"/>
            <a:ext cx="6172578" cy="388938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D5FC79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ACI excited by damping</a:t>
            </a:r>
            <a:endParaRPr lang="en-US" altLang="en-US" dirty="0">
              <a:solidFill>
                <a:srgbClr val="D5FC79"/>
              </a:solidFill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6871549B-7F31-3541-BF4D-5F9B7702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E695CB6-4899-494E-80D4-5B155C588F39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26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Rectangle 5">
            <a:extLst>
              <a:ext uri="{FF2B5EF4-FFF2-40B4-BE49-F238E27FC236}">
                <a16:creationId xmlns:a16="http://schemas.microsoft.com/office/drawing/2014/main" id="{D6858D6A-FCC9-9547-A4C2-F5F28356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7B091C34-28A9-6B4A-9DA3-FF7FD1011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E0096931-3947-FF49-8C42-8C25C91B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8" name="Rectangle 9">
            <a:extLst>
              <a:ext uri="{FF2B5EF4-FFF2-40B4-BE49-F238E27FC236}">
                <a16:creationId xmlns:a16="http://schemas.microsoft.com/office/drawing/2014/main" id="{95A2DFD6-F0A5-F949-8517-53D90C4B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9" name="Rectangle 24">
            <a:extLst>
              <a:ext uri="{FF2B5EF4-FFF2-40B4-BE49-F238E27FC236}">
                <a16:creationId xmlns:a16="http://schemas.microsoft.com/office/drawing/2014/main" id="{22A72D3D-5598-8F46-BD98-85D5CA5E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0" name="Rectangle 26">
            <a:extLst>
              <a:ext uri="{FF2B5EF4-FFF2-40B4-BE49-F238E27FC236}">
                <a16:creationId xmlns:a16="http://schemas.microsoft.com/office/drawing/2014/main" id="{C1533DC9-8BB5-F741-BE87-FCBEBDC8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id="{FF71C612-3C57-3544-A2CA-D8A0CC1B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B3299DB4-E2EA-C14D-83E3-2CA72E9E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3" name="Rectangle 12">
            <a:extLst>
              <a:ext uri="{FF2B5EF4-FFF2-40B4-BE49-F238E27FC236}">
                <a16:creationId xmlns:a16="http://schemas.microsoft.com/office/drawing/2014/main" id="{0B498F76-817B-0A42-A8AF-06DBCEBF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4" name="Rectangle 21">
            <a:extLst>
              <a:ext uri="{FF2B5EF4-FFF2-40B4-BE49-F238E27FC236}">
                <a16:creationId xmlns:a16="http://schemas.microsoft.com/office/drawing/2014/main" id="{63CDC7C9-97A8-2845-AB08-ABB31CD5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5F2C77-72A9-5445-9585-1E99A20C9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536" y="0"/>
            <a:ext cx="6996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62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3F457FF6-2EE4-844D-8715-E8FFA4D5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0" y="94309"/>
            <a:ext cx="6172578" cy="388938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D5FC79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PS Observations</a:t>
            </a:r>
            <a:endParaRPr lang="en-US" altLang="en-US" dirty="0">
              <a:solidFill>
                <a:srgbClr val="D5FC79"/>
              </a:solidFill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6871549B-7F31-3541-BF4D-5F9B7702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E695CB6-4899-494E-80D4-5B155C588F39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27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Rectangle 5">
            <a:extLst>
              <a:ext uri="{FF2B5EF4-FFF2-40B4-BE49-F238E27FC236}">
                <a16:creationId xmlns:a16="http://schemas.microsoft.com/office/drawing/2014/main" id="{D6858D6A-FCC9-9547-A4C2-F5F28356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7B091C34-28A9-6B4A-9DA3-FF7FD1011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E0096931-3947-FF49-8C42-8C25C91B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8" name="Rectangle 9">
            <a:extLst>
              <a:ext uri="{FF2B5EF4-FFF2-40B4-BE49-F238E27FC236}">
                <a16:creationId xmlns:a16="http://schemas.microsoft.com/office/drawing/2014/main" id="{95A2DFD6-F0A5-F949-8517-53D90C4B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9" name="Rectangle 24">
            <a:extLst>
              <a:ext uri="{FF2B5EF4-FFF2-40B4-BE49-F238E27FC236}">
                <a16:creationId xmlns:a16="http://schemas.microsoft.com/office/drawing/2014/main" id="{22A72D3D-5598-8F46-BD98-85D5CA5E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0" name="Rectangle 26">
            <a:extLst>
              <a:ext uri="{FF2B5EF4-FFF2-40B4-BE49-F238E27FC236}">
                <a16:creationId xmlns:a16="http://schemas.microsoft.com/office/drawing/2014/main" id="{C1533DC9-8BB5-F741-BE87-FCBEBDC8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id="{FF71C612-3C57-3544-A2CA-D8A0CC1B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B3299DB4-E2EA-C14D-83E3-2CA72E9E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3" name="Rectangle 12">
            <a:extLst>
              <a:ext uri="{FF2B5EF4-FFF2-40B4-BE49-F238E27FC236}">
                <a16:creationId xmlns:a16="http://schemas.microsoft.com/office/drawing/2014/main" id="{0B498F76-817B-0A42-A8AF-06DBCEBF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4" name="Rectangle 21">
            <a:extLst>
              <a:ext uri="{FF2B5EF4-FFF2-40B4-BE49-F238E27FC236}">
                <a16:creationId xmlns:a16="http://schemas.microsoft.com/office/drawing/2014/main" id="{63CDC7C9-97A8-2845-AB08-ABB31CD5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FB4B90-7112-0745-AC37-E408065EE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0" y="1174750"/>
            <a:ext cx="6032500" cy="4508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8AE5F7-C128-434A-BED1-28882F28CED4}"/>
              </a:ext>
            </a:extLst>
          </p:cNvPr>
          <p:cNvSpPr txBox="1"/>
          <p:nvPr/>
        </p:nvSpPr>
        <p:spPr>
          <a:xfrm>
            <a:off x="3505041" y="5835134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 Metral, HB 2005</a:t>
            </a:r>
          </a:p>
        </p:txBody>
      </p:sp>
    </p:spTree>
    <p:extLst>
      <p:ext uri="{BB962C8B-B14F-4D97-AF65-F5344CB8AC3E}">
        <p14:creationId xmlns:p14="http://schemas.microsoft.com/office/powerpoint/2010/main" val="3470249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3F457FF6-2EE4-844D-8715-E8FFA4D5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0" y="94309"/>
            <a:ext cx="6172578" cy="388938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D5FC79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SPS Observations</a:t>
            </a:r>
            <a:endParaRPr lang="en-US" altLang="en-US" dirty="0">
              <a:solidFill>
                <a:srgbClr val="D5FC79"/>
              </a:solidFill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6871549B-7F31-3541-BF4D-5F9B7702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E695CB6-4899-494E-80D4-5B155C588F39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28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Rectangle 5">
            <a:extLst>
              <a:ext uri="{FF2B5EF4-FFF2-40B4-BE49-F238E27FC236}">
                <a16:creationId xmlns:a16="http://schemas.microsoft.com/office/drawing/2014/main" id="{D6858D6A-FCC9-9547-A4C2-F5F28356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7B091C34-28A9-6B4A-9DA3-FF7FD1011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E0096931-3947-FF49-8C42-8C25C91B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8" name="Rectangle 9">
            <a:extLst>
              <a:ext uri="{FF2B5EF4-FFF2-40B4-BE49-F238E27FC236}">
                <a16:creationId xmlns:a16="http://schemas.microsoft.com/office/drawing/2014/main" id="{95A2DFD6-F0A5-F949-8517-53D90C4B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9" name="Rectangle 24">
            <a:extLst>
              <a:ext uri="{FF2B5EF4-FFF2-40B4-BE49-F238E27FC236}">
                <a16:creationId xmlns:a16="http://schemas.microsoft.com/office/drawing/2014/main" id="{22A72D3D-5598-8F46-BD98-85D5CA5E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0" name="Rectangle 26">
            <a:extLst>
              <a:ext uri="{FF2B5EF4-FFF2-40B4-BE49-F238E27FC236}">
                <a16:creationId xmlns:a16="http://schemas.microsoft.com/office/drawing/2014/main" id="{C1533DC9-8BB5-F741-BE87-FCBEBDC8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id="{FF71C612-3C57-3544-A2CA-D8A0CC1B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B3299DB4-E2EA-C14D-83E3-2CA72E9E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3" name="Rectangle 12">
            <a:extLst>
              <a:ext uri="{FF2B5EF4-FFF2-40B4-BE49-F238E27FC236}">
                <a16:creationId xmlns:a16="http://schemas.microsoft.com/office/drawing/2014/main" id="{0B498F76-817B-0A42-A8AF-06DBCEBF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4" name="Rectangle 21">
            <a:extLst>
              <a:ext uri="{FF2B5EF4-FFF2-40B4-BE49-F238E27FC236}">
                <a16:creationId xmlns:a16="http://schemas.microsoft.com/office/drawing/2014/main" id="{63CDC7C9-97A8-2845-AB08-ABB31CD5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AF748D-1EEE-F24C-B20A-C0820A1FF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" y="990600"/>
            <a:ext cx="4361513" cy="3523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0724EF-E6A4-0048-8A91-9DEDE8C64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288" y="990600"/>
            <a:ext cx="4533712" cy="3494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0C933F-337D-A34F-B33A-B877D72BB1E6}"/>
              </a:ext>
            </a:extLst>
          </p:cNvPr>
          <p:cNvSpPr txBox="1"/>
          <p:nvPr/>
        </p:nvSpPr>
        <p:spPr>
          <a:xfrm>
            <a:off x="3192936" y="5638800"/>
            <a:ext cx="3540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H. Bartosik, CERN, Thesis</a:t>
            </a:r>
            <a:r>
              <a:rPr lang="ru-RU" dirty="0"/>
              <a:t>, </a:t>
            </a:r>
            <a:r>
              <a:rPr lang="en-US" dirty="0"/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642599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3F457FF6-2EE4-844D-8715-E8FFA4D5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0" y="94309"/>
            <a:ext cx="6172578" cy="591492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D5FC79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Amplification and Growth Rate, BB wake </a:t>
            </a:r>
            <a:endParaRPr lang="en-US" altLang="en-US" dirty="0">
              <a:solidFill>
                <a:srgbClr val="D5FC79"/>
              </a:solidFill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6871549B-7F31-3541-BF4D-5F9B7702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E695CB6-4899-494E-80D4-5B155C588F39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29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Rectangle 5">
            <a:extLst>
              <a:ext uri="{FF2B5EF4-FFF2-40B4-BE49-F238E27FC236}">
                <a16:creationId xmlns:a16="http://schemas.microsoft.com/office/drawing/2014/main" id="{D6858D6A-FCC9-9547-A4C2-F5F28356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7B091C34-28A9-6B4A-9DA3-FF7FD1011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E0096931-3947-FF49-8C42-8C25C91B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8" name="Rectangle 9">
            <a:extLst>
              <a:ext uri="{FF2B5EF4-FFF2-40B4-BE49-F238E27FC236}">
                <a16:creationId xmlns:a16="http://schemas.microsoft.com/office/drawing/2014/main" id="{95A2DFD6-F0A5-F949-8517-53D90C4B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9" name="Rectangle 24">
            <a:extLst>
              <a:ext uri="{FF2B5EF4-FFF2-40B4-BE49-F238E27FC236}">
                <a16:creationId xmlns:a16="http://schemas.microsoft.com/office/drawing/2014/main" id="{22A72D3D-5598-8F46-BD98-85D5CA5E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0" name="Rectangle 26">
            <a:extLst>
              <a:ext uri="{FF2B5EF4-FFF2-40B4-BE49-F238E27FC236}">
                <a16:creationId xmlns:a16="http://schemas.microsoft.com/office/drawing/2014/main" id="{C1533DC9-8BB5-F741-BE87-FCBEBDC8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id="{FF71C612-3C57-3544-A2CA-D8A0CC1B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B3299DB4-E2EA-C14D-83E3-2CA72E9E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3" name="Rectangle 12">
            <a:extLst>
              <a:ext uri="{FF2B5EF4-FFF2-40B4-BE49-F238E27FC236}">
                <a16:creationId xmlns:a16="http://schemas.microsoft.com/office/drawing/2014/main" id="{0B498F76-817B-0A42-A8AF-06DBCEBF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4" name="Rectangle 21">
            <a:extLst>
              <a:ext uri="{FF2B5EF4-FFF2-40B4-BE49-F238E27FC236}">
                <a16:creationId xmlns:a16="http://schemas.microsoft.com/office/drawing/2014/main" id="{63CDC7C9-97A8-2845-AB08-ABB31CD5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FF5678-52F8-0644-B66C-6B8274E0F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72" y="726844"/>
            <a:ext cx="6761318" cy="52929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6B76F-8E38-BC4B-8184-209FB910DAC7}"/>
              </a:ext>
            </a:extLst>
          </p:cNvPr>
          <p:cNvSpPr txBox="1"/>
          <p:nvPr/>
        </p:nvSpPr>
        <p:spPr>
          <a:xfrm>
            <a:off x="4139829" y="6180693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No SC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6E8D4A-F851-7243-AEBA-0A183C5F59D7}"/>
              </a:ext>
            </a:extLst>
          </p:cNvPr>
          <p:cNvCxnSpPr>
            <a:cxnSpLocks/>
          </p:cNvCxnSpPr>
          <p:nvPr/>
        </p:nvCxnSpPr>
        <p:spPr>
          <a:xfrm>
            <a:off x="1905000" y="4800600"/>
            <a:ext cx="1752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00FD92-65FB-CF45-B637-68C94F2D4082}"/>
              </a:ext>
            </a:extLst>
          </p:cNvPr>
          <p:cNvCxnSpPr>
            <a:cxnSpLocks/>
          </p:cNvCxnSpPr>
          <p:nvPr/>
        </p:nvCxnSpPr>
        <p:spPr>
          <a:xfrm>
            <a:off x="6813928" y="4800600"/>
            <a:ext cx="609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7F26CBB-158F-BD44-87F9-336F000267BB}"/>
              </a:ext>
            </a:extLst>
          </p:cNvPr>
          <p:cNvCxnSpPr>
            <a:cxnSpLocks/>
          </p:cNvCxnSpPr>
          <p:nvPr/>
        </p:nvCxnSpPr>
        <p:spPr>
          <a:xfrm>
            <a:off x="1096537" y="5029200"/>
            <a:ext cx="57986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500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>
            <a:extLst>
              <a:ext uri="{FF2B5EF4-FFF2-40B4-BE49-F238E27FC236}">
                <a16:creationId xmlns:a16="http://schemas.microsoft.com/office/drawing/2014/main" id="{3A34FDF4-8F3B-0849-84A5-67404E2D0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42F3FA0-4264-4A4D-A820-5DC9807FCCE4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3</a:t>
            </a:fld>
            <a:endParaRPr lang="en-US" altLang="en-US" sz="12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Rectangle 5">
            <a:extLst>
              <a:ext uri="{FF2B5EF4-FFF2-40B4-BE49-F238E27FC236}">
                <a16:creationId xmlns:a16="http://schemas.microsoft.com/office/drawing/2014/main" id="{A137418D-F3EE-6E41-9DD6-0EB805F05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4" name="Rectangle 5">
            <a:extLst>
              <a:ext uri="{FF2B5EF4-FFF2-40B4-BE49-F238E27FC236}">
                <a16:creationId xmlns:a16="http://schemas.microsoft.com/office/drawing/2014/main" id="{9A60E361-AFA5-1D44-A387-B62007184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5" name="Rectangle 7">
            <a:extLst>
              <a:ext uri="{FF2B5EF4-FFF2-40B4-BE49-F238E27FC236}">
                <a16:creationId xmlns:a16="http://schemas.microsoft.com/office/drawing/2014/main" id="{056B0BE2-9FB1-2B4B-9E76-FDC98F3F3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6" name="Rectangle 9">
            <a:extLst>
              <a:ext uri="{FF2B5EF4-FFF2-40B4-BE49-F238E27FC236}">
                <a16:creationId xmlns:a16="http://schemas.microsoft.com/office/drawing/2014/main" id="{6154990A-A3A5-8944-993C-8635682BA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7" name="Rectangle 24">
            <a:extLst>
              <a:ext uri="{FF2B5EF4-FFF2-40B4-BE49-F238E27FC236}">
                <a16:creationId xmlns:a16="http://schemas.microsoft.com/office/drawing/2014/main" id="{5CD0D309-BF58-224C-8DC0-E0D2A369F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8" name="Rectangle 26">
            <a:extLst>
              <a:ext uri="{FF2B5EF4-FFF2-40B4-BE49-F238E27FC236}">
                <a16:creationId xmlns:a16="http://schemas.microsoft.com/office/drawing/2014/main" id="{6438B378-DEFB-CD4D-BDD9-3E6E9F664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9" name="Rectangle 8">
            <a:extLst>
              <a:ext uri="{FF2B5EF4-FFF2-40B4-BE49-F238E27FC236}">
                <a16:creationId xmlns:a16="http://schemas.microsoft.com/office/drawing/2014/main" id="{2DB35DD6-D2FC-9246-8FAD-1CE37E83F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0" name="Rectangle 10">
            <a:extLst>
              <a:ext uri="{FF2B5EF4-FFF2-40B4-BE49-F238E27FC236}">
                <a16:creationId xmlns:a16="http://schemas.microsoft.com/office/drawing/2014/main" id="{AB854F9D-5806-4844-9A25-89C7658D6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1" name="Rectangle 12">
            <a:extLst>
              <a:ext uri="{FF2B5EF4-FFF2-40B4-BE49-F238E27FC236}">
                <a16:creationId xmlns:a16="http://schemas.microsoft.com/office/drawing/2014/main" id="{E2E99208-BB1B-0C40-AF96-EEAA6005E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2" name="Rectangle 21">
            <a:extLst>
              <a:ext uri="{FF2B5EF4-FFF2-40B4-BE49-F238E27FC236}">
                <a16:creationId xmlns:a16="http://schemas.microsoft.com/office/drawing/2014/main" id="{E3EF5C59-7665-D64D-A234-FB0F45A24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06120416-5B69-FE4B-9886-8BE96C5E7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350"/>
            <a:ext cx="8229600" cy="67945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D5FC79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No SC, no Wake</a:t>
            </a:r>
            <a:endParaRPr lang="en-US" altLang="en-US" dirty="0">
              <a:solidFill>
                <a:srgbClr val="D5FC79"/>
              </a:solidFill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E7AD6E-65AF-1040-AC96-785D42054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576" y="769100"/>
            <a:ext cx="5814447" cy="48181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28ACE8-3955-B244-B68C-CB020FFCC30F}"/>
              </a:ext>
            </a:extLst>
          </p:cNvPr>
          <p:cNvSpPr txBox="1"/>
          <p:nvPr/>
        </p:nvSpPr>
        <p:spPr>
          <a:xfrm>
            <a:off x="3161619" y="5741339"/>
            <a:ext cx="2839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Sacherer’s HT mode {2,1}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69650B5-A3FB-CB40-8286-D18D01FC1C60}"/>
                  </a:ext>
                </a:extLst>
              </p:cNvPr>
              <p:cNvSpPr txBox="1"/>
              <p:nvPr/>
            </p:nvSpPr>
            <p:spPr>
              <a:xfrm>
                <a:off x="1828800" y="920057"/>
                <a:ext cx="16999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69650B5-A3FB-CB40-8286-D18D01FC1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920057"/>
                <a:ext cx="1699953" cy="276999"/>
              </a:xfrm>
              <a:prstGeom prst="rect">
                <a:avLst/>
              </a:prstGeom>
              <a:blipFill>
                <a:blip r:embed="rId3"/>
                <a:stretch>
                  <a:fillRect l="-298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2587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6871549B-7F31-3541-BF4D-5F9B7702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E695CB6-4899-494E-80D4-5B155C588F39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30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Rectangle 5">
            <a:extLst>
              <a:ext uri="{FF2B5EF4-FFF2-40B4-BE49-F238E27FC236}">
                <a16:creationId xmlns:a16="http://schemas.microsoft.com/office/drawing/2014/main" id="{D6858D6A-FCC9-9547-A4C2-F5F28356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7B091C34-28A9-6B4A-9DA3-FF7FD1011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E0096931-3947-FF49-8C42-8C25C91B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8" name="Rectangle 9">
            <a:extLst>
              <a:ext uri="{FF2B5EF4-FFF2-40B4-BE49-F238E27FC236}">
                <a16:creationId xmlns:a16="http://schemas.microsoft.com/office/drawing/2014/main" id="{95A2DFD6-F0A5-F949-8517-53D90C4B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9" name="Rectangle 24">
            <a:extLst>
              <a:ext uri="{FF2B5EF4-FFF2-40B4-BE49-F238E27FC236}">
                <a16:creationId xmlns:a16="http://schemas.microsoft.com/office/drawing/2014/main" id="{22A72D3D-5598-8F46-BD98-85D5CA5E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0" name="Rectangle 26">
            <a:extLst>
              <a:ext uri="{FF2B5EF4-FFF2-40B4-BE49-F238E27FC236}">
                <a16:creationId xmlns:a16="http://schemas.microsoft.com/office/drawing/2014/main" id="{C1533DC9-8BB5-F741-BE87-FCBEBDC8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id="{FF71C612-3C57-3544-A2CA-D8A0CC1B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B3299DB4-E2EA-C14D-83E3-2CA72E9E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3" name="Rectangle 12">
            <a:extLst>
              <a:ext uri="{FF2B5EF4-FFF2-40B4-BE49-F238E27FC236}">
                <a16:creationId xmlns:a16="http://schemas.microsoft.com/office/drawing/2014/main" id="{0B498F76-817B-0A42-A8AF-06DBCEBF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4" name="Rectangle 21">
            <a:extLst>
              <a:ext uri="{FF2B5EF4-FFF2-40B4-BE49-F238E27FC236}">
                <a16:creationId xmlns:a16="http://schemas.microsoft.com/office/drawing/2014/main" id="{63CDC7C9-97A8-2845-AB08-ABB31CD5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C83020-F6E6-C749-9EB5-A46EC3630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64" y="914410"/>
            <a:ext cx="8218699" cy="48555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0EEAC2-15CA-8A47-B9E1-65110DE8E02E}"/>
                  </a:ext>
                </a:extLst>
              </p:cNvPr>
              <p:cNvSpPr txBox="1"/>
              <p:nvPr/>
            </p:nvSpPr>
            <p:spPr>
              <a:xfrm>
                <a:off x="4114800" y="5998568"/>
                <a:ext cx="8294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0EEAC2-15CA-8A47-B9E1-65110DE8E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5998568"/>
                <a:ext cx="829458" cy="369332"/>
              </a:xfrm>
              <a:prstGeom prst="rect">
                <a:avLst/>
              </a:prstGeom>
              <a:blipFill>
                <a:blip r:embed="rId4"/>
                <a:stretch>
                  <a:fillRect l="-7692" r="-769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58330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6871549B-7F31-3541-BF4D-5F9B7702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E695CB6-4899-494E-80D4-5B155C588F39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31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Rectangle 5">
            <a:extLst>
              <a:ext uri="{FF2B5EF4-FFF2-40B4-BE49-F238E27FC236}">
                <a16:creationId xmlns:a16="http://schemas.microsoft.com/office/drawing/2014/main" id="{D6858D6A-FCC9-9547-A4C2-F5F28356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7B091C34-28A9-6B4A-9DA3-FF7FD1011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E0096931-3947-FF49-8C42-8C25C91B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8" name="Rectangle 9">
            <a:extLst>
              <a:ext uri="{FF2B5EF4-FFF2-40B4-BE49-F238E27FC236}">
                <a16:creationId xmlns:a16="http://schemas.microsoft.com/office/drawing/2014/main" id="{95A2DFD6-F0A5-F949-8517-53D90C4B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9" name="Rectangle 24">
            <a:extLst>
              <a:ext uri="{FF2B5EF4-FFF2-40B4-BE49-F238E27FC236}">
                <a16:creationId xmlns:a16="http://schemas.microsoft.com/office/drawing/2014/main" id="{22A72D3D-5598-8F46-BD98-85D5CA5E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0" name="Rectangle 26">
            <a:extLst>
              <a:ext uri="{FF2B5EF4-FFF2-40B4-BE49-F238E27FC236}">
                <a16:creationId xmlns:a16="http://schemas.microsoft.com/office/drawing/2014/main" id="{C1533DC9-8BB5-F741-BE87-FCBEBDC8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id="{FF71C612-3C57-3544-A2CA-D8A0CC1B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B3299DB4-E2EA-C14D-83E3-2CA72E9E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3" name="Rectangle 12">
            <a:extLst>
              <a:ext uri="{FF2B5EF4-FFF2-40B4-BE49-F238E27FC236}">
                <a16:creationId xmlns:a16="http://schemas.microsoft.com/office/drawing/2014/main" id="{0B498F76-817B-0A42-A8AF-06DBCEBF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4" name="Rectangle 21">
            <a:extLst>
              <a:ext uri="{FF2B5EF4-FFF2-40B4-BE49-F238E27FC236}">
                <a16:creationId xmlns:a16="http://schemas.microsoft.com/office/drawing/2014/main" id="{63CDC7C9-97A8-2845-AB08-ABB31CD5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0EEAC2-15CA-8A47-B9E1-65110DE8E02E}"/>
                  </a:ext>
                </a:extLst>
              </p:cNvPr>
              <p:cNvSpPr txBox="1"/>
              <p:nvPr/>
            </p:nvSpPr>
            <p:spPr>
              <a:xfrm>
                <a:off x="4114800" y="5998568"/>
                <a:ext cx="99937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0EEAC2-15CA-8A47-B9E1-65110DE8E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5998568"/>
                <a:ext cx="999376" cy="369332"/>
              </a:xfrm>
              <a:prstGeom prst="rect">
                <a:avLst/>
              </a:prstGeom>
              <a:blipFill>
                <a:blip r:embed="rId3"/>
                <a:stretch>
                  <a:fillRect l="-6329" r="-506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54EC32EB-A80A-8B48-B8BA-ED866A971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875352"/>
            <a:ext cx="7850674" cy="479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139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6871549B-7F31-3541-BF4D-5F9B7702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E695CB6-4899-494E-80D4-5B155C588F39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32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Rectangle 5">
            <a:extLst>
              <a:ext uri="{FF2B5EF4-FFF2-40B4-BE49-F238E27FC236}">
                <a16:creationId xmlns:a16="http://schemas.microsoft.com/office/drawing/2014/main" id="{D6858D6A-FCC9-9547-A4C2-F5F28356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7B091C34-28A9-6B4A-9DA3-FF7FD1011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E0096931-3947-FF49-8C42-8C25C91B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8" name="Rectangle 9">
            <a:extLst>
              <a:ext uri="{FF2B5EF4-FFF2-40B4-BE49-F238E27FC236}">
                <a16:creationId xmlns:a16="http://schemas.microsoft.com/office/drawing/2014/main" id="{95A2DFD6-F0A5-F949-8517-53D90C4B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9" name="Rectangle 24">
            <a:extLst>
              <a:ext uri="{FF2B5EF4-FFF2-40B4-BE49-F238E27FC236}">
                <a16:creationId xmlns:a16="http://schemas.microsoft.com/office/drawing/2014/main" id="{22A72D3D-5598-8F46-BD98-85D5CA5E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0" name="Rectangle 26">
            <a:extLst>
              <a:ext uri="{FF2B5EF4-FFF2-40B4-BE49-F238E27FC236}">
                <a16:creationId xmlns:a16="http://schemas.microsoft.com/office/drawing/2014/main" id="{C1533DC9-8BB5-F741-BE87-FCBEBDC8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id="{FF71C612-3C57-3544-A2CA-D8A0CC1B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B3299DB4-E2EA-C14D-83E3-2CA72E9E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3" name="Rectangle 12">
            <a:extLst>
              <a:ext uri="{FF2B5EF4-FFF2-40B4-BE49-F238E27FC236}">
                <a16:creationId xmlns:a16="http://schemas.microsoft.com/office/drawing/2014/main" id="{0B498F76-817B-0A42-A8AF-06DBCEBF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4" name="Rectangle 21">
            <a:extLst>
              <a:ext uri="{FF2B5EF4-FFF2-40B4-BE49-F238E27FC236}">
                <a16:creationId xmlns:a16="http://schemas.microsoft.com/office/drawing/2014/main" id="{63CDC7C9-97A8-2845-AB08-ABB31CD5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0EEAC2-15CA-8A47-B9E1-65110DE8E02E}"/>
                  </a:ext>
                </a:extLst>
              </p:cNvPr>
              <p:cNvSpPr txBox="1"/>
              <p:nvPr/>
            </p:nvSpPr>
            <p:spPr>
              <a:xfrm>
                <a:off x="7239000" y="2973456"/>
                <a:ext cx="99937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0EEAC2-15CA-8A47-B9E1-65110DE8E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2973456"/>
                <a:ext cx="999376" cy="369332"/>
              </a:xfrm>
              <a:prstGeom prst="rect">
                <a:avLst/>
              </a:prstGeom>
              <a:blipFill>
                <a:blip r:embed="rId3"/>
                <a:stretch>
                  <a:fillRect l="-5000" r="-5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8AC05E7-CC94-1A46-9D0C-EF14B2A4B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053"/>
            <a:ext cx="5977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23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6871549B-7F31-3541-BF4D-5F9B7702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E695CB6-4899-494E-80D4-5B155C588F39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33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Rectangle 5">
            <a:extLst>
              <a:ext uri="{FF2B5EF4-FFF2-40B4-BE49-F238E27FC236}">
                <a16:creationId xmlns:a16="http://schemas.microsoft.com/office/drawing/2014/main" id="{D6858D6A-FCC9-9547-A4C2-F5F28356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7B091C34-28A9-6B4A-9DA3-FF7FD1011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E0096931-3947-FF49-8C42-8C25C91B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8" name="Rectangle 9">
            <a:extLst>
              <a:ext uri="{FF2B5EF4-FFF2-40B4-BE49-F238E27FC236}">
                <a16:creationId xmlns:a16="http://schemas.microsoft.com/office/drawing/2014/main" id="{95A2DFD6-F0A5-F949-8517-53D90C4B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9" name="Rectangle 24">
            <a:extLst>
              <a:ext uri="{FF2B5EF4-FFF2-40B4-BE49-F238E27FC236}">
                <a16:creationId xmlns:a16="http://schemas.microsoft.com/office/drawing/2014/main" id="{22A72D3D-5598-8F46-BD98-85D5CA5E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0" name="Rectangle 26">
            <a:extLst>
              <a:ext uri="{FF2B5EF4-FFF2-40B4-BE49-F238E27FC236}">
                <a16:creationId xmlns:a16="http://schemas.microsoft.com/office/drawing/2014/main" id="{C1533DC9-8BB5-F741-BE87-FCBEBDC8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id="{FF71C612-3C57-3544-A2CA-D8A0CC1B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B3299DB4-E2EA-C14D-83E3-2CA72E9E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3" name="Rectangle 12">
            <a:extLst>
              <a:ext uri="{FF2B5EF4-FFF2-40B4-BE49-F238E27FC236}">
                <a16:creationId xmlns:a16="http://schemas.microsoft.com/office/drawing/2014/main" id="{0B498F76-817B-0A42-A8AF-06DBCEBF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4" name="Rectangle 21">
            <a:extLst>
              <a:ext uri="{FF2B5EF4-FFF2-40B4-BE49-F238E27FC236}">
                <a16:creationId xmlns:a16="http://schemas.microsoft.com/office/drawing/2014/main" id="{63CDC7C9-97A8-2845-AB08-ABB31CD5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62E38F-29D5-EB45-94B4-2854A1489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28" y="125639"/>
            <a:ext cx="8577943" cy="19202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D6753A-2F71-3047-B170-64DB0FE60706}"/>
              </a:ext>
            </a:extLst>
          </p:cNvPr>
          <p:cNvSpPr/>
          <p:nvPr/>
        </p:nvSpPr>
        <p:spPr>
          <a:xfrm>
            <a:off x="5905500" y="1143000"/>
            <a:ext cx="30861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https://arxiv.org/pdf/1808.08498.pdf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BDA2EC-F790-2640-88F5-A5E90648A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074" y="2457252"/>
            <a:ext cx="4895850" cy="393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162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6871549B-7F31-3541-BF4D-5F9B7702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E695CB6-4899-494E-80D4-5B155C588F39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34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Rectangle 5">
            <a:extLst>
              <a:ext uri="{FF2B5EF4-FFF2-40B4-BE49-F238E27FC236}">
                <a16:creationId xmlns:a16="http://schemas.microsoft.com/office/drawing/2014/main" id="{D6858D6A-FCC9-9547-A4C2-F5F28356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7B091C34-28A9-6B4A-9DA3-FF7FD1011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E0096931-3947-FF49-8C42-8C25C91B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8" name="Rectangle 9">
            <a:extLst>
              <a:ext uri="{FF2B5EF4-FFF2-40B4-BE49-F238E27FC236}">
                <a16:creationId xmlns:a16="http://schemas.microsoft.com/office/drawing/2014/main" id="{95A2DFD6-F0A5-F949-8517-53D90C4B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9" name="Rectangle 24">
            <a:extLst>
              <a:ext uri="{FF2B5EF4-FFF2-40B4-BE49-F238E27FC236}">
                <a16:creationId xmlns:a16="http://schemas.microsoft.com/office/drawing/2014/main" id="{22A72D3D-5598-8F46-BD98-85D5CA5E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0" name="Rectangle 26">
            <a:extLst>
              <a:ext uri="{FF2B5EF4-FFF2-40B4-BE49-F238E27FC236}">
                <a16:creationId xmlns:a16="http://schemas.microsoft.com/office/drawing/2014/main" id="{C1533DC9-8BB5-F741-BE87-FCBEBDC8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id="{FF71C612-3C57-3544-A2CA-D8A0CC1B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B3299DB4-E2EA-C14D-83E3-2CA72E9E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3" name="Rectangle 12">
            <a:extLst>
              <a:ext uri="{FF2B5EF4-FFF2-40B4-BE49-F238E27FC236}">
                <a16:creationId xmlns:a16="http://schemas.microsoft.com/office/drawing/2014/main" id="{0B498F76-817B-0A42-A8AF-06DBCEBF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4" name="Rectangle 21">
            <a:extLst>
              <a:ext uri="{FF2B5EF4-FFF2-40B4-BE49-F238E27FC236}">
                <a16:creationId xmlns:a16="http://schemas.microsoft.com/office/drawing/2014/main" id="{63CDC7C9-97A8-2845-AB08-ABB31CD5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08E697-8F2E-EA4A-BAFC-8AC5847AC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2658"/>
            <a:ext cx="4813300" cy="2958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C9AFEA-E7C4-8F4A-8FC0-DC14A621B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200400"/>
            <a:ext cx="4833254" cy="362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758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6871549B-7F31-3541-BF4D-5F9B7702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E695CB6-4899-494E-80D4-5B155C588F39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35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Rectangle 5">
            <a:extLst>
              <a:ext uri="{FF2B5EF4-FFF2-40B4-BE49-F238E27FC236}">
                <a16:creationId xmlns:a16="http://schemas.microsoft.com/office/drawing/2014/main" id="{D6858D6A-FCC9-9547-A4C2-F5F28356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7B091C34-28A9-6B4A-9DA3-FF7FD1011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E0096931-3947-FF49-8C42-8C25C91B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8" name="Rectangle 9">
            <a:extLst>
              <a:ext uri="{FF2B5EF4-FFF2-40B4-BE49-F238E27FC236}">
                <a16:creationId xmlns:a16="http://schemas.microsoft.com/office/drawing/2014/main" id="{95A2DFD6-F0A5-F949-8517-53D90C4B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9" name="Rectangle 24">
            <a:extLst>
              <a:ext uri="{FF2B5EF4-FFF2-40B4-BE49-F238E27FC236}">
                <a16:creationId xmlns:a16="http://schemas.microsoft.com/office/drawing/2014/main" id="{22A72D3D-5598-8F46-BD98-85D5CA5E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0" name="Rectangle 26">
            <a:extLst>
              <a:ext uri="{FF2B5EF4-FFF2-40B4-BE49-F238E27FC236}">
                <a16:creationId xmlns:a16="http://schemas.microsoft.com/office/drawing/2014/main" id="{C1533DC9-8BB5-F741-BE87-FCBEBDC8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id="{FF71C612-3C57-3544-A2CA-D8A0CC1B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B3299DB4-E2EA-C14D-83E3-2CA72E9E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3" name="Rectangle 12">
            <a:extLst>
              <a:ext uri="{FF2B5EF4-FFF2-40B4-BE49-F238E27FC236}">
                <a16:creationId xmlns:a16="http://schemas.microsoft.com/office/drawing/2014/main" id="{0B498F76-817B-0A42-A8AF-06DBCEBF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4" name="Rectangle 21">
            <a:extLst>
              <a:ext uri="{FF2B5EF4-FFF2-40B4-BE49-F238E27FC236}">
                <a16:creationId xmlns:a16="http://schemas.microsoft.com/office/drawing/2014/main" id="{63CDC7C9-97A8-2845-AB08-ABB31CD5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E840D7-4EE0-284E-AA99-AACC13357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539750"/>
            <a:ext cx="64008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5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6871549B-7F31-3541-BF4D-5F9B7702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E695CB6-4899-494E-80D4-5B155C588F39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36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Rectangle 5">
            <a:extLst>
              <a:ext uri="{FF2B5EF4-FFF2-40B4-BE49-F238E27FC236}">
                <a16:creationId xmlns:a16="http://schemas.microsoft.com/office/drawing/2014/main" id="{D6858D6A-FCC9-9547-A4C2-F5F28356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7B091C34-28A9-6B4A-9DA3-FF7FD1011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E0096931-3947-FF49-8C42-8C25C91B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8" name="Rectangle 9">
            <a:extLst>
              <a:ext uri="{FF2B5EF4-FFF2-40B4-BE49-F238E27FC236}">
                <a16:creationId xmlns:a16="http://schemas.microsoft.com/office/drawing/2014/main" id="{95A2DFD6-F0A5-F949-8517-53D90C4B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9" name="Rectangle 24">
            <a:extLst>
              <a:ext uri="{FF2B5EF4-FFF2-40B4-BE49-F238E27FC236}">
                <a16:creationId xmlns:a16="http://schemas.microsoft.com/office/drawing/2014/main" id="{22A72D3D-5598-8F46-BD98-85D5CA5E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0" name="Rectangle 26">
            <a:extLst>
              <a:ext uri="{FF2B5EF4-FFF2-40B4-BE49-F238E27FC236}">
                <a16:creationId xmlns:a16="http://schemas.microsoft.com/office/drawing/2014/main" id="{C1533DC9-8BB5-F741-BE87-FCBEBDC8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id="{FF71C612-3C57-3544-A2CA-D8A0CC1B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B3299DB4-E2EA-C14D-83E3-2CA72E9E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3" name="Rectangle 12">
            <a:extLst>
              <a:ext uri="{FF2B5EF4-FFF2-40B4-BE49-F238E27FC236}">
                <a16:creationId xmlns:a16="http://schemas.microsoft.com/office/drawing/2014/main" id="{0B498F76-817B-0A42-A8AF-06DBCEBF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44" name="Rectangle 21">
            <a:extLst>
              <a:ext uri="{FF2B5EF4-FFF2-40B4-BE49-F238E27FC236}">
                <a16:creationId xmlns:a16="http://schemas.microsoft.com/office/drawing/2014/main" id="{63CDC7C9-97A8-2845-AB08-ABB31CD5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4068B6-6739-F84C-B791-60FDCEBBB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811213"/>
            <a:ext cx="7696200" cy="2463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1B97CA-0273-7F4F-99DC-EFDD08F19D4B}"/>
              </a:ext>
            </a:extLst>
          </p:cNvPr>
          <p:cNvSpPr/>
          <p:nvPr/>
        </p:nvSpPr>
        <p:spPr>
          <a:xfrm>
            <a:off x="2673627" y="3470956"/>
            <a:ext cx="3796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https://arxiv.org/pdf/1809.06927.pdf</a:t>
            </a:r>
          </a:p>
        </p:txBody>
      </p:sp>
    </p:spTree>
    <p:extLst>
      <p:ext uri="{BB962C8B-B14F-4D97-AF65-F5344CB8AC3E}">
        <p14:creationId xmlns:p14="http://schemas.microsoft.com/office/powerpoint/2010/main" val="440466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0EEE3F-8FDB-404C-B660-56751ACE52B2}"/>
              </a:ext>
            </a:extLst>
          </p:cNvPr>
          <p:cNvSpPr/>
          <p:nvPr/>
        </p:nvSpPr>
        <p:spPr>
          <a:xfrm>
            <a:off x="773714" y="3509573"/>
            <a:ext cx="6038274" cy="12785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27267CB7-E509-1649-B012-0AB25CBD2EAB}"/>
              </a:ext>
            </a:extLst>
          </p:cNvPr>
          <p:cNvSpPr/>
          <p:nvPr/>
        </p:nvSpPr>
        <p:spPr>
          <a:xfrm rot="16200000">
            <a:off x="2344060" y="-952684"/>
            <a:ext cx="2880198" cy="6044317"/>
          </a:xfrm>
          <a:prstGeom prst="rtTriangle">
            <a:avLst/>
          </a:prstGeom>
          <a:gradFill flip="none" rotWithShape="1">
            <a:gsLst>
              <a:gs pos="0">
                <a:srgbClr val="88BD4A">
                  <a:lumMod val="53000"/>
                </a:srgbClr>
              </a:gs>
              <a:gs pos="14000">
                <a:srgbClr val="7EAA43"/>
              </a:gs>
              <a:gs pos="0">
                <a:srgbClr val="93B861"/>
              </a:gs>
              <a:gs pos="7000">
                <a:srgbClr val="81AC47"/>
              </a:gs>
              <a:gs pos="88000">
                <a:srgbClr val="92D050">
                  <a:lumMod val="0"/>
                  <a:lumOff val="100000"/>
                </a:srgbClr>
              </a:gs>
            </a:gsLst>
            <a:lin ang="11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3AD0EB07-54D4-F442-A11D-8C519B4EC67A}"/>
              </a:ext>
            </a:extLst>
          </p:cNvPr>
          <p:cNvSpPr/>
          <p:nvPr/>
        </p:nvSpPr>
        <p:spPr>
          <a:xfrm rot="5400000">
            <a:off x="2349730" y="-952683"/>
            <a:ext cx="2880198" cy="6044317"/>
          </a:xfrm>
          <a:prstGeom prst="rtTriangle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52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948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22" name="Slide Number Placeholder 3">
            <a:extLst>
              <a:ext uri="{FF2B5EF4-FFF2-40B4-BE49-F238E27FC236}">
                <a16:creationId xmlns:a16="http://schemas.microsoft.com/office/drawing/2014/main" id="{3A34FDF4-8F3B-0849-84A5-67404E2D0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42F3FA0-4264-4A4D-A820-5DC9807FCCE4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37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Rectangle 5">
            <a:extLst>
              <a:ext uri="{FF2B5EF4-FFF2-40B4-BE49-F238E27FC236}">
                <a16:creationId xmlns:a16="http://schemas.microsoft.com/office/drawing/2014/main" id="{A137418D-F3EE-6E41-9DD6-0EB805F05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4" name="Rectangle 5">
            <a:extLst>
              <a:ext uri="{FF2B5EF4-FFF2-40B4-BE49-F238E27FC236}">
                <a16:creationId xmlns:a16="http://schemas.microsoft.com/office/drawing/2014/main" id="{9A60E361-AFA5-1D44-A387-B62007184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5" name="Rectangle 7">
            <a:extLst>
              <a:ext uri="{FF2B5EF4-FFF2-40B4-BE49-F238E27FC236}">
                <a16:creationId xmlns:a16="http://schemas.microsoft.com/office/drawing/2014/main" id="{056B0BE2-9FB1-2B4B-9E76-FDC98F3F3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6" name="Rectangle 9">
            <a:extLst>
              <a:ext uri="{FF2B5EF4-FFF2-40B4-BE49-F238E27FC236}">
                <a16:creationId xmlns:a16="http://schemas.microsoft.com/office/drawing/2014/main" id="{6154990A-A3A5-8944-993C-8635682BA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7" name="Rectangle 24">
            <a:extLst>
              <a:ext uri="{FF2B5EF4-FFF2-40B4-BE49-F238E27FC236}">
                <a16:creationId xmlns:a16="http://schemas.microsoft.com/office/drawing/2014/main" id="{5CD0D309-BF58-224C-8DC0-E0D2A369F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8" name="Rectangle 26">
            <a:extLst>
              <a:ext uri="{FF2B5EF4-FFF2-40B4-BE49-F238E27FC236}">
                <a16:creationId xmlns:a16="http://schemas.microsoft.com/office/drawing/2014/main" id="{6438B378-DEFB-CD4D-BDD9-3E6E9F664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9" name="Rectangle 8">
            <a:extLst>
              <a:ext uri="{FF2B5EF4-FFF2-40B4-BE49-F238E27FC236}">
                <a16:creationId xmlns:a16="http://schemas.microsoft.com/office/drawing/2014/main" id="{2DB35DD6-D2FC-9246-8FAD-1CE37E83F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0" name="Rectangle 10">
            <a:extLst>
              <a:ext uri="{FF2B5EF4-FFF2-40B4-BE49-F238E27FC236}">
                <a16:creationId xmlns:a16="http://schemas.microsoft.com/office/drawing/2014/main" id="{AB854F9D-5806-4844-9A25-89C7658D6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1" name="Rectangle 12">
            <a:extLst>
              <a:ext uri="{FF2B5EF4-FFF2-40B4-BE49-F238E27FC236}">
                <a16:creationId xmlns:a16="http://schemas.microsoft.com/office/drawing/2014/main" id="{E2E99208-BB1B-0C40-AF96-EEAA6005E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2" name="Rectangle 21">
            <a:extLst>
              <a:ext uri="{FF2B5EF4-FFF2-40B4-BE49-F238E27FC236}">
                <a16:creationId xmlns:a16="http://schemas.microsoft.com/office/drawing/2014/main" id="{E3EF5C59-7665-D64D-A234-FB0F45A24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2" name="Left-Up Arrow 1">
            <a:extLst>
              <a:ext uri="{FF2B5EF4-FFF2-40B4-BE49-F238E27FC236}">
                <a16:creationId xmlns:a16="http://schemas.microsoft.com/office/drawing/2014/main" id="{4B0E5A22-BBCB-924D-AEC9-4B7FB0E8E52B}"/>
              </a:ext>
            </a:extLst>
          </p:cNvPr>
          <p:cNvSpPr/>
          <p:nvPr/>
        </p:nvSpPr>
        <p:spPr>
          <a:xfrm rot="5400000">
            <a:off x="1605372" y="-372675"/>
            <a:ext cx="4343400" cy="6248400"/>
          </a:xfrm>
          <a:prstGeom prst="leftUpArrow">
            <a:avLst>
              <a:gd name="adj1" fmla="val 713"/>
              <a:gd name="adj2" fmla="val 2562"/>
              <a:gd name="adj3" fmla="val 6943"/>
            </a:avLst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AB094EC-96D6-244B-9EBB-BA6431599707}"/>
                  </a:ext>
                </a:extLst>
              </p:cNvPr>
              <p:cNvSpPr txBox="1"/>
              <p:nvPr/>
            </p:nvSpPr>
            <p:spPr>
              <a:xfrm>
                <a:off x="6451011" y="4821259"/>
                <a:ext cx="41659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AB094EC-96D6-244B-9EBB-BA6431599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1011" y="4821259"/>
                <a:ext cx="416591" cy="492443"/>
              </a:xfrm>
              <a:prstGeom prst="rect">
                <a:avLst/>
              </a:prstGeom>
              <a:blipFill>
                <a:blip r:embed="rId2"/>
                <a:stretch>
                  <a:fillRect l="-8824" r="-5882"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240E6B-F7DA-5E48-8A67-0BF9EA944287}"/>
                  </a:ext>
                </a:extLst>
              </p:cNvPr>
              <p:cNvSpPr txBox="1"/>
              <p:nvPr/>
            </p:nvSpPr>
            <p:spPr>
              <a:xfrm>
                <a:off x="192635" y="400392"/>
                <a:ext cx="61263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240E6B-F7DA-5E48-8A67-0BF9EA944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635" y="400392"/>
                <a:ext cx="612637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BC6EFE69-D8D1-5D44-997F-14674B46973C}"/>
              </a:ext>
            </a:extLst>
          </p:cNvPr>
          <p:cNvSpPr txBox="1"/>
          <p:nvPr/>
        </p:nvSpPr>
        <p:spPr>
          <a:xfrm>
            <a:off x="2090897" y="1176617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TMCI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BEB4FB-354F-3E46-BCBD-517C6D32AD85}"/>
              </a:ext>
            </a:extLst>
          </p:cNvPr>
          <p:cNvSpPr txBox="1"/>
          <p:nvPr/>
        </p:nvSpPr>
        <p:spPr>
          <a:xfrm>
            <a:off x="3254411" y="2384168"/>
            <a:ext cx="3548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Convective Instabilities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D58C83-0967-AD49-B9E4-3D1E8BDF871E}"/>
              </a:ext>
            </a:extLst>
          </p:cNvPr>
          <p:cNvCxnSpPr>
            <a:cxnSpLocks/>
            <a:stCxn id="8" idx="0"/>
          </p:cNvCxnSpPr>
          <p:nvPr/>
        </p:nvCxnSpPr>
        <p:spPr>
          <a:xfrm flipH="1">
            <a:off x="773714" y="629376"/>
            <a:ext cx="6038274" cy="28825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314137-81C5-E343-BC76-914B2BB46ED5}"/>
              </a:ext>
            </a:extLst>
          </p:cNvPr>
          <p:cNvCxnSpPr>
            <a:cxnSpLocks/>
          </p:cNvCxnSpPr>
          <p:nvPr/>
        </p:nvCxnSpPr>
        <p:spPr>
          <a:xfrm>
            <a:off x="1795872" y="646613"/>
            <a:ext cx="0" cy="41804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0727333-94D9-3D4A-93DE-EF9F956CDE7C}"/>
                  </a:ext>
                </a:extLst>
              </p:cNvPr>
              <p:cNvSpPr txBox="1"/>
              <p:nvPr/>
            </p:nvSpPr>
            <p:spPr>
              <a:xfrm>
                <a:off x="1587576" y="4851008"/>
                <a:ext cx="41659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0727333-94D9-3D4A-93DE-EF9F956CD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576" y="4851008"/>
                <a:ext cx="416591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itle 1">
            <a:extLst>
              <a:ext uri="{FF2B5EF4-FFF2-40B4-BE49-F238E27FC236}">
                <a16:creationId xmlns:a16="http://schemas.microsoft.com/office/drawing/2014/main" id="{3D37CFF7-772C-AD44-BDD9-0DA2F5FD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350"/>
            <a:ext cx="8229600" cy="67945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D5FC79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Summary </a:t>
            </a:r>
            <a:endParaRPr lang="en-US" altLang="en-US" dirty="0">
              <a:solidFill>
                <a:srgbClr val="D5FC79"/>
              </a:solidFill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E4FC701-3224-054A-B2D5-19291F2288DA}"/>
                  </a:ext>
                </a:extLst>
              </p:cNvPr>
              <p:cNvSpPr txBox="1"/>
              <p:nvPr/>
            </p:nvSpPr>
            <p:spPr>
              <a:xfrm>
                <a:off x="204620" y="3280589"/>
                <a:ext cx="61263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E4FC701-3224-054A-B2D5-19291F228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20" y="3280589"/>
                <a:ext cx="612637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85E41B0-52BD-824A-AD90-576542A3F794}"/>
                  </a:ext>
                </a:extLst>
              </p:cNvPr>
              <p:cNvSpPr txBox="1"/>
              <p:nvPr/>
            </p:nvSpPr>
            <p:spPr>
              <a:xfrm rot="20079637">
                <a:off x="3557610" y="1198215"/>
                <a:ext cx="18768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𝑏𝑞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85E41B0-52BD-824A-AD90-576542A3F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79637">
                <a:off x="3557610" y="1198215"/>
                <a:ext cx="1876859" cy="430887"/>
              </a:xfrm>
              <a:prstGeom prst="rect">
                <a:avLst/>
              </a:prstGeom>
              <a:blipFill>
                <a:blip r:embed="rId6"/>
                <a:stretch>
                  <a:fillRect t="-3191" r="-8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359547A-7177-EE48-B416-A9004E8441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2978" y="5343182"/>
            <a:ext cx="4301022" cy="1500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9E1438-ECA3-244E-B6C6-2774E69E8F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2830" y="646614"/>
            <a:ext cx="2185770" cy="2049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3B58B0-DFA7-5047-80B5-936AB4AF18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587" y="3104968"/>
            <a:ext cx="5932188" cy="16868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10C93FA-BB5D-1C48-AF30-941114FA9A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6115" y="5244698"/>
            <a:ext cx="1992260" cy="159930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174DA2F-4F43-1947-AC06-0A2FB1E242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1643" y="3069699"/>
            <a:ext cx="2167914" cy="17515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1ED92D4-0141-8C4D-8347-256FE6B5C0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08" y="5261669"/>
            <a:ext cx="2498326" cy="150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367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Number Placeholder 3">
            <a:extLst>
              <a:ext uri="{FF2B5EF4-FFF2-40B4-BE49-F238E27FC236}">
                <a16:creationId xmlns:a16="http://schemas.microsoft.com/office/drawing/2014/main" id="{D6CAF2E2-3072-8F48-8BC2-C558CBD87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541A59B-DCBC-5C4C-9E4C-F579B38F0816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38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082" name="Rectangle 5">
            <a:extLst>
              <a:ext uri="{FF2B5EF4-FFF2-40B4-BE49-F238E27FC236}">
                <a16:creationId xmlns:a16="http://schemas.microsoft.com/office/drawing/2014/main" id="{730954DE-5F8D-EF45-A85E-C18559C5D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6083" name="Rectangle 5">
            <a:extLst>
              <a:ext uri="{FF2B5EF4-FFF2-40B4-BE49-F238E27FC236}">
                <a16:creationId xmlns:a16="http://schemas.microsoft.com/office/drawing/2014/main" id="{DC326009-26AE-E146-A4AE-7BA208197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6084" name="Rectangle 7">
            <a:extLst>
              <a:ext uri="{FF2B5EF4-FFF2-40B4-BE49-F238E27FC236}">
                <a16:creationId xmlns:a16="http://schemas.microsoft.com/office/drawing/2014/main" id="{DD530D52-439B-1D41-A23F-04221606F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6085" name="Rectangle 9">
            <a:extLst>
              <a:ext uri="{FF2B5EF4-FFF2-40B4-BE49-F238E27FC236}">
                <a16:creationId xmlns:a16="http://schemas.microsoft.com/office/drawing/2014/main" id="{198D33C2-AA26-EE43-B7E5-F176CAEA8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6086" name="Rectangle 24">
            <a:extLst>
              <a:ext uri="{FF2B5EF4-FFF2-40B4-BE49-F238E27FC236}">
                <a16:creationId xmlns:a16="http://schemas.microsoft.com/office/drawing/2014/main" id="{0D976DA5-15E8-FE42-A093-24F64CC8A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6087" name="Rectangle 26">
            <a:extLst>
              <a:ext uri="{FF2B5EF4-FFF2-40B4-BE49-F238E27FC236}">
                <a16:creationId xmlns:a16="http://schemas.microsoft.com/office/drawing/2014/main" id="{9F55E4A7-09E0-4147-8B9C-688641289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6088" name="Rectangle 8">
            <a:extLst>
              <a:ext uri="{FF2B5EF4-FFF2-40B4-BE49-F238E27FC236}">
                <a16:creationId xmlns:a16="http://schemas.microsoft.com/office/drawing/2014/main" id="{D8E0E923-D0A2-3240-882C-1D1594A74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6089" name="Rectangle 10">
            <a:extLst>
              <a:ext uri="{FF2B5EF4-FFF2-40B4-BE49-F238E27FC236}">
                <a16:creationId xmlns:a16="http://schemas.microsoft.com/office/drawing/2014/main" id="{E4E6CC1E-A4CB-E640-9785-41ED53097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6090" name="Rectangle 12">
            <a:extLst>
              <a:ext uri="{FF2B5EF4-FFF2-40B4-BE49-F238E27FC236}">
                <a16:creationId xmlns:a16="http://schemas.microsoft.com/office/drawing/2014/main" id="{723110F3-2C64-4F46-8145-CBCCC5C28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6091" name="Rectangle 21">
            <a:extLst>
              <a:ext uri="{FF2B5EF4-FFF2-40B4-BE49-F238E27FC236}">
                <a16:creationId xmlns:a16="http://schemas.microsoft.com/office/drawing/2014/main" id="{92473F3E-2F99-974D-A1D5-2481CBB07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46092" name="TextBox 2">
            <a:extLst>
              <a:ext uri="{FF2B5EF4-FFF2-40B4-BE49-F238E27FC236}">
                <a16:creationId xmlns:a16="http://schemas.microsoft.com/office/drawing/2014/main" id="{2DECBEA7-8C74-A546-A131-E2F626330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1676400"/>
            <a:ext cx="44799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6000">
                <a:solidFill>
                  <a:srgbClr val="FFFF00"/>
                </a:solidFill>
                <a:latin typeface="Brush Script MT Italic" panose="03060802040406070304" pitchFamily="66" charset="-122"/>
                <a:cs typeface="Arial" panose="020B0604020202020204" pitchFamily="34" charset="0"/>
              </a:rPr>
              <a:t>Many thanks!  </a:t>
            </a:r>
            <a:r>
              <a:rPr lang="en-US" altLang="en-US" sz="4000">
                <a:solidFill>
                  <a:srgbClr val="FFFF00"/>
                </a:solidFill>
                <a:latin typeface="Brush Script MT Italic" panose="03060802040406070304" pitchFamily="66" charset="-122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>
            <a:extLst>
              <a:ext uri="{FF2B5EF4-FFF2-40B4-BE49-F238E27FC236}">
                <a16:creationId xmlns:a16="http://schemas.microsoft.com/office/drawing/2014/main" id="{3A34FDF4-8F3B-0849-84A5-67404E2D0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42F3FA0-4264-4A4D-A820-5DC9807FCCE4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4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Rectangle 5">
            <a:extLst>
              <a:ext uri="{FF2B5EF4-FFF2-40B4-BE49-F238E27FC236}">
                <a16:creationId xmlns:a16="http://schemas.microsoft.com/office/drawing/2014/main" id="{A137418D-F3EE-6E41-9DD6-0EB805F05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4" name="Rectangle 5">
            <a:extLst>
              <a:ext uri="{FF2B5EF4-FFF2-40B4-BE49-F238E27FC236}">
                <a16:creationId xmlns:a16="http://schemas.microsoft.com/office/drawing/2014/main" id="{9A60E361-AFA5-1D44-A387-B62007184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5" name="Rectangle 7">
            <a:extLst>
              <a:ext uri="{FF2B5EF4-FFF2-40B4-BE49-F238E27FC236}">
                <a16:creationId xmlns:a16="http://schemas.microsoft.com/office/drawing/2014/main" id="{056B0BE2-9FB1-2B4B-9E76-FDC98F3F3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6" name="Rectangle 9">
            <a:extLst>
              <a:ext uri="{FF2B5EF4-FFF2-40B4-BE49-F238E27FC236}">
                <a16:creationId xmlns:a16="http://schemas.microsoft.com/office/drawing/2014/main" id="{6154990A-A3A5-8944-993C-8635682BA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7" name="Rectangle 24">
            <a:extLst>
              <a:ext uri="{FF2B5EF4-FFF2-40B4-BE49-F238E27FC236}">
                <a16:creationId xmlns:a16="http://schemas.microsoft.com/office/drawing/2014/main" id="{5CD0D309-BF58-224C-8DC0-E0D2A369F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8" name="Rectangle 26">
            <a:extLst>
              <a:ext uri="{FF2B5EF4-FFF2-40B4-BE49-F238E27FC236}">
                <a16:creationId xmlns:a16="http://schemas.microsoft.com/office/drawing/2014/main" id="{6438B378-DEFB-CD4D-BDD9-3E6E9F664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9" name="Rectangle 8">
            <a:extLst>
              <a:ext uri="{FF2B5EF4-FFF2-40B4-BE49-F238E27FC236}">
                <a16:creationId xmlns:a16="http://schemas.microsoft.com/office/drawing/2014/main" id="{2DB35DD6-D2FC-9246-8FAD-1CE37E83F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0" name="Rectangle 10">
            <a:extLst>
              <a:ext uri="{FF2B5EF4-FFF2-40B4-BE49-F238E27FC236}">
                <a16:creationId xmlns:a16="http://schemas.microsoft.com/office/drawing/2014/main" id="{AB854F9D-5806-4844-9A25-89C7658D6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1" name="Rectangle 12">
            <a:extLst>
              <a:ext uri="{FF2B5EF4-FFF2-40B4-BE49-F238E27FC236}">
                <a16:creationId xmlns:a16="http://schemas.microsoft.com/office/drawing/2014/main" id="{E2E99208-BB1B-0C40-AF96-EEAA6005E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2" name="Rectangle 21">
            <a:extLst>
              <a:ext uri="{FF2B5EF4-FFF2-40B4-BE49-F238E27FC236}">
                <a16:creationId xmlns:a16="http://schemas.microsoft.com/office/drawing/2014/main" id="{E3EF5C59-7665-D64D-A234-FB0F45A24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06120416-5B69-FE4B-9886-8BE96C5E7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350"/>
            <a:ext cx="8229600" cy="67945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D5FC79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Frank Sacherer (1940-1978)</a:t>
            </a:r>
            <a:endParaRPr lang="en-US" altLang="en-US" dirty="0">
              <a:solidFill>
                <a:srgbClr val="D5FC79"/>
              </a:solidFill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FBE189-552E-CD41-8F32-6A47E7B00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80" y="838211"/>
            <a:ext cx="8008870" cy="551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4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>
            <a:extLst>
              <a:ext uri="{FF2B5EF4-FFF2-40B4-BE49-F238E27FC236}">
                <a16:creationId xmlns:a16="http://schemas.microsoft.com/office/drawing/2014/main" id="{3A34FDF4-8F3B-0849-84A5-67404E2D0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42F3FA0-4264-4A4D-A820-5DC9807FCCE4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5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Rectangle 5">
            <a:extLst>
              <a:ext uri="{FF2B5EF4-FFF2-40B4-BE49-F238E27FC236}">
                <a16:creationId xmlns:a16="http://schemas.microsoft.com/office/drawing/2014/main" id="{A137418D-F3EE-6E41-9DD6-0EB805F05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4" name="Rectangle 5">
            <a:extLst>
              <a:ext uri="{FF2B5EF4-FFF2-40B4-BE49-F238E27FC236}">
                <a16:creationId xmlns:a16="http://schemas.microsoft.com/office/drawing/2014/main" id="{9A60E361-AFA5-1D44-A387-B62007184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5" name="Rectangle 7">
            <a:extLst>
              <a:ext uri="{FF2B5EF4-FFF2-40B4-BE49-F238E27FC236}">
                <a16:creationId xmlns:a16="http://schemas.microsoft.com/office/drawing/2014/main" id="{056B0BE2-9FB1-2B4B-9E76-FDC98F3F3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6" name="Rectangle 9">
            <a:extLst>
              <a:ext uri="{FF2B5EF4-FFF2-40B4-BE49-F238E27FC236}">
                <a16:creationId xmlns:a16="http://schemas.microsoft.com/office/drawing/2014/main" id="{6154990A-A3A5-8944-993C-8635682BA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7" name="Rectangle 24">
            <a:extLst>
              <a:ext uri="{FF2B5EF4-FFF2-40B4-BE49-F238E27FC236}">
                <a16:creationId xmlns:a16="http://schemas.microsoft.com/office/drawing/2014/main" id="{5CD0D309-BF58-224C-8DC0-E0D2A369F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8" name="Rectangle 26">
            <a:extLst>
              <a:ext uri="{FF2B5EF4-FFF2-40B4-BE49-F238E27FC236}">
                <a16:creationId xmlns:a16="http://schemas.microsoft.com/office/drawing/2014/main" id="{6438B378-DEFB-CD4D-BDD9-3E6E9F664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9" name="Rectangle 8">
            <a:extLst>
              <a:ext uri="{FF2B5EF4-FFF2-40B4-BE49-F238E27FC236}">
                <a16:creationId xmlns:a16="http://schemas.microsoft.com/office/drawing/2014/main" id="{2DB35DD6-D2FC-9246-8FAD-1CE37E83F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0" name="Rectangle 10">
            <a:extLst>
              <a:ext uri="{FF2B5EF4-FFF2-40B4-BE49-F238E27FC236}">
                <a16:creationId xmlns:a16="http://schemas.microsoft.com/office/drawing/2014/main" id="{AB854F9D-5806-4844-9A25-89C7658D6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1" name="Rectangle 12">
            <a:extLst>
              <a:ext uri="{FF2B5EF4-FFF2-40B4-BE49-F238E27FC236}">
                <a16:creationId xmlns:a16="http://schemas.microsoft.com/office/drawing/2014/main" id="{E2E99208-BB1B-0C40-AF96-EEAA6005E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2" name="Rectangle 21">
            <a:extLst>
              <a:ext uri="{FF2B5EF4-FFF2-40B4-BE49-F238E27FC236}">
                <a16:creationId xmlns:a16="http://schemas.microsoft.com/office/drawing/2014/main" id="{E3EF5C59-7665-D64D-A234-FB0F45A24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06120416-5B69-FE4B-9886-8BE96C5E7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350"/>
            <a:ext cx="8229600" cy="67945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D5FC79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Wake, No SC</a:t>
            </a:r>
            <a:endParaRPr lang="en-US" altLang="en-US" dirty="0">
              <a:solidFill>
                <a:srgbClr val="D5FC79"/>
              </a:solidFill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26AF51-E893-AD4C-8095-E58776AB3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001" y="914400"/>
            <a:ext cx="5595799" cy="468259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5CC877D-C5E6-A542-B704-C891564B36CF}"/>
              </a:ext>
            </a:extLst>
          </p:cNvPr>
          <p:cNvSpPr/>
          <p:nvPr/>
        </p:nvSpPr>
        <p:spPr>
          <a:xfrm>
            <a:off x="4876800" y="3176814"/>
            <a:ext cx="1371600" cy="6794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6A783D-4552-2844-8365-9B4E0EC70FF1}"/>
              </a:ext>
            </a:extLst>
          </p:cNvPr>
          <p:cNvSpPr txBox="1"/>
          <p:nvPr/>
        </p:nvSpPr>
        <p:spPr>
          <a:xfrm>
            <a:off x="5188138" y="272101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TMCI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21865D-3509-184C-B8C0-C62BAFDA2FBC}"/>
              </a:ext>
            </a:extLst>
          </p:cNvPr>
          <p:cNvSpPr txBox="1"/>
          <p:nvPr/>
        </p:nvSpPr>
        <p:spPr>
          <a:xfrm>
            <a:off x="1079385" y="6262563"/>
            <a:ext cx="703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detected at PETRA; explained by R.D. Kohaupt (DESY), 1980</a:t>
            </a:r>
          </a:p>
        </p:txBody>
      </p:sp>
    </p:spTree>
    <p:extLst>
      <p:ext uri="{BB962C8B-B14F-4D97-AF65-F5344CB8AC3E}">
        <p14:creationId xmlns:p14="http://schemas.microsoft.com/office/powerpoint/2010/main" val="454409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0EEE3F-8FDB-404C-B660-56751ACE52B2}"/>
              </a:ext>
            </a:extLst>
          </p:cNvPr>
          <p:cNvSpPr/>
          <p:nvPr/>
        </p:nvSpPr>
        <p:spPr>
          <a:xfrm>
            <a:off x="1035242" y="4072748"/>
            <a:ext cx="6038274" cy="12785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27267CB7-E509-1649-B012-0AB25CBD2EAB}"/>
              </a:ext>
            </a:extLst>
          </p:cNvPr>
          <p:cNvSpPr/>
          <p:nvPr/>
        </p:nvSpPr>
        <p:spPr>
          <a:xfrm rot="16200000">
            <a:off x="2605588" y="-389509"/>
            <a:ext cx="2880198" cy="604431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3AD0EB07-54D4-F442-A11D-8C519B4EC67A}"/>
              </a:ext>
            </a:extLst>
          </p:cNvPr>
          <p:cNvSpPr/>
          <p:nvPr/>
        </p:nvSpPr>
        <p:spPr>
          <a:xfrm rot="5400000">
            <a:off x="2611258" y="-389508"/>
            <a:ext cx="2880198" cy="6044317"/>
          </a:xfrm>
          <a:prstGeom prst="rtTriangle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52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948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22" name="Slide Number Placeholder 3">
            <a:extLst>
              <a:ext uri="{FF2B5EF4-FFF2-40B4-BE49-F238E27FC236}">
                <a16:creationId xmlns:a16="http://schemas.microsoft.com/office/drawing/2014/main" id="{3A34FDF4-8F3B-0849-84A5-67404E2D0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42F3FA0-4264-4A4D-A820-5DC9807FCCE4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6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Rectangle 5">
            <a:extLst>
              <a:ext uri="{FF2B5EF4-FFF2-40B4-BE49-F238E27FC236}">
                <a16:creationId xmlns:a16="http://schemas.microsoft.com/office/drawing/2014/main" id="{A137418D-F3EE-6E41-9DD6-0EB805F05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4" name="Rectangle 5">
            <a:extLst>
              <a:ext uri="{FF2B5EF4-FFF2-40B4-BE49-F238E27FC236}">
                <a16:creationId xmlns:a16="http://schemas.microsoft.com/office/drawing/2014/main" id="{9A60E361-AFA5-1D44-A387-B62007184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5" name="Rectangle 7">
            <a:extLst>
              <a:ext uri="{FF2B5EF4-FFF2-40B4-BE49-F238E27FC236}">
                <a16:creationId xmlns:a16="http://schemas.microsoft.com/office/drawing/2014/main" id="{056B0BE2-9FB1-2B4B-9E76-FDC98F3F3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6" name="Rectangle 9">
            <a:extLst>
              <a:ext uri="{FF2B5EF4-FFF2-40B4-BE49-F238E27FC236}">
                <a16:creationId xmlns:a16="http://schemas.microsoft.com/office/drawing/2014/main" id="{6154990A-A3A5-8944-993C-8635682BA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7" name="Rectangle 24">
            <a:extLst>
              <a:ext uri="{FF2B5EF4-FFF2-40B4-BE49-F238E27FC236}">
                <a16:creationId xmlns:a16="http://schemas.microsoft.com/office/drawing/2014/main" id="{5CD0D309-BF58-224C-8DC0-E0D2A369F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8" name="Rectangle 26">
            <a:extLst>
              <a:ext uri="{FF2B5EF4-FFF2-40B4-BE49-F238E27FC236}">
                <a16:creationId xmlns:a16="http://schemas.microsoft.com/office/drawing/2014/main" id="{6438B378-DEFB-CD4D-BDD9-3E6E9F664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9" name="Rectangle 8">
            <a:extLst>
              <a:ext uri="{FF2B5EF4-FFF2-40B4-BE49-F238E27FC236}">
                <a16:creationId xmlns:a16="http://schemas.microsoft.com/office/drawing/2014/main" id="{2DB35DD6-D2FC-9246-8FAD-1CE37E83F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0" name="Rectangle 10">
            <a:extLst>
              <a:ext uri="{FF2B5EF4-FFF2-40B4-BE49-F238E27FC236}">
                <a16:creationId xmlns:a16="http://schemas.microsoft.com/office/drawing/2014/main" id="{AB854F9D-5806-4844-9A25-89C7658D6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1" name="Rectangle 12">
            <a:extLst>
              <a:ext uri="{FF2B5EF4-FFF2-40B4-BE49-F238E27FC236}">
                <a16:creationId xmlns:a16="http://schemas.microsoft.com/office/drawing/2014/main" id="{E2E99208-BB1B-0C40-AF96-EEAA6005E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2" name="Rectangle 21">
            <a:extLst>
              <a:ext uri="{FF2B5EF4-FFF2-40B4-BE49-F238E27FC236}">
                <a16:creationId xmlns:a16="http://schemas.microsoft.com/office/drawing/2014/main" id="{E3EF5C59-7665-D64D-A234-FB0F45A24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2" name="Left-Up Arrow 1">
            <a:extLst>
              <a:ext uri="{FF2B5EF4-FFF2-40B4-BE49-F238E27FC236}">
                <a16:creationId xmlns:a16="http://schemas.microsoft.com/office/drawing/2014/main" id="{4B0E5A22-BBCB-924D-AEC9-4B7FB0E8E52B}"/>
              </a:ext>
            </a:extLst>
          </p:cNvPr>
          <p:cNvSpPr/>
          <p:nvPr/>
        </p:nvSpPr>
        <p:spPr>
          <a:xfrm rot="5400000">
            <a:off x="1866900" y="190500"/>
            <a:ext cx="4343400" cy="6248400"/>
          </a:xfrm>
          <a:prstGeom prst="leftUpArrow">
            <a:avLst>
              <a:gd name="adj1" fmla="val 713"/>
              <a:gd name="adj2" fmla="val 2562"/>
              <a:gd name="adj3" fmla="val 6943"/>
            </a:avLst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AB094EC-96D6-244B-9EBB-BA6431599707}"/>
                  </a:ext>
                </a:extLst>
              </p:cNvPr>
              <p:cNvSpPr txBox="1"/>
              <p:nvPr/>
            </p:nvSpPr>
            <p:spPr>
              <a:xfrm>
                <a:off x="6712539" y="5384434"/>
                <a:ext cx="41659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AB094EC-96D6-244B-9EBB-BA6431599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2539" y="5384434"/>
                <a:ext cx="416591" cy="492443"/>
              </a:xfrm>
              <a:prstGeom prst="rect">
                <a:avLst/>
              </a:prstGeom>
              <a:blipFill>
                <a:blip r:embed="rId2"/>
                <a:stretch>
                  <a:fillRect l="-12121" r="-909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240E6B-F7DA-5E48-8A67-0BF9EA944287}"/>
                  </a:ext>
                </a:extLst>
              </p:cNvPr>
              <p:cNvSpPr txBox="1"/>
              <p:nvPr/>
            </p:nvSpPr>
            <p:spPr>
              <a:xfrm>
                <a:off x="454163" y="963567"/>
                <a:ext cx="61263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240E6B-F7DA-5E48-8A67-0BF9EA944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63" y="963567"/>
                <a:ext cx="612637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BC6EFE69-D8D1-5D44-997F-14674B46973C}"/>
              </a:ext>
            </a:extLst>
          </p:cNvPr>
          <p:cNvSpPr txBox="1"/>
          <p:nvPr/>
        </p:nvSpPr>
        <p:spPr>
          <a:xfrm>
            <a:off x="2352425" y="1739792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TMCI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BEB4FB-354F-3E46-BCBD-517C6D32AD85}"/>
              </a:ext>
            </a:extLst>
          </p:cNvPr>
          <p:cNvSpPr txBox="1"/>
          <p:nvPr/>
        </p:nvSpPr>
        <p:spPr>
          <a:xfrm>
            <a:off x="4572000" y="2902552"/>
            <a:ext cx="1513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Stability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D4AEF0C-FEF4-2241-AF57-C4B1A5808EFF}"/>
                  </a:ext>
                </a:extLst>
              </p:cNvPr>
              <p:cNvSpPr txBox="1"/>
              <p:nvPr/>
            </p:nvSpPr>
            <p:spPr>
              <a:xfrm rot="20079637">
                <a:off x="3819138" y="1761390"/>
                <a:ext cx="18768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𝑏𝑞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D4AEF0C-FEF4-2241-AF57-C4B1A5808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79637">
                <a:off x="3819138" y="1761390"/>
                <a:ext cx="1876859" cy="430887"/>
              </a:xfrm>
              <a:prstGeom prst="rect">
                <a:avLst/>
              </a:prstGeom>
              <a:blipFill>
                <a:blip r:embed="rId4"/>
                <a:stretch>
                  <a:fillRect t="-3158" r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D58C83-0967-AD49-B9E4-3D1E8BDF871E}"/>
              </a:ext>
            </a:extLst>
          </p:cNvPr>
          <p:cNvCxnSpPr>
            <a:cxnSpLocks/>
            <a:stCxn id="8" idx="0"/>
          </p:cNvCxnSpPr>
          <p:nvPr/>
        </p:nvCxnSpPr>
        <p:spPr>
          <a:xfrm flipH="1">
            <a:off x="1035242" y="1192551"/>
            <a:ext cx="6038274" cy="28825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314137-81C5-E343-BC76-914B2BB46ED5}"/>
              </a:ext>
            </a:extLst>
          </p:cNvPr>
          <p:cNvCxnSpPr>
            <a:cxnSpLocks/>
          </p:cNvCxnSpPr>
          <p:nvPr/>
        </p:nvCxnSpPr>
        <p:spPr>
          <a:xfrm>
            <a:off x="2057400" y="1209788"/>
            <a:ext cx="0" cy="41804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0727333-94D9-3D4A-93DE-EF9F956CDE7C}"/>
                  </a:ext>
                </a:extLst>
              </p:cNvPr>
              <p:cNvSpPr txBox="1"/>
              <p:nvPr/>
            </p:nvSpPr>
            <p:spPr>
              <a:xfrm>
                <a:off x="1849104" y="5414183"/>
                <a:ext cx="41659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0727333-94D9-3D4A-93DE-EF9F956CD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104" y="5414183"/>
                <a:ext cx="416591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itle 1">
            <a:extLst>
              <a:ext uri="{FF2B5EF4-FFF2-40B4-BE49-F238E27FC236}">
                <a16:creationId xmlns:a16="http://schemas.microsoft.com/office/drawing/2014/main" id="{06120416-5B69-FE4B-9886-8BE96C5E7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350"/>
            <a:ext cx="8229600" cy="67945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D5FC79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TMCI @ SC</a:t>
            </a:r>
            <a:endParaRPr lang="en-US" altLang="en-US" dirty="0">
              <a:solidFill>
                <a:srgbClr val="D5FC79"/>
              </a:solidFill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149C53-CEA4-A245-B20C-2F38B2E0AF36}"/>
              </a:ext>
            </a:extLst>
          </p:cNvPr>
          <p:cNvSpPr txBox="1"/>
          <p:nvPr/>
        </p:nvSpPr>
        <p:spPr>
          <a:xfrm>
            <a:off x="281228" y="6096000"/>
            <a:ext cx="800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Blaskiewicz (1998), Burov (1999+), Balbekov (2009+), Burov &amp; Zolkin (2017)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480D372-AABC-DB4C-A2BA-365219B9B6A5}"/>
                  </a:ext>
                </a:extLst>
              </p:cNvPr>
              <p:cNvSpPr txBox="1"/>
              <p:nvPr/>
            </p:nvSpPr>
            <p:spPr>
              <a:xfrm>
                <a:off x="487091" y="3826525"/>
                <a:ext cx="61263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480D372-AABC-DB4C-A2BA-365219B9B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91" y="3826525"/>
                <a:ext cx="61263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406CDD7-F7E0-A045-9EF5-64E495C8EE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8571" y="4410067"/>
            <a:ext cx="24130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372B96-D9EB-E64C-9114-96C9D1900136}"/>
                  </a:ext>
                </a:extLst>
              </p:cNvPr>
              <p:cNvSpPr txBox="1"/>
              <p:nvPr/>
            </p:nvSpPr>
            <p:spPr>
              <a:xfrm>
                <a:off x="5697915" y="4461516"/>
                <a:ext cx="1283621" cy="7562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372B96-D9EB-E64C-9114-96C9D19001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7915" y="4461516"/>
                <a:ext cx="1283621" cy="756297"/>
              </a:xfrm>
              <a:prstGeom prst="rect">
                <a:avLst/>
              </a:prstGeom>
              <a:blipFill>
                <a:blip r:embed="rId9"/>
                <a:stretch>
                  <a:fillRect l="-3922" t="-1639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3898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5">
            <a:extLst>
              <a:ext uri="{FF2B5EF4-FFF2-40B4-BE49-F238E27FC236}">
                <a16:creationId xmlns:a16="http://schemas.microsoft.com/office/drawing/2014/main" id="{A137418D-F3EE-6E41-9DD6-0EB805F05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4" name="Rectangle 5">
            <a:extLst>
              <a:ext uri="{FF2B5EF4-FFF2-40B4-BE49-F238E27FC236}">
                <a16:creationId xmlns:a16="http://schemas.microsoft.com/office/drawing/2014/main" id="{9A60E361-AFA5-1D44-A387-B62007184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5" name="Rectangle 7">
            <a:extLst>
              <a:ext uri="{FF2B5EF4-FFF2-40B4-BE49-F238E27FC236}">
                <a16:creationId xmlns:a16="http://schemas.microsoft.com/office/drawing/2014/main" id="{056B0BE2-9FB1-2B4B-9E76-FDC98F3F3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6" name="Rectangle 9">
            <a:extLst>
              <a:ext uri="{FF2B5EF4-FFF2-40B4-BE49-F238E27FC236}">
                <a16:creationId xmlns:a16="http://schemas.microsoft.com/office/drawing/2014/main" id="{6154990A-A3A5-8944-993C-8635682BA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7" name="Rectangle 24">
            <a:extLst>
              <a:ext uri="{FF2B5EF4-FFF2-40B4-BE49-F238E27FC236}">
                <a16:creationId xmlns:a16="http://schemas.microsoft.com/office/drawing/2014/main" id="{5CD0D309-BF58-224C-8DC0-E0D2A369F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8" name="Rectangle 26">
            <a:extLst>
              <a:ext uri="{FF2B5EF4-FFF2-40B4-BE49-F238E27FC236}">
                <a16:creationId xmlns:a16="http://schemas.microsoft.com/office/drawing/2014/main" id="{6438B378-DEFB-CD4D-BDD9-3E6E9F664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9" name="Rectangle 8">
            <a:extLst>
              <a:ext uri="{FF2B5EF4-FFF2-40B4-BE49-F238E27FC236}">
                <a16:creationId xmlns:a16="http://schemas.microsoft.com/office/drawing/2014/main" id="{2DB35DD6-D2FC-9246-8FAD-1CE37E83F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0" name="Rectangle 10">
            <a:extLst>
              <a:ext uri="{FF2B5EF4-FFF2-40B4-BE49-F238E27FC236}">
                <a16:creationId xmlns:a16="http://schemas.microsoft.com/office/drawing/2014/main" id="{AB854F9D-5806-4844-9A25-89C7658D6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1" name="Rectangle 12">
            <a:extLst>
              <a:ext uri="{FF2B5EF4-FFF2-40B4-BE49-F238E27FC236}">
                <a16:creationId xmlns:a16="http://schemas.microsoft.com/office/drawing/2014/main" id="{E2E99208-BB1B-0C40-AF96-EEAA6005E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2" name="Rectangle 21">
            <a:extLst>
              <a:ext uri="{FF2B5EF4-FFF2-40B4-BE49-F238E27FC236}">
                <a16:creationId xmlns:a16="http://schemas.microsoft.com/office/drawing/2014/main" id="{E3EF5C59-7665-D64D-A234-FB0F45A24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06120416-5B69-FE4B-9886-8BE96C5E7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350"/>
            <a:ext cx="8229600" cy="67945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D5FC79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TMCI @ SC</a:t>
            </a:r>
            <a:endParaRPr lang="en-US" altLang="en-US" dirty="0">
              <a:solidFill>
                <a:srgbClr val="D5FC79"/>
              </a:solidFill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312A2B-0C8A-1746-910A-B47C176DD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438" y="34746"/>
            <a:ext cx="4383123" cy="10747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6760B3-27C0-3440-9AE1-AD3AC7D6F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530" y="750709"/>
            <a:ext cx="1384300" cy="444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AFB32C-2BAF-DA46-AD0B-1D2B6D444721}"/>
              </a:ext>
            </a:extLst>
          </p:cNvPr>
          <p:cNvSpPr txBox="1"/>
          <p:nvPr/>
        </p:nvSpPr>
        <p:spPr>
          <a:xfrm>
            <a:off x="2369552" y="1183442"/>
            <a:ext cx="4383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Explanation of the TMCI suppression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5B9D2C-54F3-0042-8B23-9EA4813BE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86" y="1657495"/>
            <a:ext cx="5472407" cy="22793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50CE67-FB9C-DB4B-A0BF-2F98A3E42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563" y="4250792"/>
            <a:ext cx="5680785" cy="25035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0463BC3-4A03-E148-AB4D-BFDF4CE6C730}"/>
              </a:ext>
            </a:extLst>
          </p:cNvPr>
          <p:cNvSpPr txBox="1"/>
          <p:nvPr/>
        </p:nvSpPr>
        <p:spPr>
          <a:xfrm>
            <a:off x="2598186" y="291995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SC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77D6E72-20C0-5D4D-B52D-E23EBCDF5C99}"/>
              </a:ext>
            </a:extLst>
          </p:cNvPr>
          <p:cNvSpPr txBox="1"/>
          <p:nvPr/>
        </p:nvSpPr>
        <p:spPr>
          <a:xfrm>
            <a:off x="5141553" y="291995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wake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F74951A-0DF2-854D-9984-70538427DCFE}"/>
              </a:ext>
            </a:extLst>
          </p:cNvPr>
          <p:cNvSpPr txBox="1"/>
          <p:nvPr/>
        </p:nvSpPr>
        <p:spPr>
          <a:xfrm>
            <a:off x="1944802" y="5170338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wake + SC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F84DB4-5699-F640-AE6C-123615A4CA05}"/>
              </a:ext>
            </a:extLst>
          </p:cNvPr>
          <p:cNvSpPr txBox="1"/>
          <p:nvPr/>
        </p:nvSpPr>
        <p:spPr>
          <a:xfrm>
            <a:off x="4323656" y="5133243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wake + more SC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EE4DC3-0EC4-6548-92FE-0767A8433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7301" y="44302"/>
            <a:ext cx="2006600" cy="495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F75256C-93CE-B943-9941-9AAA3EB54444}"/>
                  </a:ext>
                </a:extLst>
              </p:cNvPr>
              <p:cNvSpPr txBox="1"/>
              <p:nvPr/>
            </p:nvSpPr>
            <p:spPr>
              <a:xfrm>
                <a:off x="6705169" y="5302607"/>
                <a:ext cx="2379661" cy="6300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F75256C-93CE-B943-9941-9AAA3EB54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169" y="5302607"/>
                <a:ext cx="2379661" cy="630044"/>
              </a:xfrm>
              <a:prstGeom prst="rect">
                <a:avLst/>
              </a:prstGeom>
              <a:blipFill>
                <a:blip r:embed="rId7"/>
                <a:stretch>
                  <a:fillRect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0014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0EEE3F-8FDB-404C-B660-56751ACE52B2}"/>
              </a:ext>
            </a:extLst>
          </p:cNvPr>
          <p:cNvSpPr/>
          <p:nvPr/>
        </p:nvSpPr>
        <p:spPr>
          <a:xfrm>
            <a:off x="1035242" y="4072748"/>
            <a:ext cx="6038274" cy="12785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27267CB7-E509-1649-B012-0AB25CBD2EAB}"/>
              </a:ext>
            </a:extLst>
          </p:cNvPr>
          <p:cNvSpPr/>
          <p:nvPr/>
        </p:nvSpPr>
        <p:spPr>
          <a:xfrm rot="16200000">
            <a:off x="2605588" y="-389509"/>
            <a:ext cx="2880198" cy="604431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3AD0EB07-54D4-F442-A11D-8C519B4EC67A}"/>
              </a:ext>
            </a:extLst>
          </p:cNvPr>
          <p:cNvSpPr/>
          <p:nvPr/>
        </p:nvSpPr>
        <p:spPr>
          <a:xfrm rot="5400000">
            <a:off x="2611258" y="-389508"/>
            <a:ext cx="2880198" cy="6044317"/>
          </a:xfrm>
          <a:prstGeom prst="rtTriangle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52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948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22" name="Slide Number Placeholder 3">
            <a:extLst>
              <a:ext uri="{FF2B5EF4-FFF2-40B4-BE49-F238E27FC236}">
                <a16:creationId xmlns:a16="http://schemas.microsoft.com/office/drawing/2014/main" id="{3A34FDF4-8F3B-0849-84A5-67404E2D0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42F3FA0-4264-4A4D-A820-5DC9807FCCE4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8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Rectangle 5">
            <a:extLst>
              <a:ext uri="{FF2B5EF4-FFF2-40B4-BE49-F238E27FC236}">
                <a16:creationId xmlns:a16="http://schemas.microsoft.com/office/drawing/2014/main" id="{A137418D-F3EE-6E41-9DD6-0EB805F05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4" name="Rectangle 5">
            <a:extLst>
              <a:ext uri="{FF2B5EF4-FFF2-40B4-BE49-F238E27FC236}">
                <a16:creationId xmlns:a16="http://schemas.microsoft.com/office/drawing/2014/main" id="{9A60E361-AFA5-1D44-A387-B62007184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5" name="Rectangle 7">
            <a:extLst>
              <a:ext uri="{FF2B5EF4-FFF2-40B4-BE49-F238E27FC236}">
                <a16:creationId xmlns:a16="http://schemas.microsoft.com/office/drawing/2014/main" id="{056B0BE2-9FB1-2B4B-9E76-FDC98F3F3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6" name="Rectangle 9">
            <a:extLst>
              <a:ext uri="{FF2B5EF4-FFF2-40B4-BE49-F238E27FC236}">
                <a16:creationId xmlns:a16="http://schemas.microsoft.com/office/drawing/2014/main" id="{6154990A-A3A5-8944-993C-8635682BA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7" name="Rectangle 24">
            <a:extLst>
              <a:ext uri="{FF2B5EF4-FFF2-40B4-BE49-F238E27FC236}">
                <a16:creationId xmlns:a16="http://schemas.microsoft.com/office/drawing/2014/main" id="{5CD0D309-BF58-224C-8DC0-E0D2A369F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8" name="Rectangle 26">
            <a:extLst>
              <a:ext uri="{FF2B5EF4-FFF2-40B4-BE49-F238E27FC236}">
                <a16:creationId xmlns:a16="http://schemas.microsoft.com/office/drawing/2014/main" id="{6438B378-DEFB-CD4D-BDD9-3E6E9F664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9" name="Rectangle 8">
            <a:extLst>
              <a:ext uri="{FF2B5EF4-FFF2-40B4-BE49-F238E27FC236}">
                <a16:creationId xmlns:a16="http://schemas.microsoft.com/office/drawing/2014/main" id="{2DB35DD6-D2FC-9246-8FAD-1CE37E83F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0" name="Rectangle 10">
            <a:extLst>
              <a:ext uri="{FF2B5EF4-FFF2-40B4-BE49-F238E27FC236}">
                <a16:creationId xmlns:a16="http://schemas.microsoft.com/office/drawing/2014/main" id="{AB854F9D-5806-4844-9A25-89C7658D6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1" name="Rectangle 12">
            <a:extLst>
              <a:ext uri="{FF2B5EF4-FFF2-40B4-BE49-F238E27FC236}">
                <a16:creationId xmlns:a16="http://schemas.microsoft.com/office/drawing/2014/main" id="{E2E99208-BB1B-0C40-AF96-EEAA6005E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2" name="Rectangle 21">
            <a:extLst>
              <a:ext uri="{FF2B5EF4-FFF2-40B4-BE49-F238E27FC236}">
                <a16:creationId xmlns:a16="http://schemas.microsoft.com/office/drawing/2014/main" id="{E3EF5C59-7665-D64D-A234-FB0F45A24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2" name="Left-Up Arrow 1">
            <a:extLst>
              <a:ext uri="{FF2B5EF4-FFF2-40B4-BE49-F238E27FC236}">
                <a16:creationId xmlns:a16="http://schemas.microsoft.com/office/drawing/2014/main" id="{4B0E5A22-BBCB-924D-AEC9-4B7FB0E8E52B}"/>
              </a:ext>
            </a:extLst>
          </p:cNvPr>
          <p:cNvSpPr/>
          <p:nvPr/>
        </p:nvSpPr>
        <p:spPr>
          <a:xfrm rot="5400000">
            <a:off x="1866900" y="190500"/>
            <a:ext cx="4343400" cy="6248400"/>
          </a:xfrm>
          <a:prstGeom prst="leftUpArrow">
            <a:avLst>
              <a:gd name="adj1" fmla="val 713"/>
              <a:gd name="adj2" fmla="val 2562"/>
              <a:gd name="adj3" fmla="val 6943"/>
            </a:avLst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AB094EC-96D6-244B-9EBB-BA6431599707}"/>
                  </a:ext>
                </a:extLst>
              </p:cNvPr>
              <p:cNvSpPr txBox="1"/>
              <p:nvPr/>
            </p:nvSpPr>
            <p:spPr>
              <a:xfrm>
                <a:off x="6712539" y="5384434"/>
                <a:ext cx="41659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AB094EC-96D6-244B-9EBB-BA6431599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2539" y="5384434"/>
                <a:ext cx="416591" cy="492443"/>
              </a:xfrm>
              <a:prstGeom prst="rect">
                <a:avLst/>
              </a:prstGeom>
              <a:blipFill>
                <a:blip r:embed="rId2"/>
                <a:stretch>
                  <a:fillRect l="-12121" r="-909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240E6B-F7DA-5E48-8A67-0BF9EA944287}"/>
                  </a:ext>
                </a:extLst>
              </p:cNvPr>
              <p:cNvSpPr txBox="1"/>
              <p:nvPr/>
            </p:nvSpPr>
            <p:spPr>
              <a:xfrm>
                <a:off x="454163" y="963567"/>
                <a:ext cx="61263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240E6B-F7DA-5E48-8A67-0BF9EA944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63" y="963567"/>
                <a:ext cx="612637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BC6EFE69-D8D1-5D44-997F-14674B46973C}"/>
              </a:ext>
            </a:extLst>
          </p:cNvPr>
          <p:cNvSpPr txBox="1"/>
          <p:nvPr/>
        </p:nvSpPr>
        <p:spPr>
          <a:xfrm>
            <a:off x="2352425" y="1739792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TMCI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D58C83-0967-AD49-B9E4-3D1E8BDF871E}"/>
              </a:ext>
            </a:extLst>
          </p:cNvPr>
          <p:cNvCxnSpPr>
            <a:cxnSpLocks/>
            <a:stCxn id="8" idx="0"/>
          </p:cNvCxnSpPr>
          <p:nvPr/>
        </p:nvCxnSpPr>
        <p:spPr>
          <a:xfrm flipH="1">
            <a:off x="1035242" y="1192551"/>
            <a:ext cx="6038274" cy="28825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314137-81C5-E343-BC76-914B2BB46ED5}"/>
              </a:ext>
            </a:extLst>
          </p:cNvPr>
          <p:cNvCxnSpPr>
            <a:cxnSpLocks/>
          </p:cNvCxnSpPr>
          <p:nvPr/>
        </p:nvCxnSpPr>
        <p:spPr>
          <a:xfrm>
            <a:off x="2057400" y="1209788"/>
            <a:ext cx="0" cy="41804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0727333-94D9-3D4A-93DE-EF9F956CDE7C}"/>
                  </a:ext>
                </a:extLst>
              </p:cNvPr>
              <p:cNvSpPr txBox="1"/>
              <p:nvPr/>
            </p:nvSpPr>
            <p:spPr>
              <a:xfrm>
                <a:off x="1849104" y="5414183"/>
                <a:ext cx="41659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0727333-94D9-3D4A-93DE-EF9F956CD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104" y="5414183"/>
                <a:ext cx="416591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0787496-AE70-A344-929C-7577A454BD4D}"/>
              </a:ext>
            </a:extLst>
          </p:cNvPr>
          <p:cNvCxnSpPr>
            <a:cxnSpLocks/>
            <a:endCxn id="29" idx="2"/>
          </p:cNvCxnSpPr>
          <p:nvPr/>
        </p:nvCxnSpPr>
        <p:spPr>
          <a:xfrm>
            <a:off x="1035242" y="4067432"/>
            <a:ext cx="6032604" cy="5316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Donut 31">
            <a:extLst>
              <a:ext uri="{FF2B5EF4-FFF2-40B4-BE49-F238E27FC236}">
                <a16:creationId xmlns:a16="http://schemas.microsoft.com/office/drawing/2014/main" id="{743E197E-D7AA-964D-B737-3ACFA856E9BB}"/>
              </a:ext>
            </a:extLst>
          </p:cNvPr>
          <p:cNvSpPr/>
          <p:nvPr/>
        </p:nvSpPr>
        <p:spPr>
          <a:xfrm>
            <a:off x="3303452" y="3068275"/>
            <a:ext cx="3402139" cy="930940"/>
          </a:xfrm>
          <a:prstGeom prst="donut">
            <a:avLst>
              <a:gd name="adj" fmla="val 760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A69E0E-A0C6-3C48-9365-892535AB9101}"/>
              </a:ext>
            </a:extLst>
          </p:cNvPr>
          <p:cNvSpPr txBox="1"/>
          <p:nvPr/>
        </p:nvSpPr>
        <p:spPr>
          <a:xfrm>
            <a:off x="4033114" y="3357513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SPS: Instability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2F1C3CEC-37EF-E540-83DB-E508AE2D8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350"/>
            <a:ext cx="8229600" cy="67945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D5FC79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Contradiction #1</a:t>
            </a:r>
            <a:endParaRPr lang="en-US" altLang="en-US" dirty="0">
              <a:solidFill>
                <a:srgbClr val="D5FC79"/>
              </a:solidFill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CA073E9-F7F0-1C4D-9B9B-84DF733C0C43}"/>
                  </a:ext>
                </a:extLst>
              </p:cNvPr>
              <p:cNvSpPr txBox="1"/>
              <p:nvPr/>
            </p:nvSpPr>
            <p:spPr>
              <a:xfrm>
                <a:off x="508862" y="3794698"/>
                <a:ext cx="61263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CA073E9-F7F0-1C4D-9B9B-84DF733C0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62" y="3794698"/>
                <a:ext cx="61263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7EB80B0-C280-4A4D-AA8A-1967BB050822}"/>
                  </a:ext>
                </a:extLst>
              </p:cNvPr>
              <p:cNvSpPr txBox="1"/>
              <p:nvPr/>
            </p:nvSpPr>
            <p:spPr>
              <a:xfrm rot="20079637">
                <a:off x="3819138" y="1761390"/>
                <a:ext cx="18768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𝑏𝑞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7EB80B0-C280-4A4D-AA8A-1967BB050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79637">
                <a:off x="3819138" y="1761390"/>
                <a:ext cx="1876859" cy="430887"/>
              </a:xfrm>
              <a:prstGeom prst="rect">
                <a:avLst/>
              </a:prstGeom>
              <a:blipFill>
                <a:blip r:embed="rId6"/>
                <a:stretch>
                  <a:fillRect t="-3158" r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7007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0EEE3F-8FDB-404C-B660-56751ACE52B2}"/>
              </a:ext>
            </a:extLst>
          </p:cNvPr>
          <p:cNvSpPr/>
          <p:nvPr/>
        </p:nvSpPr>
        <p:spPr>
          <a:xfrm>
            <a:off x="1035242" y="4072748"/>
            <a:ext cx="6038274" cy="12785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27267CB7-E509-1649-B012-0AB25CBD2EAB}"/>
              </a:ext>
            </a:extLst>
          </p:cNvPr>
          <p:cNvSpPr/>
          <p:nvPr/>
        </p:nvSpPr>
        <p:spPr>
          <a:xfrm rot="16200000">
            <a:off x="2605588" y="-389509"/>
            <a:ext cx="2880198" cy="604431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3AD0EB07-54D4-F442-A11D-8C519B4EC67A}"/>
              </a:ext>
            </a:extLst>
          </p:cNvPr>
          <p:cNvSpPr/>
          <p:nvPr/>
        </p:nvSpPr>
        <p:spPr>
          <a:xfrm rot="5400000">
            <a:off x="2611258" y="-389508"/>
            <a:ext cx="2880198" cy="6044317"/>
          </a:xfrm>
          <a:prstGeom prst="rtTriangle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52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948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22" name="Slide Number Placeholder 3">
            <a:extLst>
              <a:ext uri="{FF2B5EF4-FFF2-40B4-BE49-F238E27FC236}">
                <a16:creationId xmlns:a16="http://schemas.microsoft.com/office/drawing/2014/main" id="{3A34FDF4-8F3B-0849-84A5-67404E2D0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42F3FA0-4264-4A4D-A820-5DC9807FCCE4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9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Rectangle 5">
            <a:extLst>
              <a:ext uri="{FF2B5EF4-FFF2-40B4-BE49-F238E27FC236}">
                <a16:creationId xmlns:a16="http://schemas.microsoft.com/office/drawing/2014/main" id="{A137418D-F3EE-6E41-9DD6-0EB805F05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4" name="Rectangle 5">
            <a:extLst>
              <a:ext uri="{FF2B5EF4-FFF2-40B4-BE49-F238E27FC236}">
                <a16:creationId xmlns:a16="http://schemas.microsoft.com/office/drawing/2014/main" id="{9A60E361-AFA5-1D44-A387-B62007184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5" name="Rectangle 7">
            <a:extLst>
              <a:ext uri="{FF2B5EF4-FFF2-40B4-BE49-F238E27FC236}">
                <a16:creationId xmlns:a16="http://schemas.microsoft.com/office/drawing/2014/main" id="{056B0BE2-9FB1-2B4B-9E76-FDC98F3F3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6" name="Rectangle 9">
            <a:extLst>
              <a:ext uri="{FF2B5EF4-FFF2-40B4-BE49-F238E27FC236}">
                <a16:creationId xmlns:a16="http://schemas.microsoft.com/office/drawing/2014/main" id="{6154990A-A3A5-8944-993C-8635682BA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7" name="Rectangle 24">
            <a:extLst>
              <a:ext uri="{FF2B5EF4-FFF2-40B4-BE49-F238E27FC236}">
                <a16:creationId xmlns:a16="http://schemas.microsoft.com/office/drawing/2014/main" id="{5CD0D309-BF58-224C-8DC0-E0D2A369F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8" name="Rectangle 26">
            <a:extLst>
              <a:ext uri="{FF2B5EF4-FFF2-40B4-BE49-F238E27FC236}">
                <a16:creationId xmlns:a16="http://schemas.microsoft.com/office/drawing/2014/main" id="{6438B378-DEFB-CD4D-BDD9-3E6E9F664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9" name="Rectangle 8">
            <a:extLst>
              <a:ext uri="{FF2B5EF4-FFF2-40B4-BE49-F238E27FC236}">
                <a16:creationId xmlns:a16="http://schemas.microsoft.com/office/drawing/2014/main" id="{2DB35DD6-D2FC-9246-8FAD-1CE37E83F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0" name="Rectangle 10">
            <a:extLst>
              <a:ext uri="{FF2B5EF4-FFF2-40B4-BE49-F238E27FC236}">
                <a16:creationId xmlns:a16="http://schemas.microsoft.com/office/drawing/2014/main" id="{AB854F9D-5806-4844-9A25-89C7658D6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1" name="Rectangle 12">
            <a:extLst>
              <a:ext uri="{FF2B5EF4-FFF2-40B4-BE49-F238E27FC236}">
                <a16:creationId xmlns:a16="http://schemas.microsoft.com/office/drawing/2014/main" id="{E2E99208-BB1B-0C40-AF96-EEAA6005E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32" name="Rectangle 21">
            <a:extLst>
              <a:ext uri="{FF2B5EF4-FFF2-40B4-BE49-F238E27FC236}">
                <a16:creationId xmlns:a16="http://schemas.microsoft.com/office/drawing/2014/main" id="{E3EF5C59-7665-D64D-A234-FB0F45A24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2" name="Left-Up Arrow 1">
            <a:extLst>
              <a:ext uri="{FF2B5EF4-FFF2-40B4-BE49-F238E27FC236}">
                <a16:creationId xmlns:a16="http://schemas.microsoft.com/office/drawing/2014/main" id="{4B0E5A22-BBCB-924D-AEC9-4B7FB0E8E52B}"/>
              </a:ext>
            </a:extLst>
          </p:cNvPr>
          <p:cNvSpPr/>
          <p:nvPr/>
        </p:nvSpPr>
        <p:spPr>
          <a:xfrm rot="5400000">
            <a:off x="1866900" y="190500"/>
            <a:ext cx="4343400" cy="6248400"/>
          </a:xfrm>
          <a:prstGeom prst="leftUpArrow">
            <a:avLst>
              <a:gd name="adj1" fmla="val 713"/>
              <a:gd name="adj2" fmla="val 2562"/>
              <a:gd name="adj3" fmla="val 6943"/>
            </a:avLst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AB094EC-96D6-244B-9EBB-BA6431599707}"/>
                  </a:ext>
                </a:extLst>
              </p:cNvPr>
              <p:cNvSpPr txBox="1"/>
              <p:nvPr/>
            </p:nvSpPr>
            <p:spPr>
              <a:xfrm>
                <a:off x="6712539" y="5384434"/>
                <a:ext cx="41659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AB094EC-96D6-244B-9EBB-BA6431599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2539" y="5384434"/>
                <a:ext cx="416591" cy="492443"/>
              </a:xfrm>
              <a:prstGeom prst="rect">
                <a:avLst/>
              </a:prstGeom>
              <a:blipFill>
                <a:blip r:embed="rId2"/>
                <a:stretch>
                  <a:fillRect l="-12121" r="-909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240E6B-F7DA-5E48-8A67-0BF9EA944287}"/>
                  </a:ext>
                </a:extLst>
              </p:cNvPr>
              <p:cNvSpPr txBox="1"/>
              <p:nvPr/>
            </p:nvSpPr>
            <p:spPr>
              <a:xfrm>
                <a:off x="454163" y="963567"/>
                <a:ext cx="61263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240E6B-F7DA-5E48-8A67-0BF9EA944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63" y="963567"/>
                <a:ext cx="612637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BC6EFE69-D8D1-5D44-997F-14674B46973C}"/>
              </a:ext>
            </a:extLst>
          </p:cNvPr>
          <p:cNvSpPr txBox="1"/>
          <p:nvPr/>
        </p:nvSpPr>
        <p:spPr>
          <a:xfrm>
            <a:off x="2352425" y="1739792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TMCI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D58C83-0967-AD49-B9E4-3D1E8BDF871E}"/>
              </a:ext>
            </a:extLst>
          </p:cNvPr>
          <p:cNvCxnSpPr>
            <a:cxnSpLocks/>
            <a:stCxn id="8" idx="0"/>
          </p:cNvCxnSpPr>
          <p:nvPr/>
        </p:nvCxnSpPr>
        <p:spPr>
          <a:xfrm flipH="1">
            <a:off x="1035242" y="1192551"/>
            <a:ext cx="6038274" cy="28825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314137-81C5-E343-BC76-914B2BB46ED5}"/>
              </a:ext>
            </a:extLst>
          </p:cNvPr>
          <p:cNvCxnSpPr>
            <a:cxnSpLocks/>
          </p:cNvCxnSpPr>
          <p:nvPr/>
        </p:nvCxnSpPr>
        <p:spPr>
          <a:xfrm>
            <a:off x="2057400" y="1209788"/>
            <a:ext cx="0" cy="41804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0727333-94D9-3D4A-93DE-EF9F956CDE7C}"/>
                  </a:ext>
                </a:extLst>
              </p:cNvPr>
              <p:cNvSpPr txBox="1"/>
              <p:nvPr/>
            </p:nvSpPr>
            <p:spPr>
              <a:xfrm>
                <a:off x="1849104" y="5414183"/>
                <a:ext cx="41659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0727333-94D9-3D4A-93DE-EF9F956CD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104" y="5414183"/>
                <a:ext cx="416591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0787496-AE70-A344-929C-7577A454BD4D}"/>
              </a:ext>
            </a:extLst>
          </p:cNvPr>
          <p:cNvCxnSpPr>
            <a:cxnSpLocks/>
            <a:endCxn id="29" idx="2"/>
          </p:cNvCxnSpPr>
          <p:nvPr/>
        </p:nvCxnSpPr>
        <p:spPr>
          <a:xfrm>
            <a:off x="1035242" y="4067432"/>
            <a:ext cx="6032604" cy="5316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2F1C3CEC-37EF-E540-83DB-E508AE2D8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350"/>
            <a:ext cx="8229600" cy="67945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D5FC79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Contradiction #</a:t>
            </a:r>
            <a:r>
              <a:rPr lang="ru-RU" altLang="en-US" b="1" u="sng" dirty="0">
                <a:solidFill>
                  <a:srgbClr val="D5FC79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2</a:t>
            </a:r>
            <a:endParaRPr lang="en-US" altLang="en-US" dirty="0">
              <a:solidFill>
                <a:srgbClr val="D5FC79"/>
              </a:solidFill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60B5D3-E2FE-8F41-B774-250E546F1750}"/>
              </a:ext>
            </a:extLst>
          </p:cNvPr>
          <p:cNvSpPr txBox="1"/>
          <p:nvPr/>
        </p:nvSpPr>
        <p:spPr>
          <a:xfrm>
            <a:off x="126361" y="6020449"/>
            <a:ext cx="8126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At SSC, TMCI threshold                is intensity independent!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34D805-C6CC-224E-A66B-027EC9604AE9}"/>
                  </a:ext>
                </a:extLst>
              </p:cNvPr>
              <p:cNvSpPr txBox="1"/>
              <p:nvPr/>
            </p:nvSpPr>
            <p:spPr>
              <a:xfrm>
                <a:off x="3591669" y="6020449"/>
                <a:ext cx="103047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34D805-C6CC-224E-A66B-027EC9604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1669" y="6020449"/>
                <a:ext cx="1030475" cy="430887"/>
              </a:xfrm>
              <a:prstGeom prst="rect">
                <a:avLst/>
              </a:prstGeom>
              <a:blipFill>
                <a:blip r:embed="rId7"/>
                <a:stretch>
                  <a:fillRect l="-2439" r="-4878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32D85F4-9C03-D948-A095-54A3BFAAE6BE}"/>
                  </a:ext>
                </a:extLst>
              </p:cNvPr>
              <p:cNvSpPr txBox="1"/>
              <p:nvPr/>
            </p:nvSpPr>
            <p:spPr>
              <a:xfrm rot="20079637">
                <a:off x="3819138" y="1761390"/>
                <a:ext cx="18768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𝑏𝑞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32D85F4-9C03-D948-A095-54A3BFAAE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79637">
                <a:off x="3819138" y="1761390"/>
                <a:ext cx="1876859" cy="430887"/>
              </a:xfrm>
              <a:prstGeom prst="rect">
                <a:avLst/>
              </a:prstGeom>
              <a:blipFill>
                <a:blip r:embed="rId6"/>
                <a:stretch>
                  <a:fillRect t="-3158" r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BF4969D-31E7-DA44-A089-05EB583BC23C}"/>
                  </a:ext>
                </a:extLst>
              </p:cNvPr>
              <p:cNvSpPr txBox="1"/>
              <p:nvPr/>
            </p:nvSpPr>
            <p:spPr>
              <a:xfrm>
                <a:off x="487091" y="3826525"/>
                <a:ext cx="61263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BF4969D-31E7-DA44-A089-05EB583BC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91" y="3826525"/>
                <a:ext cx="612637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7454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9173D9CCA1E8438E5F64FEE732DF85" ma:contentTypeVersion="0" ma:contentTypeDescription="Create a new document." ma:contentTypeScope="" ma:versionID="e0f30245b58615e81feb1b12a9fbfb5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f1e205aec6cde8026914b1dac95d2b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F255517-2CC7-4309-8225-67EB1D0C2ABA}"/>
</file>

<file path=customXml/itemProps2.xml><?xml version="1.0" encoding="utf-8"?>
<ds:datastoreItem xmlns:ds="http://schemas.openxmlformats.org/officeDocument/2006/customXml" ds:itemID="{BB679281-BCD0-46D7-AD1F-F0E86FE3E492}"/>
</file>

<file path=customXml/itemProps3.xml><?xml version="1.0" encoding="utf-8"?>
<ds:datastoreItem xmlns:ds="http://schemas.openxmlformats.org/officeDocument/2006/customXml" ds:itemID="{BDD3A0A6-5B05-4870-8299-5B948355C79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399398</TotalTime>
  <Words>619</Words>
  <Application>Microsoft Macintosh PowerPoint</Application>
  <PresentationFormat>On-screen Show (4:3)</PresentationFormat>
  <Paragraphs>231</Paragraphs>
  <Slides>38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Brush Script MT</vt:lpstr>
      <vt:lpstr>Brush Script MT Italic</vt:lpstr>
      <vt:lpstr>Arial</vt:lpstr>
      <vt:lpstr>Ayuthaya</vt:lpstr>
      <vt:lpstr>Baskerville</vt:lpstr>
      <vt:lpstr>Calibri</vt:lpstr>
      <vt:lpstr>Cambria Math</vt:lpstr>
      <vt:lpstr>Courier New</vt:lpstr>
      <vt:lpstr>Lucida Fax</vt:lpstr>
      <vt:lpstr>Mathematica7Mono</vt:lpstr>
      <vt:lpstr>Tiger Expert</vt:lpstr>
      <vt:lpstr>Times New Roman</vt:lpstr>
      <vt:lpstr>Office Theme</vt:lpstr>
      <vt:lpstr>Transverse Convective Instabilities  of a Bunch with Space Charge   </vt:lpstr>
      <vt:lpstr>The Problem </vt:lpstr>
      <vt:lpstr>No SC, no Wake</vt:lpstr>
      <vt:lpstr>Frank Sacherer (1940-1978)</vt:lpstr>
      <vt:lpstr>Wake, No SC</vt:lpstr>
      <vt:lpstr>TMCI @ SC</vt:lpstr>
      <vt:lpstr>TMCI @ SC</vt:lpstr>
      <vt:lpstr>Contradiction #1</vt:lpstr>
      <vt:lpstr>Contradiction #2</vt:lpstr>
      <vt:lpstr>SPS Instability </vt:lpstr>
      <vt:lpstr>Resolution of the Conundrum </vt:lpstr>
      <vt:lpstr>Resolution </vt:lpstr>
      <vt:lpstr>Air-Bag, Square well (ABS)  </vt:lpstr>
      <vt:lpstr>Air-Bag, Square well (ABS)  </vt:lpstr>
      <vt:lpstr>No-Wake Eigenvalues  </vt:lpstr>
      <vt:lpstr>No-Wake Eigensystem  </vt:lpstr>
      <vt:lpstr>Eigen-Centroids, No SC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Absolute-Convective Instability (ACI)</vt:lpstr>
      <vt:lpstr>ACI excited by damping</vt:lpstr>
      <vt:lpstr>ACI excited by damping</vt:lpstr>
      <vt:lpstr>PS Observations</vt:lpstr>
      <vt:lpstr>SPS Observations</vt:lpstr>
      <vt:lpstr>Amplification and Growth Rate, BB wake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</vt:lpstr>
      <vt:lpstr>PowerPoint Presentation</vt:lpstr>
    </vt:vector>
  </TitlesOfParts>
  <Company>Fermilab | Accelerator Division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Burov</dc:creator>
  <cp:lastModifiedBy>Microsoft Office User</cp:lastModifiedBy>
  <cp:revision>15769</cp:revision>
  <cp:lastPrinted>2018-07-31T15:53:53Z</cp:lastPrinted>
  <dcterms:created xsi:type="dcterms:W3CDTF">2010-06-28T20:06:36Z</dcterms:created>
  <dcterms:modified xsi:type="dcterms:W3CDTF">2019-03-21T01:28:21Z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0x010100939173D9CCA1E8438E5F64FEE732DF85</vt:lpwstr>
  </property>
</Properties>
</file>