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14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15.xml" ContentType="application/vnd.openxmlformats-officedocument.presentationml.slide+xml"/>
  <Override PartName="/ppt/slides/slide44.xml" ContentType="application/vnd.openxmlformats-officedocument.presentationml.slide+xml"/>
  <Override PartName="/ppt/slides/slide16.xml" ContentType="application/vnd.openxmlformats-officedocument.presentationml.slide+xml"/>
  <Override PartName="/ppt/slides/slide43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24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19.xml" ContentType="application/vnd.openxmlformats-officedocument.presentationml.slide+xml"/>
  <Override PartName="/ppt/slides/slide33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20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71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60.xml" ContentType="application/vnd.openxmlformats-officedocument.presentationml.slide+xml"/>
  <Override PartName="/ppt/slides/slide11.xml" ContentType="application/vnd.openxmlformats-officedocument.presentationml.slide+xml"/>
  <Override PartName="/ppt/slides/slide59.xml" ContentType="application/vnd.openxmlformats-officedocument.presentationml.slide+xml"/>
  <Override PartName="/ppt/slides/slide65.xml" ContentType="application/vnd.openxmlformats-officedocument.presentationml.slide+xml"/>
  <Override PartName="/ppt/slides/slide62.xml" ContentType="application/vnd.openxmlformats-officedocument.presentationml.slide+xml"/>
  <Override PartName="/ppt/slides/slide66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4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433" r:id="rId3"/>
    <p:sldId id="381" r:id="rId4"/>
    <p:sldId id="309" r:id="rId5"/>
    <p:sldId id="257" r:id="rId6"/>
    <p:sldId id="396" r:id="rId7"/>
    <p:sldId id="314" r:id="rId8"/>
    <p:sldId id="259" r:id="rId9"/>
    <p:sldId id="285" r:id="rId10"/>
    <p:sldId id="335" r:id="rId11"/>
    <p:sldId id="398" r:id="rId12"/>
    <p:sldId id="397" r:id="rId13"/>
    <p:sldId id="409" r:id="rId14"/>
    <p:sldId id="425" r:id="rId15"/>
    <p:sldId id="287" r:id="rId16"/>
    <p:sldId id="288" r:id="rId17"/>
    <p:sldId id="289" r:id="rId18"/>
    <p:sldId id="291" r:id="rId19"/>
    <p:sldId id="422" r:id="rId20"/>
    <p:sldId id="423" r:id="rId21"/>
    <p:sldId id="428" r:id="rId22"/>
    <p:sldId id="333" r:id="rId23"/>
    <p:sldId id="350" r:id="rId24"/>
    <p:sldId id="337" r:id="rId25"/>
    <p:sldId id="293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415" r:id="rId37"/>
    <p:sldId id="411" r:id="rId38"/>
    <p:sldId id="412" r:id="rId39"/>
    <p:sldId id="418" r:id="rId40"/>
    <p:sldId id="420" r:id="rId41"/>
    <p:sldId id="426" r:id="rId42"/>
    <p:sldId id="413" r:id="rId43"/>
    <p:sldId id="414" r:id="rId44"/>
    <p:sldId id="419" r:id="rId45"/>
    <p:sldId id="421" r:id="rId46"/>
    <p:sldId id="427" r:id="rId47"/>
    <p:sldId id="302" r:id="rId48"/>
    <p:sldId id="303" r:id="rId49"/>
    <p:sldId id="304" r:id="rId50"/>
    <p:sldId id="349" r:id="rId51"/>
    <p:sldId id="352" r:id="rId52"/>
    <p:sldId id="353" r:id="rId53"/>
    <p:sldId id="354" r:id="rId54"/>
    <p:sldId id="373" r:id="rId55"/>
    <p:sldId id="374" r:id="rId56"/>
    <p:sldId id="375" r:id="rId57"/>
    <p:sldId id="417" r:id="rId58"/>
    <p:sldId id="416" r:id="rId59"/>
    <p:sldId id="391" r:id="rId60"/>
    <p:sldId id="279" r:id="rId61"/>
    <p:sldId id="434" r:id="rId62"/>
    <p:sldId id="424" r:id="rId63"/>
    <p:sldId id="395" r:id="rId64"/>
    <p:sldId id="431" r:id="rId65"/>
    <p:sldId id="432" r:id="rId66"/>
    <p:sldId id="410" r:id="rId67"/>
    <p:sldId id="430" r:id="rId68"/>
    <p:sldId id="394" r:id="rId69"/>
    <p:sldId id="405" r:id="rId70"/>
    <p:sldId id="399" r:id="rId71"/>
    <p:sldId id="406" r:id="rId72"/>
    <p:sldId id="408" r:id="rId73"/>
    <p:sldId id="404" r:id="rId74"/>
    <p:sldId id="403" r:id="rId75"/>
    <p:sldId id="402" r:id="rId76"/>
    <p:sldId id="401" r:id="rId77"/>
    <p:sldId id="384" r:id="rId78"/>
    <p:sldId id="385" r:id="rId79"/>
    <p:sldId id="386" r:id="rId80"/>
    <p:sldId id="392" r:id="rId81"/>
    <p:sldId id="393" r:id="rId82"/>
    <p:sldId id="390" r:id="rId83"/>
    <p:sldId id="387" r:id="rId84"/>
    <p:sldId id="388" r:id="rId85"/>
    <p:sldId id="389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13" autoAdjust="0"/>
    <p:restoredTop sz="94624" autoAdjust="0"/>
  </p:normalViewPr>
  <p:slideViewPr>
    <p:cSldViewPr>
      <p:cViewPr varScale="1">
        <p:scale>
          <a:sx n="109" d="100"/>
          <a:sy n="109" d="100"/>
        </p:scale>
        <p:origin x="147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image" Target="../media/image159.wmf"/><Relationship Id="rId1" Type="http://schemas.openxmlformats.org/officeDocument/2006/relationships/image" Target="../media/image158.wmf"/><Relationship Id="rId4" Type="http://schemas.openxmlformats.org/officeDocument/2006/relationships/image" Target="../media/image1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18D7F-2097-4483-AE73-5ACF0D87B9BD}" type="datetimeFigureOut">
              <a:rPr lang="en-GB" smtClean="0"/>
              <a:pPr/>
              <a:t>03/05/2019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48BEC-EF09-4BA5-9648-54EF51CC544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323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33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581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240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358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373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373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111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513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690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139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75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413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435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740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039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204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408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47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0790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919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7910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894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204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9926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222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1809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118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0452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954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6842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1610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2851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285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656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2851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5673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454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3192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2851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2851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152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1654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1237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608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4328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582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434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1070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34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4922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F8E84-3EEB-46A5-881A-E6035A4DEB75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0511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F8E84-3EEB-46A5-881A-E6035A4DEB75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5916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4233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6087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423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1190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83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182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7428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045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4130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7637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1771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1732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668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2179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3697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1419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775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0082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9084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E8FAF-0EB9-4F3C-9D18-30F5214B3A3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670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0454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0883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158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1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88118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158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1581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6497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1581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1581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15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8BEC-EF09-4BA5-9648-54EF51CC544E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B2B-31BD-4C84-BAE0-31C37FED7C73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6C6F-B459-48C4-8D46-9775689E8269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55C4-F8A6-414C-BDD6-9CEBDA317EC1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3962-4328-4EF6-90C3-691F640AC5D6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61D75-8909-4917-8CB6-E6709E1FDC9D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6918-6C51-474A-ACDE-6A4FFD444662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85B-F364-4180-BB71-0FD1E4359AE3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2E2BF-6F3D-4CFE-A041-782DBC85B115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5E4DE-4E2C-4C51-B35F-9B3675A2B080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B3B0-BDE8-4FED-9E07-86C434D45F43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771F6-6F5C-47C7-82DE-5A4BBABA0FFD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C6FA4-08D7-47C2-9E2D-2371775F5320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0272" y="65253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06AB2-2C83-43CF-808B-588D6F6BAFE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emf"/><Relationship Id="rId12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.emf"/><Relationship Id="rId5" Type="http://schemas.openxmlformats.org/officeDocument/2006/relationships/image" Target="../media/image4.png"/><Relationship Id="rId10" Type="http://schemas.openxmlformats.org/officeDocument/2006/relationships/image" Target="../media/image7.emf"/><Relationship Id="rId4" Type="http://schemas.openxmlformats.org/officeDocument/2006/relationships/image" Target="../media/image3.png"/><Relationship Id="rId9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404.176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emf"/><Relationship Id="rId4" Type="http://schemas.openxmlformats.org/officeDocument/2006/relationships/image" Target="../media/image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2.emf"/><Relationship Id="rId12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emf"/><Relationship Id="rId5" Type="http://schemas.openxmlformats.org/officeDocument/2006/relationships/image" Target="../media/image4.png"/><Relationship Id="rId10" Type="http://schemas.openxmlformats.org/officeDocument/2006/relationships/image" Target="../media/image7.emf"/><Relationship Id="rId4" Type="http://schemas.openxmlformats.org/officeDocument/2006/relationships/image" Target="../media/image3.png"/><Relationship Id="rId9" Type="http://schemas.openxmlformats.org/officeDocument/2006/relationships/image" Target="../media/image6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wmf"/><Relationship Id="rId3" Type="http://schemas.openxmlformats.org/officeDocument/2006/relationships/notesSlide" Target="../notesSlides/notesSlide75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6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8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60.wmf"/><Relationship Id="rId4" Type="http://schemas.openxmlformats.org/officeDocument/2006/relationships/image" Target="../media/image162.png"/><Relationship Id="rId9" Type="http://schemas.openxmlformats.org/officeDocument/2006/relationships/oleObject" Target="../embeddings/oleObject6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3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28.png"/><Relationship Id="rId10" Type="http://schemas.openxmlformats.org/officeDocument/2006/relationships/image" Target="../media/image178.png"/><Relationship Id="rId4" Type="http://schemas.openxmlformats.org/officeDocument/2006/relationships/image" Target="../media/image31.png"/><Relationship Id="rId9" Type="http://schemas.openxmlformats.org/officeDocument/2006/relationships/image" Target="../media/image1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384"/>
            <a:ext cx="9238583" cy="69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61405"/>
            <a:ext cx="7772400" cy="1899643"/>
          </a:xfrm>
        </p:spPr>
        <p:txBody>
          <a:bodyPr>
            <a:normAutofit/>
          </a:bodyPr>
          <a:lstStyle/>
          <a:p>
            <a:r>
              <a:rPr lang="en-GB" dirty="0" smtClean="0"/>
              <a:t>Multipole fringe fields</a:t>
            </a:r>
            <a:endParaRPr lang="en-GB" sz="2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496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Bruno Muratori, </a:t>
            </a:r>
            <a:r>
              <a:rPr lang="en-GB" sz="2000" dirty="0" err="1" smtClean="0"/>
              <a:t>ASTeC</a:t>
            </a:r>
            <a:r>
              <a:rPr lang="en-GB" sz="2000" dirty="0" smtClean="0"/>
              <a:t> (STFC), Daresbury Laboratory, Cockcroft Institute</a:t>
            </a:r>
            <a:br>
              <a:rPr lang="en-GB" sz="2000" dirty="0" smtClean="0"/>
            </a:br>
            <a:r>
              <a:rPr lang="en-GB" sz="2000" dirty="0" smtClean="0"/>
              <a:t>(05/03/19)</a:t>
            </a:r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84784"/>
            <a:ext cx="6386513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97768"/>
            <a:ext cx="8229600" cy="9269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- dipoles (5)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63888" y="4437112"/>
            <a:ext cx="5642209" cy="2363490"/>
            <a:chOff x="3563888" y="4437112"/>
            <a:chExt cx="5642209" cy="2363490"/>
          </a:xfrm>
        </p:grpSpPr>
        <p:sp>
          <p:nvSpPr>
            <p:cNvPr id="6" name="TextBox 5"/>
            <p:cNvSpPr txBox="1"/>
            <p:nvPr/>
          </p:nvSpPr>
          <p:spPr>
            <a:xfrm>
              <a:off x="6640586" y="5877272"/>
              <a:ext cx="25655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Lines show edges (</a:t>
              </a:r>
              <a:r>
                <a:rPr lang="en-GB" i="1" dirty="0" smtClean="0"/>
                <a:t>y</a:t>
              </a:r>
              <a:r>
                <a:rPr lang="en-GB" dirty="0" smtClean="0"/>
                <a:t> only)</a:t>
              </a:r>
            </a:p>
            <a:p>
              <a:r>
                <a:rPr lang="en-GB" dirty="0" smtClean="0"/>
                <a:t>of dipole which avoid</a:t>
              </a:r>
            </a:p>
            <a:p>
              <a:r>
                <a:rPr lang="en-GB" dirty="0" smtClean="0"/>
                <a:t>singularities.</a:t>
              </a:r>
              <a:endParaRPr lang="en-GB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139952" y="4437112"/>
              <a:ext cx="4104456" cy="7920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563888" y="4797152"/>
              <a:ext cx="4176464" cy="7920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7740352" y="5661248"/>
              <a:ext cx="216024" cy="2880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8028384" y="5301208"/>
              <a:ext cx="288032" cy="6480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07504" y="4581128"/>
            <a:ext cx="2952328" cy="2160240"/>
            <a:chOff x="5508104" y="980728"/>
            <a:chExt cx="2952328" cy="2160240"/>
          </a:xfrm>
        </p:grpSpPr>
        <p:sp>
          <p:nvSpPr>
            <p:cNvPr id="12" name="Rectangle 11"/>
            <p:cNvSpPr/>
            <p:nvPr/>
          </p:nvSpPr>
          <p:spPr>
            <a:xfrm>
              <a:off x="5508104" y="1916832"/>
              <a:ext cx="1944216" cy="4320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08104" y="2708920"/>
              <a:ext cx="1944216" cy="4320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6"/>
            <p:cNvGrpSpPr/>
            <p:nvPr/>
          </p:nvGrpSpPr>
          <p:grpSpPr>
            <a:xfrm>
              <a:off x="6312186" y="980728"/>
              <a:ext cx="2148246" cy="1737484"/>
              <a:chOff x="1631666" y="908720"/>
              <a:chExt cx="2148246" cy="1737484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>
                <a:off x="1775682" y="2492896"/>
                <a:ext cx="172819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1775682" y="1268760"/>
                <a:ext cx="0" cy="12241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503874" y="2276872"/>
                <a:ext cx="276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/>
                  <a:t>z</a:t>
                </a:r>
                <a:endParaRPr lang="en-GB" i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31666" y="908720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/>
                  <a:t>y</a:t>
                </a:r>
                <a:endParaRPr lang="en-GB" i="1" dirty="0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2123728" y="6372036"/>
            <a:ext cx="435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(Reminder of dipole layout – view from side)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07504" y="1124744"/>
            <a:ext cx="4839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scalar potential for the dipole field, being the</a:t>
            </a:r>
          </a:p>
          <a:p>
            <a:r>
              <a:rPr lang="en-GB" dirty="0" smtClean="0"/>
              <a:t>integral of the field, shows the singularities as</a:t>
            </a:r>
          </a:p>
          <a:p>
            <a:r>
              <a:rPr lang="en-GB" dirty="0" smtClean="0"/>
              <a:t>step functions. From the potential, we can look at</a:t>
            </a:r>
          </a:p>
          <a:p>
            <a:r>
              <a:rPr lang="en-GB" dirty="0" smtClean="0"/>
              <a:t>the lines of constant </a:t>
            </a:r>
            <a:r>
              <a:rPr lang="el-GR" dirty="0" smtClean="0"/>
              <a:t>φ</a:t>
            </a:r>
            <a:r>
              <a:rPr lang="en-GB" dirty="0" smtClean="0"/>
              <a:t> and this gives us the pole</a:t>
            </a:r>
          </a:p>
          <a:p>
            <a:r>
              <a:rPr lang="en-GB" dirty="0" smtClean="0"/>
              <a:t>face geometry. The profiles encompass the</a:t>
            </a:r>
          </a:p>
          <a:p>
            <a:r>
              <a:rPr lang="en-GB" dirty="0" smtClean="0"/>
              <a:t>singularities, agreeing with the assertion that</a:t>
            </a:r>
          </a:p>
          <a:p>
            <a:r>
              <a:rPr lang="en-GB" dirty="0" smtClean="0"/>
              <a:t>these represent the coils of the winding</a:t>
            </a:r>
          </a:p>
          <a:p>
            <a:r>
              <a:rPr lang="en-GB" dirty="0" smtClean="0"/>
              <a:t>of the dipole.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07504" y="3861048"/>
            <a:ext cx="2687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Contours showing possible</a:t>
            </a:r>
          </a:p>
          <a:p>
            <a:r>
              <a:rPr lang="en-GB" dirty="0" smtClean="0"/>
              <a:t>pole-face profiles</a:t>
            </a:r>
            <a:endParaRPr lang="en-GB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19672" y="4581128"/>
            <a:ext cx="3672408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63002" cy="1008112"/>
          </a:xfrm>
        </p:spPr>
        <p:txBody>
          <a:bodyPr>
            <a:normAutofit/>
          </a:bodyPr>
          <a:lstStyle/>
          <a:p>
            <a:r>
              <a:rPr lang="en-GB" dirty="0" smtClean="0"/>
              <a:t>Fringe fields – multipoles (1)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1458650"/>
            <a:ext cx="509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Solution for dipoles extendible to </a:t>
            </a:r>
            <a:r>
              <a:rPr lang="en-GB" dirty="0" err="1" smtClean="0"/>
              <a:t>multipoles</a:t>
            </a:r>
            <a:r>
              <a:rPr lang="en-GB" dirty="0" smtClean="0"/>
              <a:t> as well.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5496" y="1890698"/>
            <a:ext cx="6653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Requires full solution of 3D static magnetic part of Maxwell equations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432" y="2394754"/>
            <a:ext cx="2377440" cy="44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6240" y="2403892"/>
            <a:ext cx="3566160" cy="42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496" y="2970818"/>
            <a:ext cx="709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There is a ‘formal’ solution for Laplace’s equation due to Whittaker (1902)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2168" y="3474864"/>
            <a:ext cx="4572000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496" y="4329678"/>
            <a:ext cx="208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Best known solution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5496" y="4843026"/>
            <a:ext cx="89350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Can nevertheless solve the 3D static Maxwell as a function of </a:t>
            </a:r>
            <a:r>
              <a:rPr lang="en-GB" i="1" dirty="0" smtClean="0"/>
              <a:t>f(</a:t>
            </a:r>
            <a:r>
              <a:rPr lang="en-GB" i="1" dirty="0" err="1" smtClean="0"/>
              <a:t>x,y,z</a:t>
            </a:r>
            <a:r>
              <a:rPr lang="en-GB" i="1" dirty="0" smtClean="0"/>
              <a:t>)</a:t>
            </a:r>
            <a:r>
              <a:rPr lang="en-GB" dirty="0" smtClean="0"/>
              <a:t> with </a:t>
            </a:r>
            <a:r>
              <a:rPr lang="en-GB" i="1" dirty="0" smtClean="0"/>
              <a:t>x</a:t>
            </a:r>
            <a:r>
              <a:rPr lang="en-GB" dirty="0" smtClean="0"/>
              <a:t> and </a:t>
            </a:r>
            <a:r>
              <a:rPr lang="en-GB" i="1" dirty="0" smtClean="0"/>
              <a:t>y</a:t>
            </a:r>
            <a:r>
              <a:rPr lang="en-GB" dirty="0" smtClean="0"/>
              <a:t> denoting</a:t>
            </a:r>
          </a:p>
          <a:p>
            <a:r>
              <a:rPr lang="en-GB" dirty="0" smtClean="0"/>
              <a:t>the usual coordinates inside the </a:t>
            </a:r>
            <a:r>
              <a:rPr lang="en-GB" dirty="0" err="1" smtClean="0"/>
              <a:t>multipole</a:t>
            </a:r>
            <a:r>
              <a:rPr lang="en-GB" dirty="0" smtClean="0"/>
              <a:t> and </a:t>
            </a:r>
            <a:r>
              <a:rPr lang="en-GB" i="1" dirty="0" smtClean="0"/>
              <a:t>z</a:t>
            </a:r>
            <a:r>
              <a:rPr lang="en-GB" dirty="0" smtClean="0"/>
              <a:t> (or really </a:t>
            </a:r>
            <a:r>
              <a:rPr lang="en-GB" i="1" dirty="0" smtClean="0"/>
              <a:t>s</a:t>
            </a:r>
            <a:r>
              <a:rPr lang="en-GB" dirty="0" smtClean="0"/>
              <a:t>) remaining essentially a free</a:t>
            </a:r>
          </a:p>
          <a:p>
            <a:r>
              <a:rPr lang="en-GB" dirty="0" smtClean="0"/>
              <a:t>parameter. This can be chosen to be the usual </a:t>
            </a:r>
            <a:r>
              <a:rPr lang="en-GB" dirty="0" err="1" smtClean="0"/>
              <a:t>Enge</a:t>
            </a:r>
            <a:r>
              <a:rPr lang="en-GB" dirty="0" smtClean="0"/>
              <a:t>-type decay function. The solution has</a:t>
            </a:r>
          </a:p>
          <a:p>
            <a:r>
              <a:rPr lang="en-GB" dirty="0" smtClean="0"/>
              <a:t>singularities, these are necessary and come from the 2D case where they cannot be avoided</a:t>
            </a:r>
          </a:p>
          <a:p>
            <a:r>
              <a:rPr lang="en-GB" dirty="0" smtClean="0"/>
              <a:t>(any function satisfying Laplace’s equation in the complex domain, which is differentiable and</a:t>
            </a:r>
          </a:p>
          <a:p>
            <a:r>
              <a:rPr lang="en-GB" dirty="0" smtClean="0"/>
              <a:t>smooth is either zero or singular).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603385" y="3681596"/>
            <a:ext cx="185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any function </a:t>
            </a:r>
            <a:r>
              <a:rPr lang="en-GB" i="1" dirty="0" smtClean="0"/>
              <a:t>f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746896" y="2457470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→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8215" y="4365866"/>
            <a:ext cx="2971800" cy="29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46233" y="4293866"/>
            <a:ext cx="371475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30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732" y="274638"/>
            <a:ext cx="8914764" cy="8501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noProof="0" dirty="0" smtClean="0">
                <a:latin typeface="+mj-lt"/>
                <a:ea typeface="+mj-ea"/>
                <a:cs typeface="+mj-cs"/>
              </a:rPr>
              <a:t>multipoles (2)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732" y="1340768"/>
            <a:ext cx="373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If we define the following coordinates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395626"/>
            <a:ext cx="1725930" cy="3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5812" y="1404000"/>
            <a:ext cx="1714500" cy="35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504" y="1772816"/>
            <a:ext cx="853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Together with the corresponding transformation and a re-scaling of the field components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1007" y="2852936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Hence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4869160"/>
            <a:ext cx="533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 an </a:t>
            </a:r>
            <a:r>
              <a:rPr lang="en-GB" i="1" dirty="0" smtClean="0"/>
              <a:t>n</a:t>
            </a:r>
            <a:r>
              <a:rPr lang="en-GB" dirty="0" smtClean="0"/>
              <a:t>-pole </a:t>
            </a:r>
            <a:r>
              <a:rPr lang="en-GB" dirty="0" err="1" smtClean="0"/>
              <a:t>multipole</a:t>
            </a:r>
            <a:r>
              <a:rPr lang="en-GB" dirty="0" smtClean="0"/>
              <a:t> (without fringe field) is given by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5805264"/>
            <a:ext cx="417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and therefore the </a:t>
            </a:r>
            <a:r>
              <a:rPr lang="en-GB" dirty="0" err="1" smtClean="0"/>
              <a:t>quadrupole</a:t>
            </a:r>
            <a:r>
              <a:rPr lang="en-GB" dirty="0" smtClean="0"/>
              <a:t> is written as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483768" y="2348880"/>
            <a:ext cx="144016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716016" y="2348880"/>
            <a:ext cx="144016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161521"/>
            <a:ext cx="2426018" cy="149161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06" y="2204864"/>
            <a:ext cx="1680210" cy="67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383190"/>
            <a:ext cx="1363028" cy="35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2853"/>
            <a:ext cx="2580323" cy="66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2235716"/>
            <a:ext cx="2580323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301208"/>
            <a:ext cx="1354455" cy="4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724" y="5352643"/>
            <a:ext cx="1577340" cy="35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566" y="5322639"/>
            <a:ext cx="1268730" cy="36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627784" y="6300000"/>
            <a:ext cx="3755896" cy="360045"/>
            <a:chOff x="2627784" y="6300000"/>
            <a:chExt cx="3755896" cy="36004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627784" y="6300172"/>
              <a:ext cx="3611880" cy="297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4943520" y="6300172"/>
              <a:ext cx="1440160" cy="297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1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470" y="6300000"/>
              <a:ext cx="1268730" cy="360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374328" y="5293196"/>
            <a:ext cx="5933976" cy="4109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2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23" y="1359599"/>
            <a:ext cx="3720465" cy="199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multi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(3)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340768"/>
            <a:ext cx="53281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It is now possible to make the following ansatz for</a:t>
            </a:r>
          </a:p>
          <a:p>
            <a:r>
              <a:rPr lang="en-GB" dirty="0" smtClean="0"/>
              <a:t>the fall-off that we would like the field to have. From</a:t>
            </a:r>
          </a:p>
          <a:p>
            <a:r>
              <a:rPr lang="en-GB" dirty="0" smtClean="0"/>
              <a:t>this we equate coefficients of </a:t>
            </a:r>
            <a:r>
              <a:rPr lang="en-GB" i="1" dirty="0" err="1" smtClean="0"/>
              <a:t>exp</a:t>
            </a:r>
            <a:r>
              <a:rPr lang="en-GB" i="1" dirty="0" smtClean="0"/>
              <a:t>(</a:t>
            </a:r>
            <a:r>
              <a:rPr lang="el-GR" i="1" dirty="0" smtClean="0"/>
              <a:t>ζ</a:t>
            </a:r>
            <a:r>
              <a:rPr lang="en-GB" i="1" dirty="0" smtClean="0"/>
              <a:t>)</a:t>
            </a:r>
            <a:r>
              <a:rPr lang="en-GB" dirty="0" smtClean="0"/>
              <a:t> and then solve</a:t>
            </a:r>
          </a:p>
          <a:p>
            <a:r>
              <a:rPr lang="en-GB" dirty="0" smtClean="0"/>
              <a:t>the equations simultaneously. By using the symmetries</a:t>
            </a:r>
          </a:p>
          <a:p>
            <a:r>
              <a:rPr lang="en-GB" dirty="0" smtClean="0"/>
              <a:t>of the new set of equations, we</a:t>
            </a:r>
            <a:r>
              <a:rPr lang="en-GB" dirty="0"/>
              <a:t> </a:t>
            </a:r>
            <a:r>
              <a:rPr lang="en-GB" dirty="0" smtClean="0"/>
              <a:t>can hope to have a</a:t>
            </a:r>
          </a:p>
          <a:p>
            <a:r>
              <a:rPr lang="en-GB" dirty="0" smtClean="0"/>
              <a:t>general solution to the 3 dimensional magneto-static</a:t>
            </a:r>
          </a:p>
          <a:p>
            <a:r>
              <a:rPr lang="en-GB" dirty="0" smtClean="0"/>
              <a:t>Maxwell</a:t>
            </a:r>
            <a:r>
              <a:rPr lang="en-GB" dirty="0"/>
              <a:t> </a:t>
            </a:r>
            <a:r>
              <a:rPr lang="en-GB" dirty="0" smtClean="0"/>
              <a:t>equations that we can derive the fringe field</a:t>
            </a:r>
          </a:p>
          <a:p>
            <a:r>
              <a:rPr lang="en-GB" dirty="0" smtClean="0"/>
              <a:t>expressions from.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291" y="3861048"/>
            <a:ext cx="5195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There are only two types of derivative to worry about</a:t>
            </a:r>
            <a:endParaRPr lang="en-GB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87" y="4498816"/>
            <a:ext cx="6463665" cy="123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92" y="6165304"/>
            <a:ext cx="2177415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13" y="6156012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262760" y="1260748"/>
            <a:ext cx="3773736" cy="216825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5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multi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(4)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629" y="1124744"/>
            <a:ext cx="4714875" cy="255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3540443" cy="152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14" y="3792448"/>
            <a:ext cx="3806190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01208"/>
            <a:ext cx="3694748" cy="144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76" y="5301208"/>
            <a:ext cx="2948940" cy="144875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1268760"/>
            <a:ext cx="44601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There is a lot of symmetry in the equations</a:t>
            </a:r>
          </a:p>
          <a:p>
            <a:r>
              <a:rPr lang="en-GB" dirty="0" smtClean="0"/>
              <a:t>and, using this, together with recognising</a:t>
            </a:r>
          </a:p>
          <a:p>
            <a:r>
              <a:rPr lang="en-GB" dirty="0" smtClean="0"/>
              <a:t>several existing simple equations inside the</a:t>
            </a:r>
          </a:p>
          <a:p>
            <a:r>
              <a:rPr lang="en-GB" dirty="0" smtClean="0"/>
              <a:t>main ones, it is possible to equate all the</a:t>
            </a:r>
          </a:p>
          <a:p>
            <a:r>
              <a:rPr lang="en-GB" dirty="0" smtClean="0"/>
              <a:t>coefficients of </a:t>
            </a:r>
            <a:r>
              <a:rPr lang="en-GB" i="1" dirty="0" err="1" smtClean="0"/>
              <a:t>exp</a:t>
            </a:r>
            <a:r>
              <a:rPr lang="en-GB" i="1" dirty="0" smtClean="0"/>
              <a:t>(n</a:t>
            </a:r>
            <a:r>
              <a:rPr lang="el-GR" i="1" dirty="0" smtClean="0"/>
              <a:t>ζ</a:t>
            </a:r>
            <a:r>
              <a:rPr lang="en-GB" i="1" dirty="0" smtClean="0"/>
              <a:t>) (n = 3,2,1,0)</a:t>
            </a:r>
            <a:r>
              <a:rPr lang="en-GB" dirty="0" smtClean="0"/>
              <a:t>. Notice</a:t>
            </a:r>
          </a:p>
          <a:p>
            <a:r>
              <a:rPr lang="en-GB" dirty="0" smtClean="0"/>
              <a:t>how </a:t>
            </a:r>
            <a:r>
              <a:rPr lang="en-GB" dirty="0"/>
              <a:t>the </a:t>
            </a:r>
            <a:r>
              <a:rPr lang="en-GB" i="1" dirty="0" err="1" smtClean="0"/>
              <a:t>exp</a:t>
            </a:r>
            <a:r>
              <a:rPr lang="en-GB" i="1" dirty="0" smtClean="0"/>
              <a:t>(0) </a:t>
            </a:r>
            <a:r>
              <a:rPr lang="en-GB" dirty="0" smtClean="0"/>
              <a:t>equations </a:t>
            </a:r>
            <a:r>
              <a:rPr lang="en-GB" dirty="0"/>
              <a:t>are </a:t>
            </a:r>
            <a:r>
              <a:rPr lang="en-GB" dirty="0" smtClean="0"/>
              <a:t>the same as</a:t>
            </a:r>
          </a:p>
          <a:p>
            <a:r>
              <a:rPr lang="en-GB" dirty="0" smtClean="0"/>
              <a:t>the original system </a:t>
            </a:r>
            <a:r>
              <a:rPr lang="en-GB" dirty="0"/>
              <a:t>so we have </a:t>
            </a:r>
            <a:r>
              <a:rPr lang="en-GB" dirty="0" smtClean="0"/>
              <a:t>a</a:t>
            </a:r>
          </a:p>
          <a:p>
            <a:r>
              <a:rPr lang="en-GB" dirty="0" smtClean="0"/>
              <a:t>transformation from one </a:t>
            </a:r>
            <a:r>
              <a:rPr lang="en-GB" dirty="0"/>
              <a:t>solution to another. 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4797152"/>
            <a:ext cx="161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Original system</a:t>
            </a:r>
            <a:endParaRPr lang="en-GB" dirty="0"/>
          </a:p>
        </p:txBody>
      </p:sp>
      <p:cxnSp>
        <p:nvCxnSpPr>
          <p:cNvPr id="10" name="Straight Arrow Connector 9"/>
          <p:cNvCxnSpPr>
            <a:stCxn id="7" idx="2"/>
            <a:endCxn id="23558" idx="1"/>
          </p:cNvCxnSpPr>
          <p:nvPr/>
        </p:nvCxnSpPr>
        <p:spPr>
          <a:xfrm>
            <a:off x="4661533" y="5166484"/>
            <a:ext cx="705943" cy="859101"/>
          </a:xfrm>
          <a:prstGeom prst="straightConnector1">
            <a:avLst/>
          </a:prstGeom>
          <a:ln w="381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64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multi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(5)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81" y="1124744"/>
            <a:ext cx="8783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It is possible to show that the following is a solution of the 3D magneto-static equations (for</a:t>
            </a:r>
          </a:p>
          <a:p>
            <a:r>
              <a:rPr lang="en-GB" dirty="0" smtClean="0"/>
              <a:t>the full derivation please see </a:t>
            </a:r>
            <a:r>
              <a:rPr lang="en-GB" dirty="0"/>
              <a:t>paper: http://arxiv.org/abs/1404.1762)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81" y="2996952"/>
            <a:ext cx="37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 </a:t>
            </a:r>
            <a:r>
              <a:rPr lang="en-GB" i="1" dirty="0" smtClean="0"/>
              <a:t>b</a:t>
            </a:r>
            <a:r>
              <a:rPr lang="en-GB" dirty="0" smtClean="0"/>
              <a:t> is a constant and </a:t>
            </a:r>
            <a:r>
              <a:rPr lang="en-GB" i="1" dirty="0" smtClean="0"/>
              <a:t>h</a:t>
            </a:r>
            <a:r>
              <a:rPr lang="en-GB" dirty="0" smtClean="0"/>
              <a:t> is given by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4105" y="3034814"/>
            <a:ext cx="1920240" cy="33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7681" y="3380974"/>
            <a:ext cx="8698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 that </a:t>
            </a:r>
            <a:r>
              <a:rPr lang="en-GB" i="1" dirty="0" smtClean="0"/>
              <a:t>B</a:t>
            </a:r>
            <a:r>
              <a:rPr lang="en-GB" i="1" baseline="-25000" dirty="0" smtClean="0"/>
              <a:t>u</a:t>
            </a:r>
            <a:r>
              <a:rPr lang="en-GB" dirty="0" smtClean="0"/>
              <a:t> and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v</a:t>
            </a:r>
            <a:r>
              <a:rPr lang="en-GB" dirty="0" smtClean="0"/>
              <a:t> are proportional to each other so that it is not possible to describe a</a:t>
            </a:r>
          </a:p>
          <a:p>
            <a:r>
              <a:rPr lang="en-GB" dirty="0" err="1" smtClean="0"/>
              <a:t>quadrupole</a:t>
            </a:r>
            <a:r>
              <a:rPr lang="en-GB" dirty="0" smtClean="0"/>
              <a:t> with this solution. However, it is possible, due to the linearity of the equations,</a:t>
            </a:r>
          </a:p>
          <a:p>
            <a:r>
              <a:rPr lang="en-GB" dirty="0" smtClean="0"/>
              <a:t>to add several of these solutions together as follows: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017888" y="2267580"/>
            <a:ext cx="366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</a:t>
            </a:r>
            <a:r>
              <a:rPr lang="en-GB" b="1" dirty="0" smtClean="0"/>
              <a:t>any</a:t>
            </a:r>
            <a:r>
              <a:rPr lang="en-GB" dirty="0" smtClean="0"/>
              <a:t> functions </a:t>
            </a:r>
            <a:r>
              <a:rPr lang="en-GB" i="1" dirty="0" smtClean="0"/>
              <a:t>f</a:t>
            </a:r>
            <a:r>
              <a:rPr lang="en-GB" dirty="0" smtClean="0"/>
              <a:t>(</a:t>
            </a:r>
            <a:r>
              <a:rPr lang="el-GR" i="1" dirty="0" smtClean="0"/>
              <a:t>ζ</a:t>
            </a:r>
            <a:r>
              <a:rPr lang="en-GB" i="1" dirty="0" smtClean="0"/>
              <a:t> + </a:t>
            </a:r>
            <a:r>
              <a:rPr lang="en-GB" i="1" dirty="0" err="1" smtClean="0"/>
              <a:t>ih</a:t>
            </a:r>
            <a:r>
              <a:rPr lang="en-GB" dirty="0" smtClean="0"/>
              <a:t>) and </a:t>
            </a:r>
            <a:r>
              <a:rPr lang="en-GB" i="1" dirty="0" smtClean="0"/>
              <a:t>g</a:t>
            </a:r>
            <a:r>
              <a:rPr lang="en-GB" dirty="0" smtClean="0"/>
              <a:t>(</a:t>
            </a:r>
            <a:r>
              <a:rPr lang="el-GR" i="1" dirty="0" smtClean="0"/>
              <a:t>ζ</a:t>
            </a:r>
            <a:r>
              <a:rPr lang="en-GB" i="1" dirty="0" smtClean="0"/>
              <a:t> - </a:t>
            </a:r>
            <a:r>
              <a:rPr lang="en-GB" i="1" dirty="0" err="1" smtClean="0"/>
              <a:t>ih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80215"/>
            <a:ext cx="3729038" cy="138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23923"/>
            <a:ext cx="7449503" cy="241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3568" y="1764804"/>
            <a:ext cx="3729038" cy="12700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827583" y="4285084"/>
            <a:ext cx="7449503" cy="245628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046736" y="2268860"/>
            <a:ext cx="3557712" cy="4000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13176"/>
            <a:ext cx="9061133" cy="162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10" y="3718738"/>
            <a:ext cx="3669030" cy="52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quadrupoles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(1)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653136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Quadrupole</a:t>
            </a:r>
            <a:r>
              <a:rPr lang="en-GB" i="1" dirty="0" smtClean="0"/>
              <a:t> equations</a:t>
            </a:r>
            <a:endParaRPr lang="en-GB" i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16</a:t>
            </a:fld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179512" y="1052736"/>
            <a:ext cx="8964488" cy="2605648"/>
            <a:chOff x="179512" y="1052736"/>
            <a:chExt cx="8964488" cy="2605648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00192" y="2162716"/>
              <a:ext cx="1645920" cy="41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79512" y="1052736"/>
              <a:ext cx="779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where</a:t>
              </a:r>
              <a:endParaRPr lang="en-GB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35696" y="1052736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and</a:t>
              </a:r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75856" y="1052736"/>
              <a:ext cx="5442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represent the order of the multipole (</a:t>
              </a:r>
              <a:r>
                <a:rPr lang="en-GB" i="1" dirty="0" smtClean="0"/>
                <a:t>n</a:t>
              </a:r>
              <a:r>
                <a:rPr lang="en-GB" dirty="0" smtClean="0"/>
                <a:t>) and </a:t>
              </a:r>
              <a:r>
                <a:rPr lang="en-GB" i="1" dirty="0" smtClean="0"/>
                <a:t>F(</a:t>
              </a:r>
              <a:r>
                <a:rPr lang="el-GR" i="1" dirty="0" smtClean="0"/>
                <a:t>ζ</a:t>
              </a:r>
              <a:r>
                <a:rPr lang="en-GB" i="1" dirty="0" smtClean="0"/>
                <a:t> + </a:t>
              </a:r>
              <a:r>
                <a:rPr lang="en-GB" i="1" dirty="0" err="1" smtClean="0"/>
                <a:t>ih</a:t>
              </a:r>
              <a:r>
                <a:rPr lang="en-GB" i="1" dirty="0" smtClean="0"/>
                <a:t>) </a:t>
              </a:r>
              <a:r>
                <a:rPr lang="en-GB" dirty="0" smtClean="0"/>
                <a:t>and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9512" y="1350060"/>
              <a:ext cx="89644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 smtClean="0"/>
                <a:t>G(</a:t>
              </a:r>
              <a:r>
                <a:rPr lang="el-GR" i="1" dirty="0" smtClean="0"/>
                <a:t>ζ</a:t>
              </a:r>
              <a:r>
                <a:rPr lang="en-GB" i="1" dirty="0" smtClean="0"/>
                <a:t> + </a:t>
              </a:r>
              <a:r>
                <a:rPr lang="en-GB" i="1" dirty="0" err="1" smtClean="0"/>
                <a:t>ih</a:t>
              </a:r>
              <a:r>
                <a:rPr lang="en-GB" i="1" dirty="0" smtClean="0"/>
                <a:t>) </a:t>
              </a:r>
              <a:r>
                <a:rPr lang="en-GB" dirty="0" smtClean="0"/>
                <a:t>are multiplicative functions which we choose to give the correct behaviour for large</a:t>
              </a:r>
            </a:p>
            <a:p>
              <a:r>
                <a:rPr lang="en-GB" i="1" dirty="0"/>
                <a:t>ζ</a:t>
              </a:r>
              <a:r>
                <a:rPr lang="en-GB" dirty="0" smtClean="0"/>
                <a:t> and which are 1 or -1 for large negative </a:t>
              </a:r>
              <a:r>
                <a:rPr lang="en-GB" i="1" dirty="0"/>
                <a:t>ζ</a:t>
              </a:r>
              <a:r>
                <a:rPr lang="en-GB" dirty="0" smtClean="0"/>
                <a:t> (</a:t>
              </a:r>
              <a:r>
                <a:rPr lang="en-GB" i="1" dirty="0"/>
                <a:t>ζ</a:t>
              </a:r>
              <a:r>
                <a:rPr lang="en-GB" dirty="0" smtClean="0"/>
                <a:t> = 0 represents the region where the field is ½</a:t>
              </a:r>
            </a:p>
            <a:p>
              <a:r>
                <a:rPr lang="en-GB" dirty="0" smtClean="0"/>
                <a:t>the nominal value inside the magnet – this is just a property of the very simple </a:t>
              </a:r>
              <a:r>
                <a:rPr lang="en-GB" dirty="0" err="1" smtClean="0"/>
                <a:t>Enge</a:t>
              </a:r>
              <a:r>
                <a:rPr lang="en-GB" dirty="0" smtClean="0"/>
                <a:t>-style fall</a:t>
              </a:r>
            </a:p>
            <a:p>
              <a:r>
                <a:rPr lang="en-GB" dirty="0" smtClean="0"/>
                <a:t>off that was chosen with </a:t>
              </a:r>
              <a:r>
                <a:rPr lang="en-GB" i="1" dirty="0" smtClean="0"/>
                <a:t>a</a:t>
              </a:r>
              <a:r>
                <a:rPr lang="en-GB" i="1" baseline="-25000" dirty="0" smtClean="0"/>
                <a:t>1</a:t>
              </a:r>
              <a:r>
                <a:rPr lang="en-GB" dirty="0" smtClean="0"/>
                <a:t> being the only non-zero coefficient).                                 , </a:t>
              </a:r>
              <a:r>
                <a:rPr lang="en-GB" i="1" dirty="0" smtClean="0"/>
                <a:t>m</a:t>
              </a:r>
              <a:r>
                <a:rPr lang="en-GB" dirty="0" smtClean="0"/>
                <a:t> is a</a:t>
              </a:r>
            </a:p>
            <a:p>
              <a:r>
                <a:rPr lang="en-GB" dirty="0" smtClean="0"/>
                <a:t>constant to be determined by how many terms are required in the sum and so are </a:t>
              </a:r>
              <a:r>
                <a:rPr lang="en-GB" i="1" dirty="0" err="1" smtClean="0"/>
                <a:t>b</a:t>
              </a:r>
              <a:r>
                <a:rPr lang="en-GB" i="1" baseline="-25000" dirty="0" err="1" smtClean="0"/>
                <a:t>j</a:t>
              </a:r>
              <a:r>
                <a:rPr lang="en-GB" dirty="0" smtClean="0"/>
                <a:t> and </a:t>
              </a:r>
              <a:r>
                <a:rPr lang="en-GB" i="1" dirty="0" err="1" smtClean="0"/>
                <a:t>c</a:t>
              </a:r>
              <a:r>
                <a:rPr lang="en-GB" i="1" baseline="-25000" dirty="0" err="1" smtClean="0"/>
                <a:t>j</a:t>
              </a:r>
              <a:r>
                <a:rPr lang="en-GB" dirty="0" smtClean="0"/>
                <a:t>.</a:t>
              </a:r>
            </a:p>
            <a:p>
              <a:r>
                <a:rPr lang="en-GB" dirty="0" smtClean="0"/>
                <a:t>The constants </a:t>
              </a:r>
              <a:r>
                <a:rPr lang="en-GB" i="1" dirty="0" err="1" smtClean="0"/>
                <a:t>b</a:t>
              </a:r>
              <a:r>
                <a:rPr lang="en-GB" i="1" baseline="-25000" dirty="0" err="1" smtClean="0"/>
                <a:t>j</a:t>
              </a:r>
              <a:r>
                <a:rPr lang="en-GB" dirty="0" smtClean="0"/>
                <a:t> and </a:t>
              </a:r>
              <a:r>
                <a:rPr lang="en-GB" i="1" dirty="0" err="1" smtClean="0"/>
                <a:t>c</a:t>
              </a:r>
              <a:r>
                <a:rPr lang="en-GB" i="1" baseline="-25000" dirty="0" err="1" smtClean="0"/>
                <a:t>j</a:t>
              </a:r>
              <a:r>
                <a:rPr lang="en-GB" i="1" dirty="0" smtClean="0"/>
                <a:t> </a:t>
              </a:r>
              <a:r>
                <a:rPr lang="en-GB" dirty="0" smtClean="0"/>
                <a:t>should satisfy simultaneous equations to ensure the correct behaviour</a:t>
              </a:r>
            </a:p>
            <a:p>
              <a:r>
                <a:rPr lang="en-GB" dirty="0" smtClean="0"/>
                <a:t>of the field inside the magnet (</a:t>
              </a:r>
              <a:r>
                <a:rPr lang="en-GB" i="1" dirty="0" smtClean="0"/>
                <a:t>z</a:t>
              </a:r>
              <a:r>
                <a:rPr lang="en-GB" dirty="0" smtClean="0"/>
                <a:t> large and negative) with                                            and </a:t>
              </a:r>
              <a:r>
                <a:rPr lang="en-GB" i="1" dirty="0" err="1" smtClean="0"/>
                <a:t>B</a:t>
              </a:r>
              <a:r>
                <a:rPr lang="en-GB" i="1" baseline="-25000" dirty="0" err="1"/>
                <a:t>ζ</a:t>
              </a:r>
              <a:r>
                <a:rPr lang="en-GB" dirty="0" smtClean="0"/>
                <a:t> = 0.</a:t>
              </a:r>
            </a:p>
            <a:p>
              <a:r>
                <a:rPr lang="en-GB" dirty="0" smtClean="0"/>
                <a:t>The constants may be introduced due to the linearity of the Maxwell equations.</a:t>
              </a:r>
              <a:endParaRPr lang="en-GB" dirty="0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57222" y="3023976"/>
              <a:ext cx="2183130" cy="308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86" y="1078448"/>
              <a:ext cx="994410" cy="33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465" y="1065952"/>
              <a:ext cx="99441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53" y="3718738"/>
            <a:ext cx="2931795" cy="56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623" y="4078778"/>
            <a:ext cx="4406265" cy="5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77112" y="3710726"/>
            <a:ext cx="8389776" cy="9424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quadrupoles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3007985"/>
            <a:ext cx="91534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 that </a:t>
            </a:r>
            <a:r>
              <a:rPr lang="en-GB" i="1" dirty="0" smtClean="0"/>
              <a:t>m</a:t>
            </a:r>
            <a:r>
              <a:rPr lang="en-GB" dirty="0" smtClean="0"/>
              <a:t> = 2 for a </a:t>
            </a:r>
            <a:r>
              <a:rPr lang="en-GB" dirty="0" err="1" smtClean="0"/>
              <a:t>quadrupole</a:t>
            </a:r>
            <a:r>
              <a:rPr lang="en-GB" dirty="0" smtClean="0"/>
              <a:t>, more elementary solutions could have been included but</a:t>
            </a:r>
          </a:p>
          <a:p>
            <a:r>
              <a:rPr lang="en-GB" dirty="0" smtClean="0"/>
              <a:t>this was not necessary. Also, because of the way the coefficient </a:t>
            </a:r>
            <a:r>
              <a:rPr lang="en-GB" i="1" dirty="0" smtClean="0"/>
              <a:t>b</a:t>
            </a:r>
            <a:r>
              <a:rPr lang="en-GB" dirty="0" smtClean="0"/>
              <a:t> appears we have that </a:t>
            </a:r>
            <a:r>
              <a:rPr lang="en-GB" i="1" dirty="0" smtClean="0"/>
              <a:t>b</a:t>
            </a:r>
            <a:r>
              <a:rPr lang="en-GB" dirty="0" smtClean="0"/>
              <a:t> = -</a:t>
            </a:r>
            <a:r>
              <a:rPr lang="en-GB" i="1" dirty="0" smtClean="0"/>
              <a:t>b</a:t>
            </a:r>
            <a:endParaRPr lang="en-GB" dirty="0" smtClean="0"/>
          </a:p>
          <a:p>
            <a:r>
              <a:rPr lang="en-GB" dirty="0" smtClean="0"/>
              <a:t>and </a:t>
            </a:r>
            <a:r>
              <a:rPr lang="en-GB" i="1" dirty="0" smtClean="0"/>
              <a:t>b</a:t>
            </a:r>
            <a:r>
              <a:rPr lang="en-GB" dirty="0" smtClean="0"/>
              <a:t> → 1/</a:t>
            </a:r>
            <a:r>
              <a:rPr lang="en-GB" i="1" dirty="0" smtClean="0"/>
              <a:t>b</a:t>
            </a:r>
            <a:r>
              <a:rPr lang="en-GB" dirty="0" smtClean="0"/>
              <a:t> gives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 →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 and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→ -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. Further, we see that we cannot have </a:t>
            </a:r>
            <a:r>
              <a:rPr lang="en-GB" i="1" dirty="0" smtClean="0"/>
              <a:t>b</a:t>
            </a:r>
            <a:r>
              <a:rPr lang="en-GB" i="1" baseline="-25000" dirty="0" smtClean="0"/>
              <a:t>1</a:t>
            </a:r>
            <a:r>
              <a:rPr lang="en-GB" dirty="0" smtClean="0"/>
              <a:t> = 0 or 1 as this</a:t>
            </a:r>
          </a:p>
          <a:p>
            <a:r>
              <a:rPr lang="en-GB" dirty="0" smtClean="0"/>
              <a:t>would lead to a singularity in. either </a:t>
            </a:r>
            <a:r>
              <a:rPr lang="en-GB" i="1" dirty="0" smtClean="0"/>
              <a:t>b</a:t>
            </a:r>
            <a:r>
              <a:rPr lang="en-GB" i="1" baseline="-25000" dirty="0" smtClean="0"/>
              <a:t>2</a:t>
            </a:r>
            <a:r>
              <a:rPr lang="en-GB" dirty="0" smtClean="0"/>
              <a:t> or </a:t>
            </a:r>
            <a:r>
              <a:rPr lang="en-GB" i="1" dirty="0" smtClean="0"/>
              <a:t>c</a:t>
            </a:r>
            <a:r>
              <a:rPr lang="en-GB" i="1" baseline="-25000" dirty="0" smtClean="0"/>
              <a:t>1</a:t>
            </a:r>
            <a:r>
              <a:rPr lang="en-GB" dirty="0" smtClean="0"/>
              <a:t> and </a:t>
            </a:r>
            <a:r>
              <a:rPr lang="en-GB" i="1" dirty="0" smtClean="0"/>
              <a:t>c</a:t>
            </a:r>
            <a:r>
              <a:rPr lang="en-GB" i="1" baseline="-25000" dirty="0" smtClean="0"/>
              <a:t>2</a:t>
            </a:r>
            <a:r>
              <a:rPr lang="en-GB" i="1" dirty="0" smtClean="0"/>
              <a:t> </a:t>
            </a:r>
            <a:r>
              <a:rPr lang="en-GB" dirty="0" smtClean="0"/>
              <a:t>(but we will come back to this later …)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17643" y="4377878"/>
            <a:ext cx="8846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results are extendible to higher order </a:t>
            </a:r>
            <a:r>
              <a:rPr lang="en-GB" dirty="0" err="1" smtClean="0"/>
              <a:t>multipoles</a:t>
            </a:r>
            <a:r>
              <a:rPr lang="en-GB" dirty="0" smtClean="0"/>
              <a:t> in a straightforward way, however, the</a:t>
            </a:r>
          </a:p>
          <a:p>
            <a:r>
              <a:rPr lang="en-GB" dirty="0" smtClean="0"/>
              <a:t>higher the order, the more three dimensional solutions discussed above need to be included.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5192032"/>
            <a:ext cx="91364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This gives a solution for the fringe field of a </a:t>
            </a:r>
            <a:r>
              <a:rPr lang="en-GB" dirty="0" err="1" smtClean="0"/>
              <a:t>quadrupole</a:t>
            </a:r>
            <a:r>
              <a:rPr lang="en-GB" dirty="0" smtClean="0"/>
              <a:t>. However, this solution still has one</a:t>
            </a:r>
          </a:p>
          <a:p>
            <a:r>
              <a:rPr lang="en-GB" dirty="0" smtClean="0"/>
              <a:t>remaining free constant, namely </a:t>
            </a:r>
            <a:r>
              <a:rPr lang="en-GB" i="1" dirty="0" smtClean="0"/>
              <a:t>b</a:t>
            </a:r>
            <a:r>
              <a:rPr lang="en-GB" dirty="0" smtClean="0"/>
              <a:t> (0 &lt; </a:t>
            </a:r>
            <a:r>
              <a:rPr lang="en-GB" i="1" dirty="0" smtClean="0"/>
              <a:t>b</a:t>
            </a:r>
            <a:r>
              <a:rPr lang="en-GB" dirty="0" smtClean="0"/>
              <a:t> &lt; 1). This constant appears to be independent of the</a:t>
            </a:r>
          </a:p>
          <a:p>
            <a:r>
              <a:rPr lang="en-GB" dirty="0" smtClean="0"/>
              <a:t>usual </a:t>
            </a:r>
            <a:r>
              <a:rPr lang="en-GB" dirty="0" err="1" smtClean="0"/>
              <a:t>Enge</a:t>
            </a:r>
            <a:r>
              <a:rPr lang="en-GB" dirty="0" smtClean="0"/>
              <a:t> coefficients (</a:t>
            </a:r>
            <a:r>
              <a:rPr lang="en-GB" i="1" dirty="0" smtClean="0"/>
              <a:t>a</a:t>
            </a:r>
            <a:r>
              <a:rPr lang="en-GB" i="1" baseline="-25000" dirty="0" smtClean="0"/>
              <a:t>0</a:t>
            </a:r>
            <a:r>
              <a:rPr lang="en-GB" i="1" dirty="0" smtClean="0"/>
              <a:t>, a</a:t>
            </a:r>
            <a:r>
              <a:rPr lang="en-GB" i="1" baseline="-25000" dirty="0" smtClean="0"/>
              <a:t>1</a:t>
            </a:r>
            <a:r>
              <a:rPr lang="en-GB" i="1" dirty="0" smtClean="0"/>
              <a:t>, a</a:t>
            </a:r>
            <a:r>
              <a:rPr lang="en-GB" i="1" baseline="-25000" dirty="0" smtClean="0"/>
              <a:t>2</a:t>
            </a:r>
            <a:r>
              <a:rPr lang="en-GB" i="1" dirty="0" smtClean="0"/>
              <a:t>, a</a:t>
            </a:r>
            <a:r>
              <a:rPr lang="en-GB" i="1" baseline="-25000" dirty="0" smtClean="0"/>
              <a:t>3</a:t>
            </a:r>
            <a:r>
              <a:rPr lang="en-GB" i="1" dirty="0" smtClean="0"/>
              <a:t>, a</a:t>
            </a:r>
            <a:r>
              <a:rPr lang="en-GB" i="1" baseline="-25000" dirty="0" smtClean="0"/>
              <a:t>4</a:t>
            </a:r>
            <a:r>
              <a:rPr lang="en-GB" i="1" dirty="0" smtClean="0"/>
              <a:t>, a</a:t>
            </a:r>
            <a:r>
              <a:rPr lang="en-GB" i="1" baseline="-25000" dirty="0" smtClean="0"/>
              <a:t>5</a:t>
            </a:r>
            <a:r>
              <a:rPr lang="en-GB" dirty="0" smtClean="0"/>
              <a:t>). However, this may not be entirely so and it shall be</a:t>
            </a:r>
          </a:p>
          <a:p>
            <a:r>
              <a:rPr lang="en-GB" dirty="0" smtClean="0"/>
              <a:t>examined in more detail later on. For now, </a:t>
            </a:r>
            <a:r>
              <a:rPr lang="en-GB" i="1" dirty="0" smtClean="0"/>
              <a:t>b</a:t>
            </a:r>
            <a:r>
              <a:rPr lang="en-GB" dirty="0" smtClean="0"/>
              <a:t> appears to influence the rapidity of the fall-off in</a:t>
            </a:r>
          </a:p>
          <a:p>
            <a:r>
              <a:rPr lang="en-GB" dirty="0" smtClean="0"/>
              <a:t>the transverse coordinates.</a:t>
            </a:r>
            <a:endParaRPr lang="en-GB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55048"/>
            <a:ext cx="2263140" cy="132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5388" y="1722512"/>
            <a:ext cx="422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57693" y="1907540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giving the solution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20272" y="6483072"/>
            <a:ext cx="2133600" cy="365125"/>
          </a:xfrm>
        </p:spPr>
        <p:txBody>
          <a:bodyPr/>
          <a:lstStyle/>
          <a:p>
            <a:fld id="{81006AB2-2C83-43CF-808B-588D6F6BAFEB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(3)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61" y="1268760"/>
            <a:ext cx="844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If we return to our usual magnetic field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err="1" smtClean="0"/>
              <a:t>,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y</a:t>
            </a:r>
            <a:r>
              <a:rPr lang="en-GB" dirty="0" smtClean="0"/>
              <a:t> and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in the usual coordinates (</a:t>
            </a:r>
            <a:r>
              <a:rPr lang="en-GB" i="1" dirty="0" smtClean="0"/>
              <a:t>x, y, z</a:t>
            </a:r>
            <a:r>
              <a:rPr lang="en-GB" dirty="0" smtClean="0"/>
              <a:t>), and</a:t>
            </a:r>
          </a:p>
          <a:p>
            <a:r>
              <a:rPr lang="en-GB" dirty="0"/>
              <a:t>r</a:t>
            </a:r>
            <a:r>
              <a:rPr lang="en-GB" dirty="0" smtClean="0"/>
              <a:t>emembering</a:t>
            </a:r>
            <a:r>
              <a:rPr lang="en-GB" i="1" dirty="0" smtClean="0"/>
              <a:t>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and </a:t>
            </a:r>
            <a:r>
              <a:rPr lang="en-GB" i="1" dirty="0" smtClean="0"/>
              <a:t>z</a:t>
            </a:r>
            <a:r>
              <a:rPr lang="en-GB" dirty="0" smtClean="0"/>
              <a:t> were re-scaled: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5149641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145211"/>
            <a:ext cx="3600450" cy="44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0" y="5158933"/>
            <a:ext cx="142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and </a:t>
            </a:r>
            <a:r>
              <a:rPr lang="en-GB" i="1" dirty="0" err="1" smtClean="0"/>
              <a:t>h</a:t>
            </a:r>
            <a:r>
              <a:rPr lang="en-GB" i="1" baseline="-25000" dirty="0" err="1" smtClean="0"/>
              <a:t>j</a:t>
            </a:r>
            <a:r>
              <a:rPr lang="en-GB" dirty="0" smtClean="0"/>
              <a:t> is now</a:t>
            </a:r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5187503"/>
            <a:ext cx="1828800" cy="33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7504" y="5807005"/>
            <a:ext cx="8843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 we are now in a position to look at plots of the various components of the magnetic field</a:t>
            </a:r>
          </a:p>
          <a:p>
            <a:r>
              <a:rPr lang="en-GB" dirty="0" smtClean="0"/>
              <a:t>and to look at what the meaning of different values of </a:t>
            </a:r>
            <a:r>
              <a:rPr lang="en-GB" i="1" dirty="0" smtClean="0"/>
              <a:t>b</a:t>
            </a:r>
            <a:r>
              <a:rPr lang="en-GB" dirty="0" smtClean="0"/>
              <a:t> is. First we check that the behaviour</a:t>
            </a:r>
          </a:p>
          <a:p>
            <a:r>
              <a:rPr lang="en-GB" dirty="0" smtClean="0"/>
              <a:t>of the fields is as expected and that the symmetries are what they should be.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114530"/>
            <a:ext cx="8206740" cy="275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18016"/>
            <a:ext cx="9028176" cy="516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noProof="0" dirty="0" err="1" smtClean="0">
                <a:latin typeface="+mj-lt"/>
                <a:ea typeface="+mj-ea"/>
                <a:cs typeface="+mj-cs"/>
              </a:rPr>
              <a:t>quadr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(4)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7540" y="6433591"/>
            <a:ext cx="1812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James Jones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366301" y="6381328"/>
            <a:ext cx="221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,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&amp;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at </a:t>
            </a:r>
            <a:r>
              <a:rPr lang="en-GB" i="1" dirty="0" smtClean="0"/>
              <a:t>z</a:t>
            </a:r>
            <a:r>
              <a:rPr lang="en-GB" dirty="0" smtClean="0"/>
              <a:t> = </a:t>
            </a:r>
            <a:r>
              <a:rPr lang="en-GB" i="1" dirty="0" smtClean="0"/>
              <a:t>-4, -2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91749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273177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75463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944706"/>
              </p:ext>
            </p:extLst>
          </p:nvPr>
        </p:nvGraphicFramePr>
        <p:xfrm>
          <a:off x="5987872" y="4077072"/>
          <a:ext cx="3048624" cy="267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Acrobat Document" r:id="rId6" imgW="7621560" imgH="6694200" progId="AcroExch.Document.11">
                  <p:embed/>
                </p:oleObj>
              </mc:Choice>
              <mc:Fallback>
                <p:oleObj name="Acrobat Document" r:id="rId6" imgW="7621560" imgH="669420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7872" y="4077072"/>
                        <a:ext cx="3048624" cy="2677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4" b="48575"/>
          <a:stretch/>
        </p:blipFill>
        <p:spPr bwMode="auto">
          <a:xfrm>
            <a:off x="6129903" y="44625"/>
            <a:ext cx="2803756" cy="248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/>
          <a:srcRect r="28650"/>
          <a:stretch/>
        </p:blipFill>
        <p:spPr bwMode="auto">
          <a:xfrm>
            <a:off x="27678" y="2523551"/>
            <a:ext cx="2163431" cy="176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398453" y="2492896"/>
            <a:ext cx="1638043" cy="1638094"/>
            <a:chOff x="5652120" y="3573016"/>
            <a:chExt cx="3033425" cy="3033506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10" cstate="print">
              <a:lum bright="80000"/>
            </a:blip>
            <a:srcRect/>
            <a:stretch>
              <a:fillRect/>
            </a:stretch>
          </p:blipFill>
          <p:spPr bwMode="auto">
            <a:xfrm>
              <a:off x="5652120" y="3573016"/>
              <a:ext cx="3033425" cy="3033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652120" y="3573016"/>
              <a:ext cx="3033425" cy="3033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800" y="5013176"/>
            <a:ext cx="3032154" cy="176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56860" y="2047488"/>
            <a:ext cx="526746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How to satisfy 3D Maxwell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GPT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Recreation of pole-face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LHC inner triplet quadrupole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EMMA quadrupole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LHC triplet tracking</a:t>
            </a:r>
            <a:endParaRPr lang="en-GB" sz="28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71800" y="260648"/>
            <a:ext cx="3433589" cy="12961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Fringe Fields</a:t>
            </a:r>
          </a:p>
          <a:p>
            <a:r>
              <a:rPr lang="en-GB" sz="3200" dirty="0"/>
              <a:t>f</a:t>
            </a:r>
            <a:r>
              <a:rPr lang="en-GB" sz="3200" dirty="0" smtClean="0"/>
              <a:t>or multipoles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979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noProof="0" dirty="0" err="1" smtClean="0">
                <a:latin typeface="+mj-lt"/>
                <a:ea typeface="+mj-ea"/>
                <a:cs typeface="+mj-cs"/>
              </a:rPr>
              <a:t>quadr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(5)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" y="1259544"/>
            <a:ext cx="9058656" cy="519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07540" y="6433591"/>
            <a:ext cx="1812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James Jones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366301" y="6381328"/>
            <a:ext cx="214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,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&amp;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at </a:t>
            </a:r>
            <a:r>
              <a:rPr lang="en-GB" i="1" dirty="0" smtClean="0"/>
              <a:t>z</a:t>
            </a:r>
            <a:r>
              <a:rPr lang="en-GB" dirty="0" smtClean="0"/>
              <a:t> = </a:t>
            </a:r>
            <a:r>
              <a:rPr lang="en-GB" i="1" dirty="0"/>
              <a:t>0</a:t>
            </a:r>
            <a:r>
              <a:rPr lang="en-GB" i="1" dirty="0" smtClean="0"/>
              <a:t>, 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94680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noProof="0" dirty="0" err="1" smtClean="0">
                <a:latin typeface="+mj-lt"/>
                <a:ea typeface="+mj-ea"/>
                <a:cs typeface="+mj-cs"/>
              </a:rPr>
              <a:t>quadr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(6)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524" y="1052736"/>
            <a:ext cx="3649980" cy="316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28" y="3645024"/>
            <a:ext cx="368808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3642360" cy="319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34792" y="6444044"/>
            <a:ext cx="184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,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&amp;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at </a:t>
            </a:r>
            <a:r>
              <a:rPr lang="en-GB" i="1" dirty="0" smtClean="0"/>
              <a:t>z</a:t>
            </a:r>
            <a:r>
              <a:rPr lang="en-GB" dirty="0" smtClean="0"/>
              <a:t> = </a:t>
            </a:r>
            <a:r>
              <a:rPr lang="en-GB" i="1" dirty="0"/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07540" y="6433591"/>
            <a:ext cx="1812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James Jones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1176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20272" y="6525344"/>
            <a:ext cx="2133600" cy="365125"/>
          </a:xfrm>
        </p:spPr>
        <p:txBody>
          <a:bodyPr/>
          <a:lstStyle/>
          <a:p>
            <a:fld id="{81006AB2-2C83-43CF-808B-588D6F6BAFEB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1027" name="Picture 3" descr="C:\bruno\fringe\gplot\anim\run0.1_0.1\bx_b1_0.1_b3_0.1_x_0.5_y_0.5_z_4.1_bx_0.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6712"/>
            <a:ext cx="4267200" cy="3200400"/>
          </a:xfrm>
          <a:prstGeom prst="rect">
            <a:avLst/>
          </a:prstGeom>
          <a:noFill/>
        </p:spPr>
      </p:pic>
      <p:pic>
        <p:nvPicPr>
          <p:cNvPr id="1029" name="Picture 5" descr="C:\bruno\fringe\gplot\anim\run0.1_0.1\by_b1_0.1_b3_0.1_x_0.5_y_0.5_z_4.1_by_0.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9296" y="908720"/>
            <a:ext cx="4267200" cy="3200400"/>
          </a:xfrm>
          <a:prstGeom prst="rect">
            <a:avLst/>
          </a:prstGeom>
          <a:noFill/>
        </p:spPr>
      </p:pic>
      <p:pic>
        <p:nvPicPr>
          <p:cNvPr id="1026" name="Picture 2" descr="C:\bruno\fringe\gplot\anim\run0.1_0.1\bz_b1_0.1_b3_0.1_x_0.5_y_0.5_z_4.1_bz_0.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3032" y="3672408"/>
            <a:ext cx="4267200" cy="32004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noProof="0" dirty="0" smtClean="0">
                <a:latin typeface="+mj-lt"/>
                <a:ea typeface="+mj-ea"/>
                <a:cs typeface="+mj-cs"/>
              </a:rPr>
              <a:t>7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3779748"/>
            <a:ext cx="212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b</a:t>
            </a:r>
            <a:r>
              <a:rPr lang="en-GB" dirty="0" smtClean="0"/>
              <a:t> = 0.1 for all movies</a:t>
            </a:r>
            <a:endParaRPr lang="en-GB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4437112"/>
            <a:ext cx="2272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z</a:t>
            </a:r>
            <a:r>
              <a:rPr lang="en-GB" dirty="0" smtClean="0"/>
              <a:t> goes from -4 to +4 in</a:t>
            </a:r>
          </a:p>
          <a:p>
            <a:r>
              <a:rPr lang="en-GB" dirty="0" smtClean="0"/>
              <a:t>arbitrary coordinates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bruno\fringe\gplot\anim\run0.9_0.9\bx_b1_0.9_b3_0.9_x_2.5_y_2.5_z_2.0_bx_4.0.a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08720"/>
            <a:ext cx="4267200" cy="32004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noProof="0" dirty="0" smtClean="0">
                <a:latin typeface="+mj-lt"/>
                <a:ea typeface="+mj-ea"/>
                <a:cs typeface="+mj-cs"/>
              </a:rPr>
              <a:t>8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3779748"/>
            <a:ext cx="212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b</a:t>
            </a:r>
            <a:r>
              <a:rPr lang="en-GB" dirty="0" smtClean="0"/>
              <a:t> = 0.9 for all movies</a:t>
            </a:r>
            <a:endParaRPr lang="en-GB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4437112"/>
            <a:ext cx="2272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z</a:t>
            </a:r>
            <a:r>
              <a:rPr lang="en-GB" dirty="0" smtClean="0"/>
              <a:t> goes from -4 to +4 in</a:t>
            </a:r>
          </a:p>
          <a:p>
            <a:r>
              <a:rPr lang="en-GB" dirty="0" smtClean="0"/>
              <a:t>arbitrary coordinates</a:t>
            </a:r>
            <a:endParaRPr lang="en-GB" dirty="0"/>
          </a:p>
        </p:txBody>
      </p:sp>
      <p:pic>
        <p:nvPicPr>
          <p:cNvPr id="80899" name="Picture 3" descr="C:\bruno\fringe\gplot\anim\run0.9_0.9\by_b1_0.9_b3_0.9_x_2.5_y_2.5_z_2.0_by_4.0.a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304" y="908720"/>
            <a:ext cx="4267200" cy="3200400"/>
          </a:xfrm>
          <a:prstGeom prst="rect">
            <a:avLst/>
          </a:prstGeom>
          <a:noFill/>
        </p:spPr>
      </p:pic>
      <p:pic>
        <p:nvPicPr>
          <p:cNvPr id="80900" name="Picture 4" descr="C:\bruno\fringe\gplot\anim\run0.9_0.9\bz_b1_0.9_b3_0.9_x_2.5_y_2.5_z_2.0_bz_4.0.a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5040" y="3612976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bruno\fringe\gplot\nanim\run0.1_0.1\nbx_b1_0.1_b3_0.1_x_1.1_y_1.1_z_6.533_nbx_8.0.a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72816"/>
            <a:ext cx="3657600" cy="2743200"/>
          </a:xfrm>
          <a:prstGeom prst="rect">
            <a:avLst/>
          </a:prstGeom>
          <a:noFill/>
        </p:spPr>
      </p:pic>
      <p:pic>
        <p:nvPicPr>
          <p:cNvPr id="2053" name="Picture 5" descr="C:\bruno\fringe\gplot\nanim\run0.1_0.1\nbz_b1_0.1_b3_0.1_x_1.1_y_1.1_z_6.533_nbz_8.0.a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70176"/>
            <a:ext cx="3657600" cy="2743200"/>
          </a:xfrm>
          <a:prstGeom prst="rect">
            <a:avLst/>
          </a:prstGeom>
          <a:noFill/>
        </p:spPr>
      </p:pic>
      <p:pic>
        <p:nvPicPr>
          <p:cNvPr id="2051" name="Picture 3" descr="C:\bruno\fringe\gplot\nanim\run0.9_0.9\nbx_b1_0.9_b3_0.9_x_1.1_y_1.1_z_0.6996_nbx_2.a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8896" y="1628800"/>
            <a:ext cx="3657600" cy="2743200"/>
          </a:xfrm>
          <a:prstGeom prst="rect">
            <a:avLst/>
          </a:prstGeom>
          <a:noFill/>
        </p:spPr>
      </p:pic>
      <p:pic>
        <p:nvPicPr>
          <p:cNvPr id="2052" name="Picture 4" descr="C:\bruno\fringe\gplot\nanim\run0.9_0.9\nbz_b1_0.9_b3_0.9_x_1.1_y_1.1_z_0.6996_nbz_2.a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070176"/>
            <a:ext cx="3657600" cy="27432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noProof="0" dirty="0" smtClean="0">
                <a:latin typeface="+mj-lt"/>
                <a:ea typeface="+mj-ea"/>
                <a:cs typeface="+mj-cs"/>
              </a:rPr>
              <a:t>9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3963724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b</a:t>
            </a:r>
            <a:r>
              <a:rPr lang="en-GB" dirty="0" smtClean="0"/>
              <a:t> = 0.1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555951" y="3933056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b</a:t>
            </a:r>
            <a:r>
              <a:rPr lang="en-GB" dirty="0" smtClean="0"/>
              <a:t> = 0.9</a:t>
            </a:r>
            <a:endParaRPr lang="en-GB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1137518"/>
            <a:ext cx="8934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If we treat the singularities or step functions as our limits of validity of the model and identify</a:t>
            </a:r>
          </a:p>
          <a:p>
            <a:r>
              <a:rPr lang="en-GB" dirty="0" smtClean="0"/>
              <a:t>them with current from the magnet coils, then it is possible to re-scale all the components of</a:t>
            </a:r>
          </a:p>
          <a:p>
            <a:r>
              <a:rPr lang="en-GB" dirty="0" smtClean="0"/>
              <a:t>the magnetic fields to see the exact effect that the constant </a:t>
            </a:r>
            <a:r>
              <a:rPr lang="en-GB" i="1" dirty="0" smtClean="0"/>
              <a:t>b</a:t>
            </a:r>
            <a:r>
              <a:rPr lang="en-GB" dirty="0" smtClean="0"/>
              <a:t> has on the model.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347864" y="2250738"/>
            <a:ext cx="2200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x</a:t>
            </a:r>
            <a:r>
              <a:rPr lang="en-GB" dirty="0" smtClean="0"/>
              <a:t> and </a:t>
            </a:r>
            <a:r>
              <a:rPr lang="en-GB" i="1" dirty="0" smtClean="0"/>
              <a:t>y</a:t>
            </a:r>
            <a:r>
              <a:rPr lang="en-GB" dirty="0" smtClean="0"/>
              <a:t> are now</a:t>
            </a:r>
          </a:p>
          <a:p>
            <a:r>
              <a:rPr lang="en-GB" dirty="0" smtClean="0"/>
              <a:t>normalised and </a:t>
            </a:r>
            <a:r>
              <a:rPr lang="en-GB" i="1" dirty="0" smtClean="0"/>
              <a:t>z</a:t>
            </a:r>
            <a:r>
              <a:rPr lang="en-GB" dirty="0" smtClean="0"/>
              <a:t> is</a:t>
            </a:r>
          </a:p>
          <a:p>
            <a:r>
              <a:rPr lang="en-GB" dirty="0" smtClean="0"/>
              <a:t>fixed by how the</a:t>
            </a:r>
          </a:p>
          <a:p>
            <a:r>
              <a:rPr lang="en-GB" dirty="0" smtClean="0"/>
              <a:t>singularities move as</a:t>
            </a:r>
          </a:p>
          <a:p>
            <a:r>
              <a:rPr lang="en-GB" dirty="0" smtClean="0"/>
              <a:t>one goes through the</a:t>
            </a:r>
          </a:p>
          <a:p>
            <a:r>
              <a:rPr lang="en-GB" dirty="0" smtClean="0"/>
              <a:t>fringe field.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347864" y="4149080"/>
            <a:ext cx="2358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 that the vertical</a:t>
            </a:r>
          </a:p>
          <a:p>
            <a:r>
              <a:rPr lang="en-GB" dirty="0" smtClean="0"/>
              <a:t>scale no longer has any</a:t>
            </a:r>
          </a:p>
          <a:p>
            <a:r>
              <a:rPr lang="en-GB" dirty="0" smtClean="0"/>
              <a:t>meaning.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347864" y="5229200"/>
            <a:ext cx="2276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higher value of </a:t>
            </a:r>
            <a:r>
              <a:rPr lang="en-GB" i="1" dirty="0" smtClean="0"/>
              <a:t>b</a:t>
            </a:r>
            <a:endParaRPr lang="en-GB" dirty="0" smtClean="0"/>
          </a:p>
          <a:p>
            <a:r>
              <a:rPr lang="en-GB" dirty="0" smtClean="0"/>
              <a:t>means a smoother</a:t>
            </a:r>
          </a:p>
          <a:p>
            <a:r>
              <a:rPr lang="en-GB" dirty="0" smtClean="0"/>
              <a:t>transition but a higher</a:t>
            </a:r>
          </a:p>
          <a:p>
            <a:r>
              <a:rPr lang="en-GB" dirty="0" smtClean="0"/>
              <a:t>value of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</a:t>
            </a:r>
            <a:r>
              <a:rPr lang="en-GB" dirty="0" err="1" smtClean="0"/>
              <a:t>w.r.t</a:t>
            </a:r>
            <a:r>
              <a:rPr lang="en-GB" dirty="0" smtClean="0"/>
              <a:t>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x,y</a:t>
            </a:r>
            <a:r>
              <a:rPr lang="en-GB" i="1" dirty="0" smtClean="0"/>
              <a:t> </a:t>
            </a:r>
            <a:r>
              <a:rPr lang="en-GB" dirty="0" smtClean="0"/>
              <a:t>in</a:t>
            </a:r>
            <a:endParaRPr lang="en-GB" i="1" baseline="-25000" dirty="0" smtClean="0"/>
          </a:p>
          <a:p>
            <a:r>
              <a:rPr lang="en-GB" dirty="0" smtClean="0"/>
              <a:t>order to achieve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noProof="0" dirty="0" smtClean="0">
                <a:latin typeface="+mj-lt"/>
                <a:ea typeface="+mj-ea"/>
                <a:cs typeface="+mj-cs"/>
              </a:rPr>
              <a:t>10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4301078"/>
            <a:ext cx="520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And the scalar and vector potential may be written as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5496" y="1268760"/>
            <a:ext cx="166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 we can write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7360" y="1605920"/>
            <a:ext cx="4754880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496" y="3356992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140968"/>
            <a:ext cx="7738110" cy="6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805134"/>
            <a:ext cx="398907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5453206"/>
            <a:ext cx="4560570" cy="136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5496" y="3861048"/>
            <a:ext cx="549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 Li</a:t>
            </a:r>
            <a:r>
              <a:rPr lang="en-GB" baseline="-25000" dirty="0" smtClean="0"/>
              <a:t>2</a:t>
            </a:r>
            <a:r>
              <a:rPr lang="en-GB" dirty="0" smtClean="0"/>
              <a:t> is the </a:t>
            </a:r>
            <a:r>
              <a:rPr lang="en-GB" dirty="0" err="1" smtClean="0"/>
              <a:t>di</a:t>
            </a:r>
            <a:r>
              <a:rPr lang="en-GB" dirty="0" smtClean="0"/>
              <a:t>-logarithm or poly-logarithm of order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980066" y="1628800"/>
            <a:ext cx="4752173" cy="14401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123727" y="4789140"/>
            <a:ext cx="4608511" cy="20242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noProof="0" dirty="0" smtClean="0">
                <a:latin typeface="+mj-lt"/>
                <a:ea typeface="+mj-ea"/>
                <a:cs typeface="+mj-cs"/>
              </a:rPr>
              <a:t>11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3707740"/>
            <a:ext cx="544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Application to one quadrupole of the HL-LHC inner triplet</a:t>
            </a:r>
            <a:endParaRPr lang="en-GB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475492"/>
            <a:ext cx="325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can fit a function of the form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916832"/>
            <a:ext cx="2274570" cy="67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496" y="2780928"/>
            <a:ext cx="9153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 the fall-off in order to keep things as simple as possible and just illustrate the idea. This is just</a:t>
            </a:r>
          </a:p>
          <a:p>
            <a:r>
              <a:rPr lang="en-GB" dirty="0" smtClean="0"/>
              <a:t>for illustration, the function if far too simple to reflect reality …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293096"/>
            <a:ext cx="4754880" cy="197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030512" y="1844824"/>
            <a:ext cx="2517199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noProof="0" dirty="0" smtClean="0">
                <a:latin typeface="+mj-lt"/>
                <a:ea typeface="+mj-ea"/>
                <a:cs typeface="+mj-cs"/>
              </a:rPr>
              <a:t>12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4696" y="1340768"/>
            <a:ext cx="51816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496" y="4843026"/>
            <a:ext cx="90383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Radial component of the magnetic field in an HL-LHC inner triplet </a:t>
            </a:r>
            <a:r>
              <a:rPr lang="en-GB" dirty="0" err="1" smtClean="0"/>
              <a:t>quadrupole</a:t>
            </a:r>
            <a:r>
              <a:rPr lang="en-GB" dirty="0" smtClean="0"/>
              <a:t> as a function of</a:t>
            </a:r>
          </a:p>
          <a:p>
            <a:r>
              <a:rPr lang="en-GB" dirty="0" smtClean="0"/>
              <a:t>position along lines of given radius and with cylindrical polar co-ordinate θ = π/4. Each pair of</a:t>
            </a:r>
          </a:p>
          <a:p>
            <a:r>
              <a:rPr lang="en-GB" dirty="0" smtClean="0"/>
              <a:t>black and red lines shows the field at a different radius, from </a:t>
            </a:r>
            <a:r>
              <a:rPr lang="en-GB" dirty="0" err="1" smtClean="0"/>
              <a:t>rmax</a:t>
            </a:r>
            <a:r>
              <a:rPr lang="en-GB" dirty="0" smtClean="0"/>
              <a:t>/5 to 4rmax/5, with</a:t>
            </a:r>
          </a:p>
          <a:p>
            <a:r>
              <a:rPr lang="en-GB" dirty="0" err="1" smtClean="0"/>
              <a:t>rmax</a:t>
            </a:r>
            <a:r>
              <a:rPr lang="en-GB" dirty="0" smtClean="0"/>
              <a:t> = 75mm. The black lines show the field obtained from the (numerical) magnetic model;</a:t>
            </a:r>
          </a:p>
          <a:p>
            <a:r>
              <a:rPr lang="en-GB" dirty="0" smtClean="0"/>
              <a:t>the red lines show the analytical model, with fit parameters given in the table with radius of fit</a:t>
            </a:r>
          </a:p>
          <a:p>
            <a:r>
              <a:rPr lang="en-GB" dirty="0" err="1" smtClean="0"/>
              <a:t>rmax</a:t>
            </a:r>
            <a:r>
              <a:rPr lang="en-GB" dirty="0" smtClean="0"/>
              <a:t>/10, and </a:t>
            </a:r>
            <a:r>
              <a:rPr lang="en-GB" i="1" dirty="0" smtClean="0"/>
              <a:t>b</a:t>
            </a:r>
            <a:r>
              <a:rPr lang="en-GB" i="1" baseline="-25000" dirty="0" smtClean="0"/>
              <a:t>1</a:t>
            </a:r>
            <a:r>
              <a:rPr lang="en-GB" dirty="0" smtClean="0"/>
              <a:t> = 2.5. (remember </a:t>
            </a:r>
            <a:r>
              <a:rPr lang="en-GB" i="1" dirty="0" smtClean="0"/>
              <a:t>b</a:t>
            </a:r>
            <a:r>
              <a:rPr lang="en-GB" dirty="0" smtClean="0"/>
              <a:t> is equivalent to </a:t>
            </a:r>
            <a:r>
              <a:rPr lang="en-GB" i="1" dirty="0" smtClean="0"/>
              <a:t>1/b</a:t>
            </a:r>
            <a:r>
              <a:rPr lang="en-GB" dirty="0" smtClean="0"/>
              <a:t>)</a:t>
            </a:r>
            <a:r>
              <a:rPr lang="en-GB" i="1" dirty="0" smtClean="0"/>
              <a:t>.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noProof="0" dirty="0" smtClean="0">
                <a:latin typeface="+mj-lt"/>
                <a:ea typeface="+mj-ea"/>
                <a:cs typeface="+mj-cs"/>
              </a:rPr>
              <a:t>13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62819"/>
            <a:ext cx="51816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267" y="4843026"/>
            <a:ext cx="93831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Radial component of the magnetic field in an HL-LHC inner triplet </a:t>
            </a:r>
            <a:r>
              <a:rPr lang="en-GB" dirty="0" err="1" smtClean="0"/>
              <a:t>quadrupole</a:t>
            </a:r>
            <a:r>
              <a:rPr lang="en-GB" dirty="0" smtClean="0"/>
              <a:t> as a function of</a:t>
            </a:r>
          </a:p>
          <a:p>
            <a:r>
              <a:rPr lang="en-GB" dirty="0" smtClean="0"/>
              <a:t>position along lines of fixed distance r = </a:t>
            </a:r>
            <a:r>
              <a:rPr lang="en-GB" dirty="0" err="1" smtClean="0"/>
              <a:t>rmax</a:t>
            </a:r>
            <a:r>
              <a:rPr lang="en-GB" dirty="0" smtClean="0"/>
              <a:t>/4. Each pair of black and red lines shows the field</a:t>
            </a:r>
          </a:p>
          <a:p>
            <a:r>
              <a:rPr lang="en-GB" dirty="0" smtClean="0"/>
              <a:t>at a different value of the cylindrical polar co-ordinate θ, from π/16 to π/4 (in steps of π/16).</a:t>
            </a:r>
          </a:p>
          <a:p>
            <a:r>
              <a:rPr lang="en-GB" dirty="0" smtClean="0"/>
              <a:t>The black lines show the field obtained from the (numerical) magnetic model; the red lines</a:t>
            </a:r>
          </a:p>
          <a:p>
            <a:r>
              <a:rPr lang="en-GB" dirty="0" smtClean="0"/>
              <a:t>show the analytical model, with fit parameters given in the table with radius of fit </a:t>
            </a:r>
            <a:r>
              <a:rPr lang="en-GB" dirty="0" err="1" smtClean="0"/>
              <a:t>rmax</a:t>
            </a:r>
            <a:r>
              <a:rPr lang="en-GB" dirty="0" smtClean="0"/>
              <a:t>/10, and</a:t>
            </a:r>
          </a:p>
          <a:p>
            <a:r>
              <a:rPr lang="en-GB" i="1" dirty="0" smtClean="0"/>
              <a:t>b</a:t>
            </a:r>
            <a:r>
              <a:rPr lang="en-GB" i="1" baseline="-25000" dirty="0" smtClean="0"/>
              <a:t>1</a:t>
            </a:r>
            <a:r>
              <a:rPr lang="en-GB" dirty="0" smtClean="0"/>
              <a:t> = 2.5. (remember </a:t>
            </a:r>
            <a:r>
              <a:rPr lang="en-GB" i="1" dirty="0" smtClean="0"/>
              <a:t>b</a:t>
            </a:r>
            <a:r>
              <a:rPr lang="en-GB" dirty="0" smtClean="0"/>
              <a:t> is equivalent to </a:t>
            </a:r>
            <a:r>
              <a:rPr lang="en-GB" i="1" dirty="0" smtClean="0"/>
              <a:t>1/b</a:t>
            </a:r>
            <a:r>
              <a:rPr lang="en-GB" dirty="0" smtClean="0"/>
              <a:t>)</a:t>
            </a:r>
            <a:r>
              <a:rPr lang="en-GB" i="1" dirty="0" smtClean="0"/>
              <a:t>.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noProof="0" dirty="0" smtClean="0">
                <a:latin typeface="+mj-lt"/>
                <a:ea typeface="+mj-ea"/>
                <a:cs typeface="+mj-cs"/>
              </a:rPr>
              <a:t>14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350" y="1196752"/>
            <a:ext cx="50673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452" y="4869160"/>
            <a:ext cx="91620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Longitudinal component of the magnetic field in an HL-LHC inner triplet </a:t>
            </a:r>
            <a:r>
              <a:rPr lang="en-GB" dirty="0" err="1" smtClean="0"/>
              <a:t>quadrupole</a:t>
            </a:r>
            <a:r>
              <a:rPr lang="en-GB" dirty="0" smtClean="0"/>
              <a:t> as a</a:t>
            </a:r>
          </a:p>
          <a:p>
            <a:r>
              <a:rPr lang="en-GB" dirty="0" smtClean="0"/>
              <a:t>function of position along lines of given radius and with cylindrical polar co-ordinate θ = π/4.</a:t>
            </a:r>
          </a:p>
          <a:p>
            <a:r>
              <a:rPr lang="en-GB" dirty="0" smtClean="0"/>
              <a:t>Each pair of black and red lines shows the field at an increasing radius, from </a:t>
            </a:r>
            <a:r>
              <a:rPr lang="en-GB" dirty="0" err="1" smtClean="0"/>
              <a:t>rmax</a:t>
            </a:r>
            <a:r>
              <a:rPr lang="en-GB" dirty="0" smtClean="0"/>
              <a:t>/5 to 4rmax/5,</a:t>
            </a:r>
          </a:p>
          <a:p>
            <a:r>
              <a:rPr lang="en-GB" dirty="0" err="1" smtClean="0"/>
              <a:t>rmax</a:t>
            </a:r>
            <a:r>
              <a:rPr lang="en-GB" dirty="0" smtClean="0"/>
              <a:t> = 75mm. The black lines show the field obtained from the (numerical) magnetic model;</a:t>
            </a:r>
          </a:p>
          <a:p>
            <a:r>
              <a:rPr lang="en-GB" dirty="0" smtClean="0"/>
              <a:t>the red lines show the analytical model, with fit parameters given in the table with radius of fit</a:t>
            </a:r>
          </a:p>
          <a:p>
            <a:r>
              <a:rPr lang="en-GB" dirty="0" err="1" smtClean="0"/>
              <a:t>rmax</a:t>
            </a:r>
            <a:r>
              <a:rPr lang="en-GB" dirty="0" smtClean="0"/>
              <a:t>/10, and </a:t>
            </a:r>
            <a:r>
              <a:rPr lang="en-GB" i="1" dirty="0" smtClean="0"/>
              <a:t>b</a:t>
            </a:r>
            <a:r>
              <a:rPr lang="en-GB" i="1" baseline="-25000" dirty="0" smtClean="0"/>
              <a:t>1</a:t>
            </a:r>
            <a:r>
              <a:rPr lang="en-GB" dirty="0" smtClean="0"/>
              <a:t> = 2.5 (remember </a:t>
            </a:r>
            <a:r>
              <a:rPr lang="en-GB" i="1" dirty="0" smtClean="0"/>
              <a:t>b</a:t>
            </a:r>
            <a:r>
              <a:rPr lang="en-GB" dirty="0" smtClean="0"/>
              <a:t> is equivalent to </a:t>
            </a:r>
            <a:r>
              <a:rPr lang="en-GB" i="1" dirty="0" smtClean="0"/>
              <a:t>1/b</a:t>
            </a:r>
            <a:r>
              <a:rPr lang="en-GB" dirty="0" smtClean="0"/>
              <a:t>)</a:t>
            </a:r>
            <a:r>
              <a:rPr lang="en-GB" i="1" dirty="0" smtClean="0"/>
              <a:t>.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38461" y="3068960"/>
            <a:ext cx="3526027" cy="1800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486355" y="3068960"/>
            <a:ext cx="34061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Please note: there is some maths</a:t>
            </a:r>
          </a:p>
          <a:p>
            <a:r>
              <a:rPr lang="en-GB" dirty="0" smtClean="0"/>
              <a:t>involved but all of it is trivial (+/-)</a:t>
            </a:r>
          </a:p>
          <a:p>
            <a:r>
              <a:rPr lang="en-GB" dirty="0" smtClean="0"/>
              <a:t>and I use it as a guide for the talk</a:t>
            </a:r>
          </a:p>
          <a:p>
            <a:r>
              <a:rPr lang="en-GB" dirty="0" smtClean="0"/>
              <a:t>you do not </a:t>
            </a:r>
            <a:r>
              <a:rPr lang="en-GB" b="1" dirty="0" smtClean="0"/>
              <a:t>need</a:t>
            </a:r>
            <a:r>
              <a:rPr lang="en-GB" dirty="0" smtClean="0"/>
              <a:t> to worry about it</a:t>
            </a:r>
          </a:p>
          <a:p>
            <a:r>
              <a:rPr lang="en-GB" dirty="0" smtClean="0"/>
              <a:t>(but it is there if you want it later).</a:t>
            </a:r>
          </a:p>
          <a:p>
            <a:r>
              <a:rPr lang="en-GB" dirty="0" smtClean="0"/>
              <a:t>Important results in red boxes.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7504" y="692696"/>
            <a:ext cx="871328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Motivation</a:t>
            </a:r>
          </a:p>
          <a:p>
            <a:r>
              <a:rPr lang="en-GB" dirty="0" smtClean="0"/>
              <a:t>      - Why do we want to do this ?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Dipoles</a:t>
            </a:r>
          </a:p>
          <a:p>
            <a:r>
              <a:rPr lang="en-GB" dirty="0" smtClean="0"/>
              <a:t>      - Very simplified model to inform what may happen for higher order </a:t>
            </a:r>
            <a:r>
              <a:rPr lang="en-GB" dirty="0" err="1" smtClean="0"/>
              <a:t>multipoles</a:t>
            </a: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err="1" smtClean="0"/>
              <a:t>Multipoles</a:t>
            </a:r>
            <a:endParaRPr lang="en-GB" dirty="0" smtClean="0"/>
          </a:p>
          <a:p>
            <a:r>
              <a:rPr lang="en-GB" dirty="0" smtClean="0"/>
              <a:t>      - Extension of dipole theory to multipoles ? (</a:t>
            </a:r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arxiv.org/abs/1404.1762</a:t>
            </a:r>
            <a:r>
              <a:rPr lang="en-GB" dirty="0" smtClean="0"/>
              <a:t> &amp; PRST-AB)</a:t>
            </a:r>
          </a:p>
          <a:p>
            <a:pPr marL="285750" indent="-285750">
              <a:buFontTx/>
              <a:buChar char="-"/>
            </a:pPr>
            <a:r>
              <a:rPr lang="en-GB" dirty="0" err="1" smtClean="0"/>
              <a:t>Quadrupoles</a:t>
            </a:r>
            <a:endParaRPr lang="en-GB" dirty="0" smtClean="0"/>
          </a:p>
          <a:p>
            <a:r>
              <a:rPr lang="en-GB" dirty="0" smtClean="0"/>
              <a:t>      - Details of how the theory works for the second order </a:t>
            </a:r>
            <a:r>
              <a:rPr lang="en-GB" dirty="0" err="1" smtClean="0"/>
              <a:t>multipole</a:t>
            </a: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HL-LHC inner triplet application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EMMA application</a:t>
            </a:r>
          </a:p>
          <a:p>
            <a:pPr marL="285750" indent="-285750">
              <a:buFontTx/>
              <a:buChar char="-"/>
            </a:pPr>
            <a:r>
              <a:rPr lang="en-GB" dirty="0" err="1" smtClean="0"/>
              <a:t>Sextupoles</a:t>
            </a:r>
            <a:r>
              <a:rPr lang="en-GB" dirty="0" smtClean="0"/>
              <a:t> &amp; </a:t>
            </a:r>
            <a:r>
              <a:rPr lang="en-GB" dirty="0" err="1"/>
              <a:t>o</a:t>
            </a:r>
            <a:r>
              <a:rPr lang="en-GB" dirty="0" err="1" smtClean="0"/>
              <a:t>ctupoles</a:t>
            </a: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Looking at trajectories in the HL-LHC inner triplet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GPT implementation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Possible future directions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Conclusions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96" y="4869160"/>
            <a:ext cx="9189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There are many slides so, in the interest of time, I shall go through them rather fast. However,</a:t>
            </a:r>
          </a:p>
          <a:p>
            <a:r>
              <a:rPr lang="en-GB" dirty="0" smtClean="0"/>
              <a:t>you can refer back to the slides of this talk if you need more information &amp; please stop me &amp; ask</a:t>
            </a:r>
          </a:p>
          <a:p>
            <a:r>
              <a:rPr lang="en-GB" dirty="0" smtClean="0"/>
              <a:t>For clarifications at any time. If there is something missing or which you do not understand,</a:t>
            </a:r>
          </a:p>
          <a:p>
            <a:r>
              <a:rPr lang="en-GB" dirty="0" smtClean="0"/>
              <a:t>please do not hesitate to contact me and I shall do my best to answer all your questions.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6093296"/>
            <a:ext cx="8969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Work done with: Andy Wolski, Liverpool University, Cockcroft Institute &amp; </a:t>
            </a:r>
            <a:r>
              <a:rPr lang="en-GB" dirty="0"/>
              <a:t>James Jones </a:t>
            </a:r>
            <a:r>
              <a:rPr lang="en-GB" dirty="0" err="1" smtClean="0"/>
              <a:t>ASTeC</a:t>
            </a:r>
            <a:endParaRPr lang="en-GB" dirty="0" smtClean="0"/>
          </a:p>
          <a:p>
            <a:r>
              <a:rPr lang="en-GB" dirty="0" smtClean="0"/>
              <a:t>Daresbury </a:t>
            </a:r>
            <a:r>
              <a:rPr lang="en-GB" dirty="0"/>
              <a:t>Laboratory, Cockcroft </a:t>
            </a:r>
            <a:r>
              <a:rPr lang="en-GB" dirty="0" smtClean="0"/>
              <a:t>Institute, Bas Van </a:t>
            </a:r>
            <a:r>
              <a:rPr lang="en-GB" dirty="0"/>
              <a:t>d</a:t>
            </a:r>
            <a:r>
              <a:rPr lang="en-GB" dirty="0" smtClean="0"/>
              <a:t>er Geer &amp; Marieke de Loos, Pulsar Physics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8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noProof="0" dirty="0" smtClean="0">
                <a:latin typeface="+mj-lt"/>
                <a:ea typeface="+mj-ea"/>
                <a:cs typeface="+mj-cs"/>
              </a:rPr>
              <a:t>15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484784"/>
            <a:ext cx="92487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797152"/>
            <a:ext cx="8951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Radial component of the magnetic field in an HL-LHC inner triplet </a:t>
            </a:r>
            <a:r>
              <a:rPr lang="en-GB" dirty="0" err="1" smtClean="0"/>
              <a:t>quadrupole</a:t>
            </a:r>
            <a:r>
              <a:rPr lang="en-GB" dirty="0" smtClean="0"/>
              <a:t> as a function of</a:t>
            </a:r>
          </a:p>
          <a:p>
            <a:r>
              <a:rPr lang="en-GB" dirty="0" smtClean="0"/>
              <a:t>position along lines of given radius and with cylindrical polar co-ordinate θ = π/4. for different</a:t>
            </a:r>
          </a:p>
          <a:p>
            <a:r>
              <a:rPr lang="en-GB" dirty="0" smtClean="0"/>
              <a:t>values of </a:t>
            </a:r>
            <a:r>
              <a:rPr lang="en-GB" i="1" dirty="0" smtClean="0"/>
              <a:t>b</a:t>
            </a:r>
            <a:r>
              <a:rPr lang="en-GB" dirty="0" smtClean="0"/>
              <a:t> (</a:t>
            </a:r>
            <a:r>
              <a:rPr lang="en-GB" i="1" dirty="0" smtClean="0"/>
              <a:t>b = 1.5 </a:t>
            </a:r>
            <a:r>
              <a:rPr lang="en-GB" dirty="0" smtClean="0"/>
              <a:t>left and </a:t>
            </a:r>
            <a:r>
              <a:rPr lang="en-GB" i="1" dirty="0" smtClean="0"/>
              <a:t>b = 3.5 </a:t>
            </a:r>
            <a:r>
              <a:rPr lang="en-GB" dirty="0" smtClean="0"/>
              <a:t>right).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4095" y="5805264"/>
            <a:ext cx="9002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Surface of constant scalar potential φ = 0.25Tm in a representation of the HL-LHC inner triplet</a:t>
            </a:r>
          </a:p>
          <a:p>
            <a:r>
              <a:rPr lang="en-GB" dirty="0" err="1" smtClean="0"/>
              <a:t>quadrupole</a:t>
            </a:r>
            <a:r>
              <a:rPr lang="en-GB" dirty="0" smtClean="0"/>
              <a:t>, with gradient falling as an </a:t>
            </a:r>
            <a:r>
              <a:rPr lang="en-GB" dirty="0" err="1" smtClean="0"/>
              <a:t>Enge</a:t>
            </a:r>
            <a:r>
              <a:rPr lang="en-GB" dirty="0" smtClean="0"/>
              <a:t> function in the fringe field. The parameters of the</a:t>
            </a:r>
          </a:p>
          <a:p>
            <a:r>
              <a:rPr lang="en-GB" dirty="0" err="1" smtClean="0"/>
              <a:t>Enge</a:t>
            </a:r>
            <a:r>
              <a:rPr lang="en-GB" dirty="0" smtClean="0"/>
              <a:t> function correspond to the first line in the table.</a:t>
            </a:r>
            <a:endParaRPr lang="en-GB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525441"/>
              </p:ext>
            </p:extLst>
          </p:nvPr>
        </p:nvGraphicFramePr>
        <p:xfrm>
          <a:off x="1714500" y="836712"/>
          <a:ext cx="5715000" cy="501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Acrobat Document" r:id="rId4" imgW="5714918" imgH="5019415" progId="AcroExch.Document.11">
                  <p:embed/>
                </p:oleObj>
              </mc:Choice>
              <mc:Fallback>
                <p:oleObj name="Acrobat Document" r:id="rId4" imgW="5714918" imgH="5019415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836712"/>
                        <a:ext cx="5715000" cy="501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16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17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437112"/>
            <a:ext cx="497205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504" y="3707740"/>
            <a:ext cx="217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Application to EMMA</a:t>
            </a:r>
            <a:endParaRPr lang="en-GB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475492"/>
            <a:ext cx="325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can fit a function of the form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916832"/>
            <a:ext cx="2274570" cy="67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496" y="2782669"/>
            <a:ext cx="9153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 the fall-off in order to keep things as simple as possible and just illustrate the idea. This is just</a:t>
            </a:r>
          </a:p>
          <a:p>
            <a:r>
              <a:rPr lang="en-GB" dirty="0" smtClean="0"/>
              <a:t>for illustration, the function if far too simple to reflect reality …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059832" y="1916832"/>
            <a:ext cx="2346578" cy="6743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18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1196752"/>
            <a:ext cx="51435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504" y="4725144"/>
            <a:ext cx="911929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Radial component of the magnetic field in an EMMA F </a:t>
            </a:r>
            <a:r>
              <a:rPr lang="en-GB" dirty="0" err="1" smtClean="0"/>
              <a:t>quadrupole</a:t>
            </a:r>
            <a:r>
              <a:rPr lang="en-GB" dirty="0" smtClean="0"/>
              <a:t> as a function of position</a:t>
            </a:r>
          </a:p>
          <a:p>
            <a:r>
              <a:rPr lang="en-GB" dirty="0" smtClean="0"/>
              <a:t>along lines of given radius and with cylindrical polar co-ordinate θ = π/4. Each pair of black</a:t>
            </a:r>
          </a:p>
          <a:p>
            <a:r>
              <a:rPr lang="en-GB" dirty="0" smtClean="0"/>
              <a:t>and red lines shows the field at a different radius, from </a:t>
            </a:r>
            <a:r>
              <a:rPr lang="en-GB" dirty="0" err="1" smtClean="0"/>
              <a:t>rmax</a:t>
            </a:r>
            <a:r>
              <a:rPr lang="en-GB" dirty="0" smtClean="0"/>
              <a:t>/5 to 4rmax/5, with </a:t>
            </a:r>
            <a:r>
              <a:rPr lang="en-GB" dirty="0" err="1" smtClean="0"/>
              <a:t>rmax</a:t>
            </a:r>
            <a:r>
              <a:rPr lang="en-GB" dirty="0" smtClean="0"/>
              <a:t> = 36mm.</a:t>
            </a:r>
          </a:p>
          <a:p>
            <a:r>
              <a:rPr lang="en-GB" dirty="0" smtClean="0"/>
              <a:t>The black lines show the field obtained from the (numerical) magnetic model; the red lines</a:t>
            </a:r>
          </a:p>
          <a:p>
            <a:r>
              <a:rPr lang="en-GB" dirty="0" smtClean="0"/>
              <a:t>show the analytical model, with fit parameters given in the table with radius of fit </a:t>
            </a:r>
            <a:r>
              <a:rPr lang="en-GB" dirty="0" err="1" smtClean="0"/>
              <a:t>rmax</a:t>
            </a:r>
            <a:r>
              <a:rPr lang="en-GB" dirty="0" smtClean="0"/>
              <a:t>/10,</a:t>
            </a:r>
          </a:p>
          <a:p>
            <a:r>
              <a:rPr lang="en-GB" dirty="0" smtClean="0"/>
              <a:t>and </a:t>
            </a:r>
            <a:r>
              <a:rPr lang="en-GB" i="1" dirty="0" smtClean="0"/>
              <a:t>b</a:t>
            </a:r>
            <a:r>
              <a:rPr lang="en-GB" i="1" baseline="-25000" dirty="0" smtClean="0"/>
              <a:t>1</a:t>
            </a:r>
            <a:r>
              <a:rPr lang="en-GB" i="1" dirty="0" smtClean="0"/>
              <a:t> = 1.8 </a:t>
            </a:r>
            <a:r>
              <a:rPr lang="en-GB" dirty="0" smtClean="0"/>
              <a:t>(remember </a:t>
            </a:r>
            <a:r>
              <a:rPr lang="en-GB" i="1" dirty="0" smtClean="0"/>
              <a:t>b</a:t>
            </a:r>
            <a:r>
              <a:rPr lang="en-GB" dirty="0" smtClean="0"/>
              <a:t> is equivalent to </a:t>
            </a:r>
            <a:r>
              <a:rPr lang="en-GB" i="1" dirty="0" smtClean="0"/>
              <a:t>1/b</a:t>
            </a:r>
            <a:r>
              <a:rPr lang="en-GB" dirty="0" smtClean="0"/>
              <a:t>). The centre of the </a:t>
            </a:r>
            <a:r>
              <a:rPr lang="en-GB" dirty="0" err="1" smtClean="0"/>
              <a:t>quadrupole</a:t>
            </a:r>
            <a:r>
              <a:rPr lang="en-GB" dirty="0" smtClean="0"/>
              <a:t> is at the far left of</a:t>
            </a:r>
          </a:p>
          <a:p>
            <a:r>
              <a:rPr lang="en-GB" dirty="0" smtClean="0"/>
              <a:t>the plot, z = −53.6mm.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19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438" y="1196752"/>
            <a:ext cx="5191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4696" y="4725144"/>
            <a:ext cx="88397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Radial component of the magnetic field in an EMMA F </a:t>
            </a:r>
            <a:r>
              <a:rPr lang="en-GB" dirty="0" err="1" smtClean="0"/>
              <a:t>quadrupole</a:t>
            </a:r>
            <a:r>
              <a:rPr lang="en-GB" dirty="0" smtClean="0"/>
              <a:t> as a function of position</a:t>
            </a:r>
          </a:p>
          <a:p>
            <a:r>
              <a:rPr lang="en-GB" dirty="0" smtClean="0"/>
              <a:t>along lines of fixed distance r = </a:t>
            </a:r>
            <a:r>
              <a:rPr lang="en-GB" dirty="0" err="1" smtClean="0"/>
              <a:t>rmax</a:t>
            </a:r>
            <a:r>
              <a:rPr lang="en-GB" dirty="0" smtClean="0"/>
              <a:t>/4. Each pair of black and red lines shows the field at a</a:t>
            </a:r>
          </a:p>
          <a:p>
            <a:r>
              <a:rPr lang="en-GB" dirty="0" smtClean="0"/>
              <a:t>different value of the cylindrical polar co-ordinate θ, from π/16 to π/4 (in steps of π/16). The</a:t>
            </a:r>
          </a:p>
          <a:p>
            <a:r>
              <a:rPr lang="en-GB" dirty="0" smtClean="0"/>
              <a:t>black lines show the field obtained from the (numerical) magnetic model; the red lines show</a:t>
            </a:r>
          </a:p>
          <a:p>
            <a:r>
              <a:rPr lang="en-GB" dirty="0" smtClean="0"/>
              <a:t>the analytical model, with fit parameters given in Table 2 with radius of fit </a:t>
            </a:r>
            <a:r>
              <a:rPr lang="en-GB" dirty="0" err="1" smtClean="0"/>
              <a:t>rmax</a:t>
            </a:r>
            <a:r>
              <a:rPr lang="en-GB" dirty="0" smtClean="0"/>
              <a:t>/10, and</a:t>
            </a:r>
          </a:p>
          <a:p>
            <a:r>
              <a:rPr lang="en-GB" i="1" dirty="0" smtClean="0"/>
              <a:t>b</a:t>
            </a:r>
            <a:r>
              <a:rPr lang="en-GB" i="1" baseline="-25000" dirty="0" smtClean="0"/>
              <a:t>1</a:t>
            </a:r>
            <a:r>
              <a:rPr lang="en-GB" i="1" dirty="0" smtClean="0"/>
              <a:t> = 1.8 </a:t>
            </a:r>
            <a:r>
              <a:rPr lang="en-GB" dirty="0" smtClean="0"/>
              <a:t>(remember </a:t>
            </a:r>
            <a:r>
              <a:rPr lang="en-GB" i="1" dirty="0" smtClean="0"/>
              <a:t>b</a:t>
            </a:r>
            <a:r>
              <a:rPr lang="en-GB" dirty="0" smtClean="0"/>
              <a:t> is equivalent to </a:t>
            </a:r>
            <a:r>
              <a:rPr lang="en-GB" i="1" dirty="0" smtClean="0"/>
              <a:t>1/b</a:t>
            </a:r>
            <a:r>
              <a:rPr lang="en-GB" dirty="0" smtClean="0"/>
              <a:t>). The centre of the </a:t>
            </a:r>
            <a:r>
              <a:rPr lang="en-GB" dirty="0" err="1" smtClean="0"/>
              <a:t>quadrupole</a:t>
            </a:r>
            <a:r>
              <a:rPr lang="en-GB" dirty="0" smtClean="0"/>
              <a:t> is at the far left of</a:t>
            </a:r>
          </a:p>
          <a:p>
            <a:r>
              <a:rPr lang="en-GB" dirty="0" smtClean="0"/>
              <a:t>the plot, z = −53.6mm.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quadrupoles (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20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9300" y="1246237"/>
            <a:ext cx="51054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496" y="4725144"/>
            <a:ext cx="88784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Longitudinal component of the magnetic field in an EMMA F </a:t>
            </a:r>
            <a:r>
              <a:rPr lang="en-GB" dirty="0" err="1" smtClean="0"/>
              <a:t>quadrupole</a:t>
            </a:r>
            <a:r>
              <a:rPr lang="en-GB" dirty="0" smtClean="0"/>
              <a:t> as a function of</a:t>
            </a:r>
          </a:p>
          <a:p>
            <a:r>
              <a:rPr lang="en-GB" dirty="0" smtClean="0"/>
              <a:t>position along lines of given radius and with cylindrical polar co-ordinate θ = π/4. Each pair</a:t>
            </a:r>
          </a:p>
          <a:p>
            <a:r>
              <a:rPr lang="en-GB" dirty="0" smtClean="0"/>
              <a:t>of black and red lines shows the field at an increasing radius, from </a:t>
            </a:r>
            <a:r>
              <a:rPr lang="en-GB" dirty="0" err="1" smtClean="0"/>
              <a:t>rmax</a:t>
            </a:r>
            <a:r>
              <a:rPr lang="en-GB" dirty="0" smtClean="0"/>
              <a:t>/5 to 4rmax/5, with</a:t>
            </a:r>
          </a:p>
          <a:p>
            <a:r>
              <a:rPr lang="en-GB" dirty="0" err="1" smtClean="0"/>
              <a:t>rmax</a:t>
            </a:r>
            <a:r>
              <a:rPr lang="en-GB" dirty="0" smtClean="0"/>
              <a:t> = 36mm. The black lines show the field obtained from the (numerical) magnetic model;</a:t>
            </a:r>
          </a:p>
          <a:p>
            <a:r>
              <a:rPr lang="en-GB" dirty="0" smtClean="0"/>
              <a:t>the red lines show the analytical model, with fit parameters given in the table with radius of</a:t>
            </a:r>
          </a:p>
          <a:p>
            <a:r>
              <a:rPr lang="en-GB" dirty="0" smtClean="0"/>
              <a:t>fit </a:t>
            </a:r>
            <a:r>
              <a:rPr lang="en-GB" dirty="0" err="1" smtClean="0"/>
              <a:t>rmax</a:t>
            </a:r>
            <a:r>
              <a:rPr lang="en-GB" dirty="0" smtClean="0"/>
              <a:t>/10, and </a:t>
            </a:r>
            <a:r>
              <a:rPr lang="en-GB" i="1" dirty="0" smtClean="0"/>
              <a:t>b</a:t>
            </a:r>
            <a:r>
              <a:rPr lang="en-GB" i="1" baseline="-25000" dirty="0" smtClean="0"/>
              <a:t>1</a:t>
            </a:r>
            <a:r>
              <a:rPr lang="en-GB" i="1" dirty="0" smtClean="0"/>
              <a:t> = 1.8 </a:t>
            </a:r>
            <a:r>
              <a:rPr lang="en-GB" dirty="0" smtClean="0"/>
              <a:t>(remember </a:t>
            </a:r>
            <a:r>
              <a:rPr lang="en-GB" i="1" dirty="0" smtClean="0"/>
              <a:t>b</a:t>
            </a:r>
            <a:r>
              <a:rPr lang="en-GB" dirty="0" smtClean="0"/>
              <a:t> is equivalent to </a:t>
            </a:r>
            <a:r>
              <a:rPr lang="en-GB" i="1" dirty="0" smtClean="0"/>
              <a:t>1/b</a:t>
            </a:r>
            <a:r>
              <a:rPr lang="en-GB" dirty="0" smtClean="0"/>
              <a:t>). The centre of the </a:t>
            </a:r>
            <a:r>
              <a:rPr lang="en-GB" dirty="0" err="1" smtClean="0"/>
              <a:t>quadrupole</a:t>
            </a:r>
            <a:r>
              <a:rPr lang="en-GB" dirty="0" smtClean="0"/>
              <a:t> is</a:t>
            </a:r>
          </a:p>
          <a:p>
            <a:r>
              <a:rPr lang="en-GB" dirty="0" smtClean="0"/>
              <a:t>at the far left of the plot, z = −53.6mm.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4016" y="274638"/>
            <a:ext cx="889248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additional constants (1)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bruno\beam-beam\Multipoles.jpg"/>
          <p:cNvPicPr>
            <a:picLocks noChangeAspect="1" noChangeArrowheads="1"/>
          </p:cNvPicPr>
          <p:nvPr/>
        </p:nvPicPr>
        <p:blipFill>
          <a:blip r:embed="rId3" cstate="print"/>
          <a:srcRect r="51708"/>
          <a:stretch>
            <a:fillRect/>
          </a:stretch>
        </p:blipFill>
        <p:spPr bwMode="auto">
          <a:xfrm>
            <a:off x="107504" y="2852936"/>
            <a:ext cx="1584176" cy="2013585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51520" y="1196752"/>
            <a:ext cx="1466850" cy="1800200"/>
            <a:chOff x="1736998" y="1484784"/>
            <a:chExt cx="1466850" cy="1800200"/>
          </a:xfrm>
        </p:grpSpPr>
        <p:pic>
          <p:nvPicPr>
            <p:cNvPr id="3" name="Picture 3" descr="C:\bruno\beam-beam\220px-VFPt_quadrupole_coils_1.sv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36998" y="1484784"/>
              <a:ext cx="1466850" cy="146685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1805708" y="2915652"/>
              <a:ext cx="1308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Quadrupole</a:t>
              </a:r>
              <a:endParaRPr lang="en-GB" dirty="0"/>
            </a:p>
          </p:txBody>
        </p:sp>
      </p:grpSp>
      <p:pic>
        <p:nvPicPr>
          <p:cNvPr id="12" name="Picture 2" descr="C:\bruno\beam-beam\Multipoles.jpg"/>
          <p:cNvPicPr>
            <a:picLocks noChangeAspect="1" noChangeArrowheads="1"/>
          </p:cNvPicPr>
          <p:nvPr/>
        </p:nvPicPr>
        <p:blipFill>
          <a:blip r:embed="rId3" cstate="print"/>
          <a:srcRect l="48036"/>
          <a:stretch>
            <a:fillRect/>
          </a:stretch>
        </p:blipFill>
        <p:spPr bwMode="auto">
          <a:xfrm>
            <a:off x="59070" y="4844415"/>
            <a:ext cx="1704618" cy="201358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835696" y="1268760"/>
            <a:ext cx="7189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additional constant </a:t>
            </a:r>
            <a:r>
              <a:rPr lang="en-GB" i="1" dirty="0" smtClean="0"/>
              <a:t>b</a:t>
            </a:r>
            <a:r>
              <a:rPr lang="en-GB" dirty="0" smtClean="0"/>
              <a:t> in the </a:t>
            </a:r>
            <a:r>
              <a:rPr lang="en-GB" dirty="0" err="1" smtClean="0"/>
              <a:t>quadrupole</a:t>
            </a:r>
            <a:r>
              <a:rPr lang="en-GB" dirty="0" smtClean="0"/>
              <a:t> case affects the rapidity of the</a:t>
            </a:r>
          </a:p>
          <a:p>
            <a:r>
              <a:rPr lang="en-GB" dirty="0" smtClean="0"/>
              <a:t>fall-off in the transverse (</a:t>
            </a:r>
            <a:r>
              <a:rPr lang="en-GB" i="1" dirty="0" err="1" smtClean="0"/>
              <a:t>x,y</a:t>
            </a:r>
            <a:r>
              <a:rPr lang="en-GB" dirty="0" smtClean="0"/>
              <a:t>) plane.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835696" y="2132856"/>
            <a:ext cx="6904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Only one such constant is required in a </a:t>
            </a:r>
            <a:r>
              <a:rPr lang="en-GB" dirty="0" err="1" smtClean="0"/>
              <a:t>quadrupole</a:t>
            </a:r>
            <a:r>
              <a:rPr lang="en-GB" dirty="0" smtClean="0"/>
              <a:t> because there is the</a:t>
            </a:r>
          </a:p>
          <a:p>
            <a:r>
              <a:rPr lang="en-GB" dirty="0" smtClean="0"/>
              <a:t>possibility of a general scaling since the singularities of the expressions</a:t>
            </a:r>
          </a:p>
          <a:p>
            <a:r>
              <a:rPr lang="en-GB" dirty="0" smtClean="0"/>
              <a:t>dictate the limits of the </a:t>
            </a:r>
            <a:r>
              <a:rPr lang="en-GB" dirty="0" err="1" smtClean="0"/>
              <a:t>quadrupole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835696" y="3286725"/>
            <a:ext cx="6969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higher order </a:t>
            </a:r>
            <a:r>
              <a:rPr lang="en-GB" dirty="0" err="1" smtClean="0"/>
              <a:t>multipoles</a:t>
            </a:r>
            <a:r>
              <a:rPr lang="en-GB" dirty="0" smtClean="0"/>
              <a:t>, there are additional degrees of freedom to</a:t>
            </a:r>
          </a:p>
          <a:p>
            <a:r>
              <a:rPr lang="en-GB" dirty="0" smtClean="0"/>
              <a:t>fix, therefore, it seems natural that there should also be more constants.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825991" y="4149080"/>
            <a:ext cx="26182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Sextupoles</a:t>
            </a:r>
            <a:r>
              <a:rPr lang="en-GB" dirty="0" smtClean="0"/>
              <a:t> – 2 constants</a:t>
            </a:r>
          </a:p>
          <a:p>
            <a:r>
              <a:rPr lang="en-GB" dirty="0" err="1" smtClean="0"/>
              <a:t>Octupoles</a:t>
            </a:r>
            <a:r>
              <a:rPr lang="en-GB" dirty="0" smtClean="0"/>
              <a:t> – 3 constants</a:t>
            </a:r>
          </a:p>
          <a:p>
            <a:r>
              <a:rPr lang="en-GB" dirty="0" smtClean="0"/>
              <a:t>          .</a:t>
            </a:r>
          </a:p>
          <a:p>
            <a:r>
              <a:rPr lang="en-GB" dirty="0" smtClean="0"/>
              <a:t>          .</a:t>
            </a:r>
          </a:p>
          <a:p>
            <a:r>
              <a:rPr lang="en-GB" dirty="0" smtClean="0"/>
              <a:t>          .</a:t>
            </a:r>
          </a:p>
          <a:p>
            <a:r>
              <a:rPr lang="en-GB" i="1" dirty="0" smtClean="0"/>
              <a:t>n</a:t>
            </a:r>
            <a:r>
              <a:rPr lang="en-GB" dirty="0" smtClean="0"/>
              <a:t>-pole – (</a:t>
            </a:r>
            <a:r>
              <a:rPr lang="en-GB" i="1" dirty="0" smtClean="0"/>
              <a:t>n</a:t>
            </a:r>
            <a:r>
              <a:rPr lang="en-GB" dirty="0" smtClean="0"/>
              <a:t>-2)/2 constants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907704" y="6237312"/>
            <a:ext cx="527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Note: “</a:t>
            </a:r>
            <a:r>
              <a:rPr lang="en-GB" i="1" dirty="0" smtClean="0"/>
              <a:t>n</a:t>
            </a:r>
            <a:r>
              <a:rPr lang="en-GB" dirty="0" smtClean="0"/>
              <a:t>” here is different to “</a:t>
            </a:r>
            <a:r>
              <a:rPr lang="en-GB" i="1" dirty="0" smtClean="0"/>
              <a:t>n</a:t>
            </a:r>
            <a:r>
              <a:rPr lang="en-GB" dirty="0" smtClean="0"/>
              <a:t>” everywhere else …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41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err="1" smtClean="0">
                <a:latin typeface="+mj-lt"/>
                <a:ea typeface="+mj-ea"/>
                <a:cs typeface="+mj-cs"/>
              </a:rPr>
              <a:t>sextu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(1)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2843644"/>
            <a:ext cx="206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Sextupole</a:t>
            </a:r>
            <a:r>
              <a:rPr lang="en-GB" i="1" dirty="0" smtClean="0"/>
              <a:t> equations</a:t>
            </a:r>
            <a:endParaRPr lang="en-GB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1303600"/>
            <a:ext cx="92118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According to the </a:t>
            </a:r>
            <a:r>
              <a:rPr lang="en-GB" dirty="0" err="1" smtClean="0"/>
              <a:t>sextupole</a:t>
            </a:r>
            <a:r>
              <a:rPr lang="en-GB" dirty="0" smtClean="0"/>
              <a:t> geometry, we need </a:t>
            </a:r>
            <a:r>
              <a:rPr lang="en-GB" i="1" dirty="0" smtClean="0"/>
              <a:t>n</a:t>
            </a:r>
            <a:r>
              <a:rPr lang="en-GB" dirty="0" smtClean="0"/>
              <a:t> = 2 in the defining fringe field equations above.</a:t>
            </a:r>
          </a:p>
          <a:p>
            <a:r>
              <a:rPr lang="en-GB" dirty="0" smtClean="0"/>
              <a:t>Therefore, assuming we are inside the magnet and away from any fringe field so </a:t>
            </a:r>
            <a:r>
              <a:rPr lang="en-GB" i="1" dirty="0" smtClean="0"/>
              <a:t>F(</a:t>
            </a:r>
            <a:r>
              <a:rPr lang="el-GR" i="1" dirty="0" smtClean="0"/>
              <a:t>ζ</a:t>
            </a:r>
            <a:r>
              <a:rPr lang="en-GB" i="1" dirty="0"/>
              <a:t> + </a:t>
            </a:r>
            <a:r>
              <a:rPr lang="en-GB" i="1" dirty="0" err="1"/>
              <a:t>ih</a:t>
            </a:r>
            <a:r>
              <a:rPr lang="en-GB" i="1" baseline="-25000" dirty="0" err="1"/>
              <a:t>j</a:t>
            </a:r>
            <a:r>
              <a:rPr lang="en-GB" i="1" dirty="0" smtClean="0"/>
              <a:t>) = ±1</a:t>
            </a:r>
            <a:r>
              <a:rPr lang="en-GB" dirty="0" smtClean="0"/>
              <a:t> </a:t>
            </a:r>
          </a:p>
          <a:p>
            <a:r>
              <a:rPr lang="en-GB" i="1" dirty="0" smtClean="0"/>
              <a:t>G(</a:t>
            </a:r>
            <a:r>
              <a:rPr lang="el-GR" i="1" dirty="0" smtClean="0"/>
              <a:t>ζ</a:t>
            </a:r>
            <a:r>
              <a:rPr lang="en-GB" i="1" dirty="0"/>
              <a:t> - </a:t>
            </a:r>
            <a:r>
              <a:rPr lang="en-GB" i="1" dirty="0" err="1"/>
              <a:t>ih</a:t>
            </a:r>
            <a:r>
              <a:rPr lang="en-GB" i="1" baseline="-25000" dirty="0" err="1"/>
              <a:t>j</a:t>
            </a:r>
            <a:r>
              <a:rPr lang="en-GB" i="1" dirty="0" smtClean="0"/>
              <a:t>) = ±1 </a:t>
            </a:r>
            <a:r>
              <a:rPr lang="en-GB" dirty="0" smtClean="0"/>
              <a:t>for any </a:t>
            </a:r>
            <a:r>
              <a:rPr lang="en-GB" i="1" dirty="0" smtClean="0"/>
              <a:t>j</a:t>
            </a:r>
            <a:r>
              <a:rPr lang="en-GB" dirty="0" smtClean="0"/>
              <a:t>, and we proceed by strict analogy to the quadrupole case. Therefore, the</a:t>
            </a:r>
          </a:p>
          <a:p>
            <a:r>
              <a:rPr lang="en-GB" dirty="0" smtClean="0"/>
              <a:t>equations we have to satisfy for the components of the magnetic field (for </a:t>
            </a:r>
            <a:r>
              <a:rPr lang="en-GB" i="1" dirty="0" smtClean="0"/>
              <a:t>B</a:t>
            </a:r>
            <a:r>
              <a:rPr lang="en-GB" i="1" baseline="-25000" dirty="0" smtClean="0"/>
              <a:t>u</a:t>
            </a:r>
            <a:r>
              <a:rPr lang="en-GB" dirty="0" smtClean="0"/>
              <a:t>,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v</a:t>
            </a:r>
            <a:r>
              <a:rPr lang="en-GB" dirty="0" smtClean="0"/>
              <a:t> and </a:t>
            </a:r>
            <a:r>
              <a:rPr lang="en-GB" i="1" dirty="0" err="1" smtClean="0"/>
              <a:t>B</a:t>
            </a:r>
            <a:r>
              <a:rPr lang="en-GB" i="1" baseline="-25000" dirty="0" err="1"/>
              <a:t>ζ</a:t>
            </a:r>
            <a:r>
              <a:rPr lang="en-GB" dirty="0" smtClean="0"/>
              <a:t> in order)</a:t>
            </a:r>
          </a:p>
          <a:p>
            <a:r>
              <a:rPr lang="en-GB" dirty="0" smtClean="0"/>
              <a:t>are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3517" y="6444044"/>
            <a:ext cx="437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Giving the following </a:t>
            </a:r>
            <a:r>
              <a:rPr lang="en-GB" b="1" dirty="0" smtClean="0"/>
              <a:t>four</a:t>
            </a:r>
            <a:r>
              <a:rPr lang="en-GB" dirty="0" smtClean="0"/>
              <a:t> equations to satisfy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249697"/>
            <a:ext cx="9157811" cy="320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62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err="1" smtClean="0">
                <a:latin typeface="+mj-lt"/>
                <a:ea typeface="+mj-ea"/>
                <a:cs typeface="+mj-cs"/>
              </a:rPr>
              <a:t>sextu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(2)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649348"/>
            <a:ext cx="3051810" cy="185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7858" y="4869160"/>
            <a:ext cx="6046470" cy="6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7938" y="5744676"/>
            <a:ext cx="4640580" cy="70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8984" y="3862789"/>
            <a:ext cx="909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Which can be solved in an analogous way to the </a:t>
            </a:r>
            <a:r>
              <a:rPr lang="en-GB" dirty="0" err="1" smtClean="0"/>
              <a:t>quadrupole</a:t>
            </a:r>
            <a:r>
              <a:rPr lang="en-GB" dirty="0" smtClean="0"/>
              <a:t> case (only more complicated). The</a:t>
            </a:r>
          </a:p>
          <a:p>
            <a:r>
              <a:rPr lang="en-GB" dirty="0" smtClean="0"/>
              <a:t>solution now involves two independent constants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33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err="1" smtClean="0">
                <a:latin typeface="+mj-lt"/>
                <a:ea typeface="+mj-ea"/>
                <a:cs typeface="+mj-cs"/>
              </a:rPr>
              <a:t>sextu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(3)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1109432"/>
            <a:ext cx="9144000" cy="51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66301" y="6381328"/>
            <a:ext cx="221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,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&amp;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at </a:t>
            </a:r>
            <a:r>
              <a:rPr lang="en-GB" i="1" dirty="0" smtClean="0"/>
              <a:t>z</a:t>
            </a:r>
            <a:r>
              <a:rPr lang="en-GB" dirty="0" smtClean="0"/>
              <a:t> = </a:t>
            </a:r>
            <a:r>
              <a:rPr lang="en-GB" i="1" dirty="0" smtClean="0"/>
              <a:t>-4, -2</a:t>
            </a:r>
            <a:endParaRPr lang="en-GB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07540" y="6433591"/>
            <a:ext cx="1812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James Jones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459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564904"/>
            <a:ext cx="5326380" cy="153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Motivation / History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1196752"/>
            <a:ext cx="9108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Hard edge models are not realistic when it comes to modelling magnets in an accelerator, in</a:t>
            </a:r>
          </a:p>
          <a:p>
            <a:r>
              <a:rPr lang="en-GB" dirty="0" smtClean="0"/>
              <a:t>particular, a small accelerator such as EMMA where fringe fields dominate and overlap between</a:t>
            </a:r>
          </a:p>
          <a:p>
            <a:r>
              <a:rPr lang="en-GB" dirty="0" smtClean="0"/>
              <a:t>magnets.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7913" y="2132856"/>
            <a:ext cx="7280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Fringe fields for dipoles are well understood and, often the form assumed is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9743" y="4111912"/>
            <a:ext cx="9084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main problem with this expression is that, though it does indeed decay, it does so only at</a:t>
            </a:r>
          </a:p>
          <a:p>
            <a:r>
              <a:rPr lang="en-GB" dirty="0" smtClean="0"/>
              <a:t>infinity (in </a:t>
            </a:r>
            <a:r>
              <a:rPr lang="en-GB" i="1" dirty="0" smtClean="0"/>
              <a:t>z</a:t>
            </a:r>
            <a:r>
              <a:rPr lang="en-GB" dirty="0" smtClean="0"/>
              <a:t>) rather than earlier. This can create problems with space charge solvers where the</a:t>
            </a:r>
          </a:p>
          <a:p>
            <a:r>
              <a:rPr lang="en-GB" dirty="0" smtClean="0"/>
              <a:t>fringe fields are truncated because, even if they look like zero, they are not. Therefore, if the</a:t>
            </a:r>
          </a:p>
          <a:p>
            <a:r>
              <a:rPr lang="en-GB" dirty="0" smtClean="0"/>
              <a:t>field is truncated, this creates a discontinuity and, typically, the space charge algorithm dwells</a:t>
            </a:r>
          </a:p>
          <a:p>
            <a:r>
              <a:rPr lang="en-GB" dirty="0" smtClean="0"/>
              <a:t>on this discontinuity and so takes a very long time to come up with an answer.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7627" y="5733256"/>
            <a:ext cx="9132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Fringe fields for </a:t>
            </a:r>
            <a:r>
              <a:rPr lang="en-GB" dirty="0" err="1" smtClean="0"/>
              <a:t>quadrupoles</a:t>
            </a:r>
            <a:r>
              <a:rPr lang="en-GB" dirty="0" smtClean="0"/>
              <a:t> and higher order </a:t>
            </a:r>
            <a:r>
              <a:rPr lang="en-GB" dirty="0" err="1" smtClean="0"/>
              <a:t>multipoles</a:t>
            </a:r>
            <a:r>
              <a:rPr lang="en-GB" dirty="0" smtClean="0"/>
              <a:t> are approximated via an expansion</a:t>
            </a:r>
          </a:p>
          <a:p>
            <a:r>
              <a:rPr lang="en-GB" dirty="0" smtClean="0"/>
              <a:t>on-axis. This expansion is rather approximate when one goes considerably off-axis as is the case</a:t>
            </a:r>
          </a:p>
          <a:p>
            <a:r>
              <a:rPr lang="en-GB" dirty="0" smtClean="0"/>
              <a:t>for example in the EMMA ns-FFAG or the HL-LHC inner triplet quadrupoles.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835696" y="2564904"/>
            <a:ext cx="5254372" cy="14401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err="1" smtClean="0">
                <a:latin typeface="+mj-lt"/>
                <a:ea typeface="+mj-ea"/>
                <a:cs typeface="+mj-cs"/>
              </a:rPr>
              <a:t>sextu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(4)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366301" y="6381328"/>
            <a:ext cx="214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,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&amp;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at </a:t>
            </a:r>
            <a:r>
              <a:rPr lang="en-GB" i="1" dirty="0" smtClean="0"/>
              <a:t>z</a:t>
            </a:r>
            <a:r>
              <a:rPr lang="en-GB" dirty="0" smtClean="0"/>
              <a:t> = </a:t>
            </a:r>
            <a:r>
              <a:rPr lang="en-GB" i="1" dirty="0"/>
              <a:t>0</a:t>
            </a:r>
            <a:r>
              <a:rPr lang="en-GB" i="1" dirty="0" smtClean="0"/>
              <a:t>, 2</a:t>
            </a:r>
            <a:endParaRPr lang="en-GB" i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" y="1124744"/>
            <a:ext cx="9113520" cy="51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07540" y="6433591"/>
            <a:ext cx="1812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James Jones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651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0" y="980728"/>
            <a:ext cx="367284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80" y="3645024"/>
            <a:ext cx="3665220" cy="31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err="1" smtClean="0">
                <a:latin typeface="+mj-lt"/>
                <a:ea typeface="+mj-ea"/>
                <a:cs typeface="+mj-cs"/>
              </a:rPr>
              <a:t>sextu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(5)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4792" y="6444044"/>
            <a:ext cx="184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,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&amp;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at </a:t>
            </a:r>
            <a:r>
              <a:rPr lang="en-GB" i="1" dirty="0" smtClean="0"/>
              <a:t>z</a:t>
            </a:r>
            <a:r>
              <a:rPr lang="en-GB" dirty="0" smtClean="0"/>
              <a:t> = </a:t>
            </a:r>
            <a:r>
              <a:rPr lang="en-GB" i="1" dirty="0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7540" y="6433591"/>
            <a:ext cx="1812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James Jones</a:t>
            </a:r>
            <a:endParaRPr lang="en-GB" sz="1400" dirty="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" y="1058788"/>
            <a:ext cx="364998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8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noProof="0" dirty="0" err="1" smtClean="0">
                <a:latin typeface="+mj-lt"/>
                <a:ea typeface="+mj-ea"/>
                <a:cs typeface="+mj-cs"/>
              </a:rPr>
              <a:t>oc</a:t>
            </a:r>
            <a:r>
              <a:rPr lang="en-GB" sz="4400" dirty="0" err="1" smtClean="0">
                <a:latin typeface="+mj-lt"/>
                <a:ea typeface="+mj-ea"/>
                <a:cs typeface="+mj-cs"/>
              </a:rPr>
              <a:t>tu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(1)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96" y="1340768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According to the </a:t>
            </a:r>
            <a:r>
              <a:rPr lang="en-GB" dirty="0" err="1" smtClean="0"/>
              <a:t>octupole</a:t>
            </a:r>
            <a:r>
              <a:rPr lang="en-GB" dirty="0" smtClean="0"/>
              <a:t> geometry, we need </a:t>
            </a:r>
            <a:r>
              <a:rPr lang="en-GB" i="1" dirty="0" smtClean="0"/>
              <a:t>n</a:t>
            </a:r>
            <a:r>
              <a:rPr lang="en-GB" dirty="0" smtClean="0"/>
              <a:t> = 3 in the defining fringe field equations. We</a:t>
            </a:r>
          </a:p>
          <a:p>
            <a:r>
              <a:rPr lang="en-GB" dirty="0" smtClean="0"/>
              <a:t>use the same functions </a:t>
            </a:r>
            <a:r>
              <a:rPr lang="en-GB" i="1" dirty="0" smtClean="0"/>
              <a:t>F</a:t>
            </a:r>
            <a:r>
              <a:rPr lang="en-GB" dirty="0" smtClean="0"/>
              <a:t> and </a:t>
            </a:r>
            <a:r>
              <a:rPr lang="en-GB" i="1" dirty="0" smtClean="0"/>
              <a:t>G</a:t>
            </a:r>
            <a:r>
              <a:rPr lang="en-GB" dirty="0" smtClean="0"/>
              <a:t> as for the previous cases. Therefore, the equations we have to satisfy for the components of the magnetic field (for </a:t>
            </a:r>
            <a:r>
              <a:rPr lang="en-GB" i="1" dirty="0" smtClean="0"/>
              <a:t>B</a:t>
            </a:r>
            <a:r>
              <a:rPr lang="en-GB" i="1" baseline="-25000" dirty="0" smtClean="0"/>
              <a:t>u</a:t>
            </a:r>
            <a:r>
              <a:rPr lang="en-GB" dirty="0" smtClean="0"/>
              <a:t>,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v</a:t>
            </a:r>
            <a:r>
              <a:rPr lang="en-GB" dirty="0" smtClean="0"/>
              <a:t> and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in order) 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2483604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Octupole</a:t>
            </a:r>
            <a:r>
              <a:rPr lang="en-GB" i="1" dirty="0" smtClean="0"/>
              <a:t> equations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3517" y="6444044"/>
            <a:ext cx="432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Giving the following </a:t>
            </a:r>
            <a:r>
              <a:rPr lang="en-GB" b="1" dirty="0" smtClean="0"/>
              <a:t>five</a:t>
            </a:r>
            <a:r>
              <a:rPr lang="en-GB" dirty="0" smtClean="0"/>
              <a:t> equations to satisfy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" y="2982619"/>
            <a:ext cx="9027414" cy="32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66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293872"/>
            <a:ext cx="3726180" cy="24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noProof="0" dirty="0" err="1" smtClean="0">
                <a:latin typeface="+mj-lt"/>
                <a:ea typeface="+mj-ea"/>
                <a:cs typeface="+mj-cs"/>
              </a:rPr>
              <a:t>oc</a:t>
            </a:r>
            <a:r>
              <a:rPr lang="en-GB" sz="4400" dirty="0" err="1" smtClean="0">
                <a:latin typeface="+mj-lt"/>
                <a:ea typeface="+mj-ea"/>
                <a:cs typeface="+mj-cs"/>
              </a:rPr>
              <a:t>tu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(2)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869160"/>
            <a:ext cx="8195310" cy="110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8984" y="3862789"/>
            <a:ext cx="8834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Which can be solved in an analogous way to the </a:t>
            </a:r>
            <a:r>
              <a:rPr lang="en-GB" dirty="0" err="1" smtClean="0"/>
              <a:t>sextupole</a:t>
            </a:r>
            <a:r>
              <a:rPr lang="en-GB" dirty="0" smtClean="0"/>
              <a:t> case (only more complicated). The</a:t>
            </a:r>
          </a:p>
          <a:p>
            <a:r>
              <a:rPr lang="en-GB" dirty="0" smtClean="0"/>
              <a:t>solution now involves three independent constants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1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err="1">
                <a:latin typeface="+mj-lt"/>
                <a:ea typeface="+mj-ea"/>
                <a:cs typeface="+mj-cs"/>
              </a:rPr>
              <a:t>o</a:t>
            </a:r>
            <a:r>
              <a:rPr lang="en-GB" sz="4400" noProof="0" dirty="0" err="1" smtClean="0">
                <a:latin typeface="+mj-lt"/>
                <a:ea typeface="+mj-ea"/>
                <a:cs typeface="+mj-cs"/>
              </a:rPr>
              <a:t>ctu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(3)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4" y="1052736"/>
            <a:ext cx="8973312" cy="51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66301" y="6381328"/>
            <a:ext cx="221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,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&amp;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at </a:t>
            </a:r>
            <a:r>
              <a:rPr lang="en-GB" i="1" dirty="0" smtClean="0"/>
              <a:t>z</a:t>
            </a:r>
            <a:r>
              <a:rPr lang="en-GB" dirty="0" smtClean="0"/>
              <a:t> = </a:t>
            </a:r>
            <a:r>
              <a:rPr lang="en-GB" i="1" dirty="0" smtClean="0"/>
              <a:t>-4, -2</a:t>
            </a:r>
            <a:endParaRPr lang="en-GB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007540" y="6433591"/>
            <a:ext cx="1812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James Jones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176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err="1">
                <a:latin typeface="+mj-lt"/>
                <a:ea typeface="+mj-ea"/>
                <a:cs typeface="+mj-cs"/>
              </a:rPr>
              <a:t>o</a:t>
            </a:r>
            <a:r>
              <a:rPr lang="en-GB" sz="4400" noProof="0" dirty="0" err="1" smtClean="0">
                <a:latin typeface="+mj-lt"/>
                <a:ea typeface="+mj-ea"/>
                <a:cs typeface="+mj-cs"/>
              </a:rPr>
              <a:t>ctu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(4)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366301" y="6381328"/>
            <a:ext cx="214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,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&amp;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at </a:t>
            </a:r>
            <a:r>
              <a:rPr lang="en-GB" i="1" dirty="0" smtClean="0"/>
              <a:t>z</a:t>
            </a:r>
            <a:r>
              <a:rPr lang="en-GB" dirty="0" smtClean="0"/>
              <a:t> = </a:t>
            </a:r>
            <a:r>
              <a:rPr lang="en-GB" i="1" dirty="0"/>
              <a:t>0</a:t>
            </a:r>
            <a:r>
              <a:rPr lang="en-GB" i="1" dirty="0" smtClean="0"/>
              <a:t>, 2</a:t>
            </a:r>
            <a:endParaRPr lang="en-GB" i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" y="1052736"/>
            <a:ext cx="9034272" cy="521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07540" y="6433591"/>
            <a:ext cx="1812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James Jones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678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>
                <a:latin typeface="+mj-lt"/>
                <a:ea typeface="+mj-ea"/>
                <a:cs typeface="+mj-cs"/>
              </a:rPr>
              <a:t>o</a:t>
            </a:r>
            <a:r>
              <a:rPr lang="en-GB" sz="4400" noProof="0" dirty="0" err="1" smtClean="0">
                <a:latin typeface="+mj-lt"/>
                <a:ea typeface="+mj-ea"/>
                <a:cs typeface="+mj-cs"/>
              </a:rPr>
              <a:t>ctu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(5)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64" y="980728"/>
            <a:ext cx="371094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08" y="3573016"/>
            <a:ext cx="3657600" cy="326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364236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34792" y="6444044"/>
            <a:ext cx="184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,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&amp;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at </a:t>
            </a:r>
            <a:r>
              <a:rPr lang="en-GB" i="1" dirty="0" smtClean="0"/>
              <a:t>z</a:t>
            </a:r>
            <a:r>
              <a:rPr lang="en-GB" dirty="0" smtClean="0"/>
              <a:t> = </a:t>
            </a:r>
            <a:r>
              <a:rPr lang="en-GB" i="1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07540" y="6433591"/>
            <a:ext cx="1812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James Jones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936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multi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(1)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5496" y="1340768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According to the </a:t>
            </a:r>
            <a:r>
              <a:rPr lang="en-GB" dirty="0" err="1" smtClean="0"/>
              <a:t>multipole</a:t>
            </a:r>
            <a:r>
              <a:rPr lang="en-GB" dirty="0" smtClean="0"/>
              <a:t> geometry, we need </a:t>
            </a:r>
            <a:r>
              <a:rPr lang="en-GB" i="1" dirty="0" smtClean="0"/>
              <a:t>n</a:t>
            </a:r>
            <a:r>
              <a:rPr lang="en-GB" dirty="0" smtClean="0"/>
              <a:t> = </a:t>
            </a:r>
            <a:r>
              <a:rPr lang="en-GB" i="1" dirty="0" smtClean="0"/>
              <a:t>n</a:t>
            </a:r>
            <a:r>
              <a:rPr lang="en-GB" dirty="0" smtClean="0"/>
              <a:t> in the defining fringe field equations. We</a:t>
            </a:r>
          </a:p>
          <a:p>
            <a:r>
              <a:rPr lang="en-GB" dirty="0" smtClean="0"/>
              <a:t>use the same functions </a:t>
            </a:r>
            <a:r>
              <a:rPr lang="en-GB" i="1" dirty="0" smtClean="0"/>
              <a:t>F</a:t>
            </a:r>
            <a:r>
              <a:rPr lang="en-GB" dirty="0" smtClean="0"/>
              <a:t> and </a:t>
            </a:r>
            <a:r>
              <a:rPr lang="en-GB" i="1" dirty="0" smtClean="0"/>
              <a:t>G</a:t>
            </a:r>
            <a:r>
              <a:rPr lang="en-GB" dirty="0" smtClean="0"/>
              <a:t> as for the previous cases. Therefore, the equations we have to satisfy for the components of the magnetic field (for </a:t>
            </a:r>
            <a:r>
              <a:rPr lang="en-GB" i="1" dirty="0" smtClean="0"/>
              <a:t>B</a:t>
            </a:r>
            <a:r>
              <a:rPr lang="en-GB" i="1" baseline="-25000" dirty="0" smtClean="0"/>
              <a:t>u</a:t>
            </a:r>
            <a:r>
              <a:rPr lang="en-GB" dirty="0" smtClean="0"/>
              <a:t>,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v</a:t>
            </a:r>
            <a:r>
              <a:rPr lang="en-GB" dirty="0" smtClean="0"/>
              <a:t> and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in order) 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2483604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Multipole</a:t>
            </a:r>
            <a:r>
              <a:rPr lang="en-GB" i="1" dirty="0" smtClean="0"/>
              <a:t> equations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3517" y="6444044"/>
            <a:ext cx="447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Giving the following </a:t>
            </a:r>
            <a:r>
              <a:rPr lang="en-GB" b="1" i="1" dirty="0" smtClean="0"/>
              <a:t>n+2</a:t>
            </a:r>
            <a:r>
              <a:rPr lang="en-GB" dirty="0" smtClean="0"/>
              <a:t> equations to satisfy</a:t>
            </a:r>
            <a:endParaRPr lang="en-GB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" y="3140968"/>
            <a:ext cx="9082564" cy="29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5178" y="1196752"/>
            <a:ext cx="3669030" cy="126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multi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(2)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420888"/>
            <a:ext cx="413766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1012" y="5526360"/>
            <a:ext cx="61493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878188"/>
            <a:ext cx="141732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5496" y="4941168"/>
            <a:ext cx="8953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Which can be solved in an analogous way to the </a:t>
            </a:r>
            <a:r>
              <a:rPr lang="en-GB" dirty="0" err="1" smtClean="0"/>
              <a:t>octupole</a:t>
            </a:r>
            <a:r>
              <a:rPr lang="en-GB" dirty="0" smtClean="0"/>
              <a:t> case (only more complicated !). The</a:t>
            </a:r>
          </a:p>
          <a:p>
            <a:r>
              <a:rPr lang="en-GB" dirty="0" smtClean="0"/>
              <a:t>solution now involves </a:t>
            </a:r>
            <a:r>
              <a:rPr lang="en-GB" i="1" dirty="0" smtClean="0"/>
              <a:t>n-2</a:t>
            </a:r>
            <a:r>
              <a:rPr lang="en-GB" dirty="0" smtClean="0"/>
              <a:t> independent constants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3861048"/>
            <a:ext cx="866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  <a:r>
              <a:rPr lang="en-GB" dirty="0" smtClean="0"/>
              <a:t>ith                            ,  </a:t>
            </a:r>
            <a:r>
              <a:rPr lang="en-GB" i="1" dirty="0" smtClean="0"/>
              <a:t>m</a:t>
            </a:r>
            <a:r>
              <a:rPr lang="en-GB" dirty="0" smtClean="0"/>
              <a:t> is a positive integer and the number of equations is determined by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883" y="4509120"/>
            <a:ext cx="1320165" cy="19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124744"/>
            <a:ext cx="352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Potentials for the </a:t>
            </a:r>
            <a:r>
              <a:rPr lang="en-GB" i="1" dirty="0" err="1" smtClean="0"/>
              <a:t>multipole</a:t>
            </a:r>
            <a:r>
              <a:rPr lang="en-GB" i="1" dirty="0" smtClean="0"/>
              <a:t> solution</a:t>
            </a:r>
            <a:endParaRPr lang="en-GB" i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multi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poles (3)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597918"/>
            <a:ext cx="545211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109910"/>
            <a:ext cx="5017770" cy="76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496" y="334770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</a:t>
            </a:r>
            <a:endParaRPr lang="en-GB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683968"/>
            <a:ext cx="604647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5496" y="4355812"/>
            <a:ext cx="20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giving the potentials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5496" y="3861048"/>
            <a:ext cx="416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 Li</a:t>
            </a:r>
            <a:r>
              <a:rPr lang="en-GB" i="1" baseline="-25000" dirty="0" smtClean="0"/>
              <a:t>n</a:t>
            </a:r>
            <a:r>
              <a:rPr lang="en-GB" dirty="0" smtClean="0"/>
              <a:t> is the poly-logarithm of order </a:t>
            </a:r>
            <a:r>
              <a:rPr lang="en-GB" i="1" dirty="0" smtClean="0"/>
              <a:t>n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63688" y="1556792"/>
            <a:ext cx="5452110" cy="15841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691680" y="4717132"/>
            <a:ext cx="5974462" cy="20242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6976"/>
          </a:xfrm>
        </p:spPr>
        <p:txBody>
          <a:bodyPr/>
          <a:lstStyle/>
          <a:p>
            <a:r>
              <a:rPr lang="en-GB" dirty="0" smtClean="0"/>
              <a:t>Fringe fields - dipoles (1)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6608" y="1268760"/>
            <a:ext cx="2377440" cy="44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0862" y="1329328"/>
            <a:ext cx="244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Magneto-static Maxwell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0748" y="2420888"/>
            <a:ext cx="163449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901" y="2587774"/>
            <a:ext cx="172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Enge</a:t>
            </a:r>
            <a:r>
              <a:rPr lang="en-GB" dirty="0" smtClean="0"/>
              <a:t>-type decay</a:t>
            </a:r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1262" y="2543190"/>
            <a:ext cx="510921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0067" y="4215224"/>
            <a:ext cx="328041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901" y="406778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Solution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10862" y="5075892"/>
            <a:ext cx="154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Particular case</a:t>
            </a:r>
            <a:endParaRPr lang="en-GB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9213" y="5177760"/>
            <a:ext cx="211455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40368" y="5865832"/>
            <a:ext cx="69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Gives</a:t>
            </a:r>
            <a:endParaRPr lang="en-GB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5038" y="5721816"/>
            <a:ext cx="562356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43110" y="1844824"/>
            <a:ext cx="268605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6594" y="1268760"/>
            <a:ext cx="3851910" cy="46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439454" y="1916832"/>
            <a:ext cx="88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 = 0)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75901" y="3563724"/>
            <a:ext cx="826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There are many other (possibly better ?) decays possible – this method is </a:t>
            </a:r>
            <a:r>
              <a:rPr lang="en-GB" b="1" dirty="0" smtClean="0"/>
              <a:t>always</a:t>
            </a:r>
            <a:r>
              <a:rPr lang="en-GB" dirty="0" smtClean="0"/>
              <a:t> valid.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5901" y="6453336"/>
            <a:ext cx="772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i="1" baseline="-25000" dirty="0" smtClean="0"/>
              <a:t> </a:t>
            </a:r>
            <a:r>
              <a:rPr lang="en-GB" dirty="0" smtClean="0"/>
              <a:t>is required because we wish </a:t>
            </a:r>
            <a:r>
              <a:rPr lang="en-GB" i="1" dirty="0" smtClean="0"/>
              <a:t>B</a:t>
            </a:r>
            <a:r>
              <a:rPr lang="en-GB" i="1" baseline="-25000" dirty="0" smtClean="0"/>
              <a:t>y </a:t>
            </a:r>
            <a:r>
              <a:rPr lang="en-GB" dirty="0" smtClean="0"/>
              <a:t>to decay (along </a:t>
            </a:r>
            <a:r>
              <a:rPr lang="en-GB" i="1" dirty="0" smtClean="0"/>
              <a:t>z</a:t>
            </a:r>
            <a:r>
              <a:rPr lang="en-GB" dirty="0" smtClean="0"/>
              <a:t>) while still satisfying Maxwell.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158080" y="4583276"/>
            <a:ext cx="250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any function </a:t>
            </a:r>
            <a:r>
              <a:rPr lang="en-GB" i="1" dirty="0" smtClean="0"/>
              <a:t>e</a:t>
            </a:r>
            <a:r>
              <a:rPr lang="en-GB" dirty="0" smtClean="0"/>
              <a:t>(</a:t>
            </a:r>
            <a:r>
              <a:rPr lang="en-GB" i="1" dirty="0" smtClean="0"/>
              <a:t>z </a:t>
            </a:r>
            <a:r>
              <a:rPr lang="en-GB" dirty="0" smtClean="0"/>
              <a:t>+ </a:t>
            </a:r>
            <a:r>
              <a:rPr lang="en-GB" i="1" dirty="0" err="1" smtClean="0"/>
              <a:t>iy</a:t>
            </a:r>
            <a:r>
              <a:rPr lang="en-GB" dirty="0" smtClean="0"/>
              <a:t>).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5901" y="3212976"/>
            <a:ext cx="835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 the </a:t>
            </a:r>
            <a:r>
              <a:rPr lang="en-GB" dirty="0" err="1" smtClean="0"/>
              <a:t>Enge</a:t>
            </a:r>
            <a:r>
              <a:rPr lang="en-GB" dirty="0" smtClean="0"/>
              <a:t> coefficients (</a:t>
            </a:r>
            <a:r>
              <a:rPr lang="en-GB" i="1" dirty="0" smtClean="0"/>
              <a:t>a</a:t>
            </a:r>
            <a:r>
              <a:rPr lang="en-GB" i="1" baseline="-25000" dirty="0" smtClean="0"/>
              <a:t>0</a:t>
            </a:r>
            <a:r>
              <a:rPr lang="en-GB" i="1" dirty="0" smtClean="0"/>
              <a:t>, a</a:t>
            </a:r>
            <a:r>
              <a:rPr lang="en-GB" i="1" baseline="-25000" dirty="0" smtClean="0"/>
              <a:t>1</a:t>
            </a:r>
            <a:r>
              <a:rPr lang="en-GB" i="1" dirty="0" smtClean="0"/>
              <a:t>, a</a:t>
            </a:r>
            <a:r>
              <a:rPr lang="en-GB" i="1" baseline="-25000" dirty="0" smtClean="0"/>
              <a:t>2</a:t>
            </a:r>
            <a:r>
              <a:rPr lang="en-GB" i="1" dirty="0" smtClean="0"/>
              <a:t>, a</a:t>
            </a:r>
            <a:r>
              <a:rPr lang="en-GB" i="1" baseline="-25000" dirty="0" smtClean="0"/>
              <a:t>3</a:t>
            </a:r>
            <a:r>
              <a:rPr lang="en-GB" i="1" dirty="0" smtClean="0"/>
              <a:t>, a</a:t>
            </a:r>
            <a:r>
              <a:rPr lang="en-GB" i="1" baseline="-25000" dirty="0" smtClean="0"/>
              <a:t>4</a:t>
            </a:r>
            <a:r>
              <a:rPr lang="en-GB" i="1" dirty="0" smtClean="0"/>
              <a:t>, a</a:t>
            </a:r>
            <a:r>
              <a:rPr lang="en-GB" i="1" baseline="-25000" dirty="0" smtClean="0"/>
              <a:t>5</a:t>
            </a:r>
            <a:r>
              <a:rPr lang="en-GB" dirty="0" smtClean="0"/>
              <a:t>) influence the fall-off in the </a:t>
            </a:r>
            <a:r>
              <a:rPr lang="en-GB" i="1" dirty="0" smtClean="0"/>
              <a:t>z</a:t>
            </a:r>
            <a:r>
              <a:rPr lang="en-GB" dirty="0" smtClean="0"/>
              <a:t> direction</a:t>
            </a:r>
            <a:r>
              <a:rPr lang="en-GB" i="1" dirty="0" smtClean="0"/>
              <a:t>.</a:t>
            </a:r>
            <a:endParaRPr lang="en-GB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011670" y="4215224"/>
            <a:ext cx="3280410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6126856" y="4573116"/>
            <a:ext cx="2477592" cy="4422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691680" y="5725244"/>
            <a:ext cx="5673972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1907704" y="2420888"/>
            <a:ext cx="1587534" cy="742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7366" y="1340768"/>
            <a:ext cx="5291138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trajectories</a:t>
            </a:r>
            <a:r>
              <a:rPr lang="en-GB" sz="4400" noProof="0" dirty="0" smtClean="0">
                <a:latin typeface="+mj-lt"/>
                <a:ea typeface="+mj-ea"/>
                <a:cs typeface="+mj-cs"/>
              </a:rPr>
              <a:t> (1)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340768"/>
            <a:ext cx="395781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Red line:  trajectory obtained by a</a:t>
            </a:r>
          </a:p>
          <a:p>
            <a:r>
              <a:rPr lang="en-GB" dirty="0" err="1" smtClean="0"/>
              <a:t>Runge-Kutta</a:t>
            </a:r>
            <a:r>
              <a:rPr lang="en-GB" dirty="0" smtClean="0"/>
              <a:t> integration of the</a:t>
            </a:r>
          </a:p>
          <a:p>
            <a:r>
              <a:rPr lang="en-GB" dirty="0" smtClean="0"/>
              <a:t>Newtonian equations of motion</a:t>
            </a:r>
          </a:p>
          <a:p>
            <a:r>
              <a:rPr lang="en-GB" dirty="0" smtClean="0"/>
              <a:t>(</a:t>
            </a:r>
            <a:r>
              <a:rPr lang="en-GB" i="1" dirty="0" err="1" smtClean="0"/>
              <a:t>dp</a:t>
            </a:r>
            <a:r>
              <a:rPr lang="en-GB" i="1" dirty="0" smtClean="0"/>
              <a:t>/</a:t>
            </a:r>
            <a:r>
              <a:rPr lang="en-GB" i="1" dirty="0" err="1" smtClean="0"/>
              <a:t>dt</a:t>
            </a:r>
            <a:r>
              <a:rPr lang="en-GB" i="1" dirty="0" smtClean="0"/>
              <a:t> = q v x B</a:t>
            </a:r>
            <a:r>
              <a:rPr lang="en-GB" dirty="0" smtClean="0"/>
              <a:t>), using the field map</a:t>
            </a:r>
          </a:p>
          <a:p>
            <a:r>
              <a:rPr lang="en-GB" dirty="0" smtClean="0"/>
              <a:t>provided by CERN (i.e. no fitting).</a:t>
            </a:r>
          </a:p>
          <a:p>
            <a:endParaRPr lang="en-GB" dirty="0" smtClean="0"/>
          </a:p>
          <a:p>
            <a:r>
              <a:rPr lang="en-GB" dirty="0" smtClean="0"/>
              <a:t>Black line:  trajectory obtained by a</a:t>
            </a:r>
          </a:p>
          <a:p>
            <a:r>
              <a:rPr lang="en-GB" dirty="0" err="1" smtClean="0"/>
              <a:t>Runge-Kutta</a:t>
            </a:r>
            <a:r>
              <a:rPr lang="en-GB" dirty="0" smtClean="0"/>
              <a:t> integration of the</a:t>
            </a:r>
          </a:p>
          <a:p>
            <a:r>
              <a:rPr lang="en-GB" dirty="0" smtClean="0"/>
              <a:t>Hamilton equations of motion, using</a:t>
            </a:r>
          </a:p>
          <a:p>
            <a:r>
              <a:rPr lang="en-GB" dirty="0" smtClean="0"/>
              <a:t>the vector potential obtained by</a:t>
            </a:r>
          </a:p>
          <a:p>
            <a:r>
              <a:rPr lang="en-GB" dirty="0" smtClean="0"/>
              <a:t>fitting the field map with an </a:t>
            </a:r>
            <a:r>
              <a:rPr lang="en-GB" dirty="0" err="1" smtClean="0"/>
              <a:t>Enge</a:t>
            </a:r>
            <a:endParaRPr lang="en-GB" dirty="0" smtClean="0"/>
          </a:p>
          <a:p>
            <a:r>
              <a:rPr lang="en-GB" dirty="0" smtClean="0"/>
              <a:t>function roll-off of the gradient.</a:t>
            </a:r>
          </a:p>
          <a:p>
            <a:endParaRPr lang="en-GB" dirty="0" smtClean="0"/>
          </a:p>
          <a:p>
            <a:r>
              <a:rPr lang="en-GB" dirty="0" smtClean="0"/>
              <a:t>Black points:  trajectory obtained by a</a:t>
            </a:r>
          </a:p>
          <a:p>
            <a:r>
              <a:rPr lang="en-GB" dirty="0" smtClean="0"/>
              <a:t>Wu-Forest-Robin (explicit </a:t>
            </a:r>
            <a:r>
              <a:rPr lang="en-GB" dirty="0" err="1" smtClean="0"/>
              <a:t>symplectic</a:t>
            </a:r>
            <a:endParaRPr lang="en-GB" dirty="0" smtClean="0"/>
          </a:p>
          <a:p>
            <a:r>
              <a:rPr lang="en-GB" dirty="0" smtClean="0"/>
              <a:t>integration) of the Hamilton equations</a:t>
            </a:r>
          </a:p>
          <a:p>
            <a:r>
              <a:rPr lang="en-GB" dirty="0" smtClean="0"/>
              <a:t>of  motion, using the vector potential</a:t>
            </a:r>
          </a:p>
          <a:p>
            <a:r>
              <a:rPr lang="en-GB" dirty="0" smtClean="0"/>
              <a:t>obtained by fitting the field map with</a:t>
            </a:r>
          </a:p>
          <a:p>
            <a:r>
              <a:rPr lang="en-GB" dirty="0" smtClean="0"/>
              <a:t>an </a:t>
            </a:r>
            <a:r>
              <a:rPr lang="en-GB" dirty="0" err="1" smtClean="0"/>
              <a:t>Enge</a:t>
            </a:r>
            <a:r>
              <a:rPr lang="en-GB" dirty="0" smtClean="0"/>
              <a:t> function roll-off of the gradient.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020272" y="6577607"/>
            <a:ext cx="1816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Andy Wolski</a:t>
            </a:r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491880" y="980728"/>
            <a:ext cx="20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HL-LHC Inner triplet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/>
              <a:t>trajectories</a:t>
            </a:r>
            <a:r>
              <a:rPr lang="en-GB" sz="4400" dirty="0" smtClean="0"/>
              <a:t> (2)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7366" y="1340768"/>
            <a:ext cx="5291138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504" y="1340768"/>
            <a:ext cx="395781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Red line:  trajectory obtained by a</a:t>
            </a:r>
          </a:p>
          <a:p>
            <a:r>
              <a:rPr lang="en-GB" dirty="0" err="1" smtClean="0"/>
              <a:t>Runge-Kutta</a:t>
            </a:r>
            <a:r>
              <a:rPr lang="en-GB" dirty="0" smtClean="0"/>
              <a:t> integration of the</a:t>
            </a:r>
          </a:p>
          <a:p>
            <a:r>
              <a:rPr lang="en-GB" dirty="0" smtClean="0"/>
              <a:t>Newtonian equations of motion</a:t>
            </a:r>
          </a:p>
          <a:p>
            <a:r>
              <a:rPr lang="en-GB" dirty="0" smtClean="0"/>
              <a:t>(</a:t>
            </a:r>
            <a:r>
              <a:rPr lang="en-GB" i="1" dirty="0" err="1" smtClean="0"/>
              <a:t>dp</a:t>
            </a:r>
            <a:r>
              <a:rPr lang="en-GB" i="1" dirty="0" smtClean="0"/>
              <a:t>/</a:t>
            </a:r>
            <a:r>
              <a:rPr lang="en-GB" i="1" dirty="0" err="1" smtClean="0"/>
              <a:t>dt</a:t>
            </a:r>
            <a:r>
              <a:rPr lang="en-GB" i="1" dirty="0" smtClean="0"/>
              <a:t> = q v x B</a:t>
            </a:r>
            <a:r>
              <a:rPr lang="en-GB" dirty="0" smtClean="0"/>
              <a:t>), using the field map</a:t>
            </a:r>
          </a:p>
          <a:p>
            <a:r>
              <a:rPr lang="en-GB" dirty="0" smtClean="0"/>
              <a:t>provided by CERN (i.e. no fitting).</a:t>
            </a:r>
          </a:p>
          <a:p>
            <a:endParaRPr lang="en-GB" dirty="0" smtClean="0"/>
          </a:p>
          <a:p>
            <a:r>
              <a:rPr lang="en-GB" dirty="0" smtClean="0"/>
              <a:t>Black line:  trajectory obtained by a</a:t>
            </a:r>
          </a:p>
          <a:p>
            <a:r>
              <a:rPr lang="en-GB" dirty="0" err="1" smtClean="0"/>
              <a:t>Runge-Kutta</a:t>
            </a:r>
            <a:r>
              <a:rPr lang="en-GB" dirty="0" smtClean="0"/>
              <a:t> integration of the</a:t>
            </a:r>
          </a:p>
          <a:p>
            <a:r>
              <a:rPr lang="en-GB" dirty="0" smtClean="0"/>
              <a:t>Hamilton equations of motion, using</a:t>
            </a:r>
          </a:p>
          <a:p>
            <a:r>
              <a:rPr lang="en-GB" dirty="0" smtClean="0"/>
              <a:t>the vector potential obtained by</a:t>
            </a:r>
          </a:p>
          <a:p>
            <a:r>
              <a:rPr lang="en-GB" dirty="0" smtClean="0"/>
              <a:t>fitting the field map with an </a:t>
            </a:r>
            <a:r>
              <a:rPr lang="en-GB" dirty="0" err="1" smtClean="0"/>
              <a:t>Enge</a:t>
            </a:r>
            <a:endParaRPr lang="en-GB" dirty="0" smtClean="0"/>
          </a:p>
          <a:p>
            <a:r>
              <a:rPr lang="en-GB" dirty="0" smtClean="0"/>
              <a:t>function roll-off of the gradient.</a:t>
            </a:r>
          </a:p>
          <a:p>
            <a:endParaRPr lang="en-GB" dirty="0" smtClean="0"/>
          </a:p>
          <a:p>
            <a:r>
              <a:rPr lang="en-GB" dirty="0" smtClean="0"/>
              <a:t>Black points:  trajectory obtained by a</a:t>
            </a:r>
          </a:p>
          <a:p>
            <a:r>
              <a:rPr lang="en-GB" dirty="0" smtClean="0"/>
              <a:t>Wu-Forest-Robin (explicit </a:t>
            </a:r>
            <a:r>
              <a:rPr lang="en-GB" dirty="0" err="1" smtClean="0"/>
              <a:t>symplectic</a:t>
            </a:r>
            <a:endParaRPr lang="en-GB" dirty="0" smtClean="0"/>
          </a:p>
          <a:p>
            <a:r>
              <a:rPr lang="en-GB" dirty="0" smtClean="0"/>
              <a:t>integration) of the Hamilton equations</a:t>
            </a:r>
          </a:p>
          <a:p>
            <a:r>
              <a:rPr lang="en-GB" dirty="0" smtClean="0"/>
              <a:t>of  motion, using the vector potential</a:t>
            </a:r>
          </a:p>
          <a:p>
            <a:r>
              <a:rPr lang="en-GB" dirty="0" smtClean="0"/>
              <a:t>obtained by fitting the field map with</a:t>
            </a:r>
          </a:p>
          <a:p>
            <a:r>
              <a:rPr lang="en-GB" dirty="0" smtClean="0"/>
              <a:t>an </a:t>
            </a:r>
            <a:r>
              <a:rPr lang="en-GB" dirty="0" err="1" smtClean="0"/>
              <a:t>Enge</a:t>
            </a:r>
            <a:r>
              <a:rPr lang="en-GB" dirty="0" smtClean="0"/>
              <a:t> function roll-off of the gradient.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6577607"/>
            <a:ext cx="1816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Andy Wolski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91880" y="980728"/>
            <a:ext cx="20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HL-LHC Inner triplet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/>
              <a:t>trajectories</a:t>
            </a:r>
            <a:r>
              <a:rPr lang="en-GB" sz="4400" dirty="0" smtClean="0"/>
              <a:t> (3)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7366" y="1340768"/>
            <a:ext cx="5291138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504" y="1340768"/>
            <a:ext cx="395781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Red line:  trajectory obtained by a</a:t>
            </a:r>
          </a:p>
          <a:p>
            <a:r>
              <a:rPr lang="en-GB" dirty="0" err="1" smtClean="0"/>
              <a:t>Runge-Kutta</a:t>
            </a:r>
            <a:r>
              <a:rPr lang="en-GB" dirty="0" smtClean="0"/>
              <a:t> integration of the</a:t>
            </a:r>
          </a:p>
          <a:p>
            <a:r>
              <a:rPr lang="en-GB" dirty="0" smtClean="0"/>
              <a:t>Newtonian equations of motion</a:t>
            </a:r>
          </a:p>
          <a:p>
            <a:r>
              <a:rPr lang="en-GB" dirty="0" smtClean="0"/>
              <a:t>(</a:t>
            </a:r>
            <a:r>
              <a:rPr lang="en-GB" i="1" dirty="0" err="1" smtClean="0"/>
              <a:t>dp</a:t>
            </a:r>
            <a:r>
              <a:rPr lang="en-GB" i="1" dirty="0" smtClean="0"/>
              <a:t>/</a:t>
            </a:r>
            <a:r>
              <a:rPr lang="en-GB" i="1" dirty="0" err="1" smtClean="0"/>
              <a:t>dt</a:t>
            </a:r>
            <a:r>
              <a:rPr lang="en-GB" i="1" dirty="0" smtClean="0"/>
              <a:t> = q v x B</a:t>
            </a:r>
            <a:r>
              <a:rPr lang="en-GB" dirty="0" smtClean="0"/>
              <a:t>), using the field map</a:t>
            </a:r>
          </a:p>
          <a:p>
            <a:r>
              <a:rPr lang="en-GB" dirty="0" smtClean="0"/>
              <a:t>provided by CERN (i.e. no fitting).</a:t>
            </a:r>
          </a:p>
          <a:p>
            <a:endParaRPr lang="en-GB" dirty="0" smtClean="0"/>
          </a:p>
          <a:p>
            <a:r>
              <a:rPr lang="en-GB" dirty="0" smtClean="0"/>
              <a:t>Black line:  trajectory obtained by a</a:t>
            </a:r>
          </a:p>
          <a:p>
            <a:r>
              <a:rPr lang="en-GB" dirty="0" err="1" smtClean="0"/>
              <a:t>Runge-Kutta</a:t>
            </a:r>
            <a:r>
              <a:rPr lang="en-GB" dirty="0" smtClean="0"/>
              <a:t> integration of the</a:t>
            </a:r>
          </a:p>
          <a:p>
            <a:r>
              <a:rPr lang="en-GB" dirty="0" smtClean="0"/>
              <a:t>Hamilton equations of motion, using</a:t>
            </a:r>
          </a:p>
          <a:p>
            <a:r>
              <a:rPr lang="en-GB" dirty="0" smtClean="0"/>
              <a:t>the vector potential obtained by</a:t>
            </a:r>
          </a:p>
          <a:p>
            <a:r>
              <a:rPr lang="en-GB" dirty="0" smtClean="0"/>
              <a:t>fitting the field map with an </a:t>
            </a:r>
            <a:r>
              <a:rPr lang="en-GB" dirty="0" err="1" smtClean="0"/>
              <a:t>Enge</a:t>
            </a:r>
            <a:endParaRPr lang="en-GB" dirty="0" smtClean="0"/>
          </a:p>
          <a:p>
            <a:r>
              <a:rPr lang="en-GB" dirty="0" smtClean="0"/>
              <a:t>function roll-off of the gradient.</a:t>
            </a:r>
          </a:p>
          <a:p>
            <a:endParaRPr lang="en-GB" dirty="0" smtClean="0"/>
          </a:p>
          <a:p>
            <a:r>
              <a:rPr lang="en-GB" dirty="0" smtClean="0"/>
              <a:t>Black points:  trajectory obtained by a</a:t>
            </a:r>
          </a:p>
          <a:p>
            <a:r>
              <a:rPr lang="en-GB" dirty="0" smtClean="0"/>
              <a:t>Wu-Forest-Robin (explicit </a:t>
            </a:r>
            <a:r>
              <a:rPr lang="en-GB" dirty="0" err="1" smtClean="0"/>
              <a:t>symplectic</a:t>
            </a:r>
            <a:endParaRPr lang="en-GB" dirty="0" smtClean="0"/>
          </a:p>
          <a:p>
            <a:r>
              <a:rPr lang="en-GB" dirty="0" smtClean="0"/>
              <a:t>integration) of the Hamilton equations</a:t>
            </a:r>
          </a:p>
          <a:p>
            <a:r>
              <a:rPr lang="en-GB" dirty="0" smtClean="0"/>
              <a:t>of  motion, using the vector potential</a:t>
            </a:r>
          </a:p>
          <a:p>
            <a:r>
              <a:rPr lang="en-GB" dirty="0" smtClean="0"/>
              <a:t>obtained by fitting the field map with</a:t>
            </a:r>
          </a:p>
          <a:p>
            <a:r>
              <a:rPr lang="en-GB" dirty="0" smtClean="0"/>
              <a:t>an </a:t>
            </a:r>
            <a:r>
              <a:rPr lang="en-GB" dirty="0" err="1" smtClean="0"/>
              <a:t>Enge</a:t>
            </a:r>
            <a:r>
              <a:rPr lang="en-GB" dirty="0" smtClean="0"/>
              <a:t> function roll-off of the gradient.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6577607"/>
            <a:ext cx="1816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Andy Wolski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91880" y="980728"/>
            <a:ext cx="20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HL-LHC Inner triplet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lang="en-GB" sz="4400" dirty="0"/>
              <a:t>trajectories</a:t>
            </a:r>
            <a:r>
              <a:rPr lang="en-GB" sz="4400" dirty="0" smtClean="0"/>
              <a:t> (4)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340768"/>
            <a:ext cx="395781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Red line:  trajectory obtained by a</a:t>
            </a:r>
          </a:p>
          <a:p>
            <a:r>
              <a:rPr lang="en-GB" dirty="0" err="1" smtClean="0"/>
              <a:t>Runge-Kutta</a:t>
            </a:r>
            <a:r>
              <a:rPr lang="en-GB" dirty="0" smtClean="0"/>
              <a:t> integration of the</a:t>
            </a:r>
          </a:p>
          <a:p>
            <a:r>
              <a:rPr lang="en-GB" dirty="0" smtClean="0"/>
              <a:t>Newtonian equations of motion</a:t>
            </a:r>
          </a:p>
          <a:p>
            <a:r>
              <a:rPr lang="en-GB" dirty="0" smtClean="0"/>
              <a:t>(</a:t>
            </a:r>
            <a:r>
              <a:rPr lang="en-GB" i="1" dirty="0" err="1" smtClean="0"/>
              <a:t>dp</a:t>
            </a:r>
            <a:r>
              <a:rPr lang="en-GB" i="1" dirty="0" smtClean="0"/>
              <a:t>/</a:t>
            </a:r>
            <a:r>
              <a:rPr lang="en-GB" i="1" dirty="0" err="1" smtClean="0"/>
              <a:t>dt</a:t>
            </a:r>
            <a:r>
              <a:rPr lang="en-GB" i="1" dirty="0" smtClean="0"/>
              <a:t> = q v x B</a:t>
            </a:r>
            <a:r>
              <a:rPr lang="en-GB" dirty="0" smtClean="0"/>
              <a:t>), using the field map</a:t>
            </a:r>
          </a:p>
          <a:p>
            <a:r>
              <a:rPr lang="en-GB" dirty="0" smtClean="0"/>
              <a:t>provided by CERN (i.e. no fitting).</a:t>
            </a:r>
          </a:p>
          <a:p>
            <a:endParaRPr lang="en-GB" dirty="0" smtClean="0"/>
          </a:p>
          <a:p>
            <a:r>
              <a:rPr lang="en-GB" dirty="0" smtClean="0"/>
              <a:t>Black line:  trajectory obtained by a</a:t>
            </a:r>
          </a:p>
          <a:p>
            <a:r>
              <a:rPr lang="en-GB" dirty="0" err="1" smtClean="0"/>
              <a:t>Runge-Kutta</a:t>
            </a:r>
            <a:r>
              <a:rPr lang="en-GB" dirty="0" smtClean="0"/>
              <a:t> integration of the</a:t>
            </a:r>
          </a:p>
          <a:p>
            <a:r>
              <a:rPr lang="en-GB" dirty="0" smtClean="0"/>
              <a:t>Hamilton equations of motion, using</a:t>
            </a:r>
          </a:p>
          <a:p>
            <a:r>
              <a:rPr lang="en-GB" dirty="0" smtClean="0"/>
              <a:t>the vector potential obtained by</a:t>
            </a:r>
          </a:p>
          <a:p>
            <a:r>
              <a:rPr lang="en-GB" dirty="0" smtClean="0"/>
              <a:t>fitting the field map with an </a:t>
            </a:r>
            <a:r>
              <a:rPr lang="en-GB" dirty="0" err="1" smtClean="0"/>
              <a:t>Enge</a:t>
            </a:r>
            <a:endParaRPr lang="en-GB" dirty="0" smtClean="0"/>
          </a:p>
          <a:p>
            <a:r>
              <a:rPr lang="en-GB" dirty="0" smtClean="0"/>
              <a:t>function roll-off of the gradient.</a:t>
            </a:r>
          </a:p>
          <a:p>
            <a:endParaRPr lang="en-GB" dirty="0" smtClean="0"/>
          </a:p>
          <a:p>
            <a:r>
              <a:rPr lang="en-GB" dirty="0" smtClean="0"/>
              <a:t>Black points:  trajectory obtained by a</a:t>
            </a:r>
          </a:p>
          <a:p>
            <a:r>
              <a:rPr lang="en-GB" dirty="0" smtClean="0"/>
              <a:t>Wu-Forest-Robin (explicit </a:t>
            </a:r>
            <a:r>
              <a:rPr lang="en-GB" dirty="0" err="1" smtClean="0"/>
              <a:t>symplectic</a:t>
            </a:r>
            <a:endParaRPr lang="en-GB" dirty="0" smtClean="0"/>
          </a:p>
          <a:p>
            <a:r>
              <a:rPr lang="en-GB" dirty="0" smtClean="0"/>
              <a:t>integration) of the Hamilton equations</a:t>
            </a:r>
          </a:p>
          <a:p>
            <a:r>
              <a:rPr lang="en-GB" dirty="0" smtClean="0"/>
              <a:t>of  motion, using the vector potential</a:t>
            </a:r>
          </a:p>
          <a:p>
            <a:r>
              <a:rPr lang="en-GB" dirty="0" smtClean="0"/>
              <a:t>obtained by fitting the field map with</a:t>
            </a:r>
          </a:p>
          <a:p>
            <a:r>
              <a:rPr lang="en-GB" dirty="0" smtClean="0"/>
              <a:t>an </a:t>
            </a:r>
            <a:r>
              <a:rPr lang="en-GB" dirty="0" err="1" smtClean="0"/>
              <a:t>Enge</a:t>
            </a:r>
            <a:r>
              <a:rPr lang="en-GB" dirty="0" smtClean="0"/>
              <a:t> function roll-off of the gradient.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6577607"/>
            <a:ext cx="1816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Andy Wolski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91880" y="980728"/>
            <a:ext cx="20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HL-LHC Inner triplet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17366" y="1340768"/>
            <a:ext cx="5291138" cy="5291138"/>
            <a:chOff x="3817366" y="1340768"/>
            <a:chExt cx="5291138" cy="5291138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7366" y="1340768"/>
              <a:ext cx="5291138" cy="529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366" y="3371651"/>
              <a:ext cx="366713" cy="633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9512" y="116632"/>
            <a:ext cx="8784976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Simple </a:t>
            </a:r>
            <a:r>
              <a:rPr lang="en-GB" sz="4400" dirty="0">
                <a:latin typeface="+mj-lt"/>
                <a:ea typeface="+mj-ea"/>
                <a:cs typeface="+mj-cs"/>
              </a:rPr>
              <a:t>e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xpression for quadrupoles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48985"/>
            <a:ext cx="7280910" cy="204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778440" y="6145559"/>
            <a:ext cx="2186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Bas Van </a:t>
            </a:r>
            <a:r>
              <a:rPr lang="en-GB" sz="1400" dirty="0" err="1" smtClean="0"/>
              <a:t>Der</a:t>
            </a:r>
            <a:r>
              <a:rPr lang="en-GB" sz="1400" dirty="0" smtClean="0"/>
              <a:t> Geer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1196752"/>
            <a:ext cx="92050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It is possible to take the limit as </a:t>
            </a:r>
            <a:r>
              <a:rPr lang="en-GB" i="1" dirty="0" smtClean="0"/>
              <a:t>b</a:t>
            </a:r>
            <a:r>
              <a:rPr lang="en-GB" dirty="0" smtClean="0"/>
              <a:t> → 1 to obtain simpler expressions which still satisfy Maxwell</a:t>
            </a:r>
          </a:p>
          <a:p>
            <a:r>
              <a:rPr lang="en-GB" dirty="0" smtClean="0"/>
              <a:t>but are much simpler to implement in tracking codes. This has already been implemented in the</a:t>
            </a:r>
          </a:p>
          <a:p>
            <a:r>
              <a:rPr lang="en-GB" dirty="0" smtClean="0"/>
              <a:t>General Particle Tracer (GPT) code by the authors Bas and </a:t>
            </a:r>
            <a:r>
              <a:rPr lang="en-GB" dirty="0" err="1" smtClean="0"/>
              <a:t>Marieke</a:t>
            </a:r>
            <a:r>
              <a:rPr lang="en-GB" dirty="0" smtClean="0"/>
              <a:t> Van </a:t>
            </a:r>
            <a:r>
              <a:rPr lang="en-GB" dirty="0" err="1" smtClean="0"/>
              <a:t>Der</a:t>
            </a:r>
            <a:r>
              <a:rPr lang="en-GB" dirty="0" smtClean="0"/>
              <a:t> Geer. If this limit is</a:t>
            </a:r>
          </a:p>
          <a:p>
            <a:r>
              <a:rPr lang="en-GB" dirty="0" smtClean="0"/>
              <a:t>taken, then the additional degree of freedom which dictates the rapidity of the fringe field fall</a:t>
            </a:r>
          </a:p>
          <a:p>
            <a:r>
              <a:rPr lang="en-GB" dirty="0" smtClean="0"/>
              <a:t>off as one goes off-axis is no longer available. However, this does imply a lack of generality but it</a:t>
            </a:r>
          </a:p>
          <a:p>
            <a:r>
              <a:rPr lang="en-GB" dirty="0" smtClean="0"/>
              <a:t>is not an important one in most cases, though in both cases considered in this talk we found that</a:t>
            </a:r>
          </a:p>
          <a:p>
            <a:r>
              <a:rPr lang="en-GB" dirty="0" smtClean="0"/>
              <a:t>this constant is indeed required.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4764814" cy="278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573016"/>
            <a:ext cx="3033425" cy="303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67744" y="980728"/>
            <a:ext cx="2642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Field-profile 1 mm off-axis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73016"/>
            <a:ext cx="5197979" cy="303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432475" y="1052736"/>
            <a:ext cx="31896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Equations: Bruno Muratori</a:t>
            </a:r>
          </a:p>
          <a:p>
            <a:r>
              <a:rPr lang="nl-NL" dirty="0" smtClean="0"/>
              <a:t>Implementation: Pulsar Physics</a:t>
            </a:r>
          </a:p>
          <a:p>
            <a:endParaRPr lang="nl-NL" dirty="0"/>
          </a:p>
          <a:p>
            <a:r>
              <a:rPr lang="nl-NL" dirty="0" smtClean="0"/>
              <a:t>Test case:</a:t>
            </a:r>
          </a:p>
          <a:p>
            <a:pPr>
              <a:buFontTx/>
              <a:buChar char="-"/>
            </a:pPr>
            <a:r>
              <a:rPr lang="nl-NL" dirty="0" smtClean="0"/>
              <a:t>Two quadrupoles (GPT tutorial)</a:t>
            </a:r>
          </a:p>
          <a:p>
            <a:pPr>
              <a:buFontTx/>
              <a:buChar char="-"/>
            </a:pPr>
            <a:r>
              <a:rPr lang="nl-NL" dirty="0" smtClean="0"/>
              <a:t>10.000 particles</a:t>
            </a:r>
          </a:p>
          <a:p>
            <a:pPr>
              <a:buFontTx/>
              <a:buChar char="-"/>
            </a:pPr>
            <a:r>
              <a:rPr lang="nl-NL" dirty="0" smtClean="0"/>
              <a:t>10 mm bunch length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116632"/>
            <a:ext cx="8784976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noProof="0" dirty="0" smtClean="0">
                <a:latin typeface="+mj-lt"/>
                <a:ea typeface="+mj-ea"/>
                <a:cs typeface="+mj-cs"/>
              </a:rPr>
              <a:t>GPT Application (1)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20272" y="6525344"/>
            <a:ext cx="2133600" cy="365125"/>
          </a:xfrm>
        </p:spPr>
        <p:txBody>
          <a:bodyPr/>
          <a:lstStyle/>
          <a:p>
            <a:fld id="{81006AB2-2C83-43CF-808B-588D6F6BAFEB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63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bruno\4f\gp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56" y="3573016"/>
            <a:ext cx="30353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764704"/>
            <a:ext cx="4764814" cy="278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411760" y="980728"/>
            <a:ext cx="2526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Transverse size of 15 mm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73016"/>
            <a:ext cx="5197979" cy="303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364088" y="1098610"/>
            <a:ext cx="38062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Conclusion:</a:t>
            </a:r>
          </a:p>
          <a:p>
            <a:pPr>
              <a:buFontTx/>
              <a:buChar char="-"/>
            </a:pPr>
            <a:r>
              <a:rPr lang="nl-NL" dirty="0" smtClean="0"/>
              <a:t> It works</a:t>
            </a:r>
          </a:p>
          <a:p>
            <a:pPr>
              <a:buFontTx/>
              <a:buChar char="-"/>
            </a:pPr>
            <a:r>
              <a:rPr lang="nl-NL" dirty="0" smtClean="0"/>
              <a:t> Gives </a:t>
            </a:r>
            <a:r>
              <a:rPr lang="nl-NL" b="1" dirty="0" smtClean="0"/>
              <a:t>same</a:t>
            </a:r>
            <a:r>
              <a:rPr lang="nl-NL" dirty="0" smtClean="0"/>
              <a:t> results</a:t>
            </a:r>
          </a:p>
          <a:p>
            <a:pPr>
              <a:buFontTx/>
              <a:buChar char="-"/>
            </a:pPr>
            <a:r>
              <a:rPr lang="nl-NL" dirty="0" smtClean="0"/>
              <a:t> But much </a:t>
            </a:r>
            <a:r>
              <a:rPr lang="nl-NL" b="1" dirty="0" smtClean="0"/>
              <a:t>faster</a:t>
            </a:r>
          </a:p>
          <a:p>
            <a:pPr>
              <a:buFontTx/>
              <a:buChar char="-"/>
            </a:pPr>
            <a:r>
              <a:rPr lang="nl-NL" dirty="0" smtClean="0"/>
              <a:t> Difference depends on the increasing</a:t>
            </a:r>
          </a:p>
          <a:p>
            <a:r>
              <a:rPr lang="nl-NL" dirty="0"/>
              <a:t> </a:t>
            </a:r>
            <a:r>
              <a:rPr lang="nl-NL" dirty="0" smtClean="0"/>
              <a:t> accuracy of the calculation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9512" y="116632"/>
            <a:ext cx="8784976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noProof="0" dirty="0" smtClean="0">
                <a:latin typeface="+mj-lt"/>
                <a:ea typeface="+mj-ea"/>
                <a:cs typeface="+mj-cs"/>
              </a:rPr>
              <a:t>GPT Application (2)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32440" y="5868561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20272" y="6525344"/>
            <a:ext cx="2133600" cy="365125"/>
          </a:xfrm>
        </p:spPr>
        <p:txBody>
          <a:bodyPr/>
          <a:lstStyle/>
          <a:p>
            <a:fld id="{81006AB2-2C83-43CF-808B-588D6F6BAFEB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580112" y="3492996"/>
            <a:ext cx="2909640" cy="32483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2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GPT Application (3)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980728"/>
            <a:ext cx="88639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Why is the same not been done for </a:t>
            </a:r>
            <a:r>
              <a:rPr lang="en-GB" dirty="0" err="1" smtClean="0"/>
              <a:t>sextupoles</a:t>
            </a:r>
            <a:r>
              <a:rPr lang="en-GB" dirty="0" smtClean="0"/>
              <a:t> &amp; higher in GPT ? This has been done but is</a:t>
            </a:r>
          </a:p>
          <a:p>
            <a:r>
              <a:rPr lang="en-GB" dirty="0" smtClean="0"/>
              <a:t>not really simple enough yet to be implemented easily …</a:t>
            </a:r>
          </a:p>
          <a:p>
            <a:r>
              <a:rPr lang="en-GB" dirty="0" smtClean="0"/>
              <a:t>The main problem is that the resulting expressions for all the fields are clearly real according</a:t>
            </a:r>
          </a:p>
          <a:p>
            <a:r>
              <a:rPr lang="en-GB" dirty="0" smtClean="0"/>
              <a:t>to </a:t>
            </a:r>
            <a:r>
              <a:rPr lang="en-GB" b="1" dirty="0" smtClean="0"/>
              <a:t>human</a:t>
            </a:r>
            <a:r>
              <a:rPr lang="en-GB" dirty="0" smtClean="0"/>
              <a:t> interpretation but this is not true according to </a:t>
            </a:r>
            <a:r>
              <a:rPr lang="en-GB" b="1" dirty="0" smtClean="0"/>
              <a:t>machine</a:t>
            </a:r>
            <a:r>
              <a:rPr lang="en-GB" dirty="0" smtClean="0"/>
              <a:t> interpretation.</a:t>
            </a:r>
          </a:p>
          <a:p>
            <a:r>
              <a:rPr lang="en-GB" dirty="0" smtClean="0"/>
              <a:t>The expressions involve poly-logarithmic functions of the type:</a:t>
            </a:r>
          </a:p>
          <a:p>
            <a:endParaRPr lang="en-GB" dirty="0" smtClean="0"/>
          </a:p>
          <a:p>
            <a:r>
              <a:rPr lang="en-GB" i="1" dirty="0" smtClean="0"/>
              <a:t>                Li</a:t>
            </a:r>
            <a:r>
              <a:rPr lang="en-GB" i="1" baseline="-25000" dirty="0" smtClean="0"/>
              <a:t>n</a:t>
            </a:r>
            <a:r>
              <a:rPr lang="en-GB" i="1" dirty="0" smtClean="0"/>
              <a:t>(x + </a:t>
            </a:r>
            <a:r>
              <a:rPr lang="en-GB" i="1" dirty="0" err="1" smtClean="0"/>
              <a:t>iy</a:t>
            </a:r>
            <a:r>
              <a:rPr lang="en-GB" i="1" dirty="0" smtClean="0"/>
              <a:t>) </a:t>
            </a:r>
            <a:r>
              <a:rPr lang="en-GB" dirty="0" smtClean="0"/>
              <a:t>+ </a:t>
            </a:r>
            <a:r>
              <a:rPr lang="en-GB" i="1" dirty="0" smtClean="0"/>
              <a:t>Li</a:t>
            </a:r>
            <a:r>
              <a:rPr lang="en-GB" i="1" baseline="-25000" dirty="0" smtClean="0"/>
              <a:t>n</a:t>
            </a:r>
            <a:r>
              <a:rPr lang="en-GB" i="1" dirty="0" smtClean="0"/>
              <a:t>(x – </a:t>
            </a:r>
            <a:r>
              <a:rPr lang="en-GB" i="1" dirty="0" err="1" smtClean="0"/>
              <a:t>iy</a:t>
            </a:r>
            <a:r>
              <a:rPr lang="en-GB" i="1" dirty="0" smtClean="0"/>
              <a:t>)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0" y="2409130"/>
            <a:ext cx="4572000" cy="303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3356992"/>
            <a:ext cx="91062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If anyone has any great ideas &amp; </a:t>
            </a:r>
            <a:r>
              <a:rPr lang="en-GB" dirty="0" smtClean="0"/>
              <a:t>would</a:t>
            </a:r>
          </a:p>
          <a:p>
            <a:r>
              <a:rPr lang="en-GB" dirty="0" smtClean="0"/>
              <a:t>like </a:t>
            </a:r>
            <a:r>
              <a:rPr lang="en-GB" dirty="0"/>
              <a:t>to </a:t>
            </a:r>
            <a:r>
              <a:rPr lang="en-GB" dirty="0" smtClean="0"/>
              <a:t>help me </a:t>
            </a:r>
            <a:r>
              <a:rPr lang="en-GB" dirty="0"/>
              <a:t>with this they are </a:t>
            </a:r>
            <a:r>
              <a:rPr lang="en-GB" dirty="0" smtClean="0"/>
              <a:t>most</a:t>
            </a:r>
          </a:p>
          <a:p>
            <a:r>
              <a:rPr lang="en-GB" b="1" dirty="0" smtClean="0"/>
              <a:t>welcome</a:t>
            </a:r>
            <a:r>
              <a:rPr lang="en-GB" dirty="0" smtClean="0"/>
              <a:t> </a:t>
            </a:r>
            <a:r>
              <a:rPr lang="en-GB" dirty="0">
                <a:sym typeface="Wingdings" panose="05000000000000000000" pitchFamily="2" charset="2"/>
              </a:rPr>
              <a:t>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There </a:t>
            </a:r>
            <a:r>
              <a:rPr lang="en-GB" dirty="0">
                <a:sym typeface="Wingdings" panose="05000000000000000000" pitchFamily="2" charset="2"/>
              </a:rPr>
              <a:t>is another (</a:t>
            </a:r>
            <a:r>
              <a:rPr lang="en-GB" dirty="0" smtClean="0">
                <a:sym typeface="Wingdings" panose="05000000000000000000" pitchFamily="2" charset="2"/>
              </a:rPr>
              <a:t>small-</a:t>
            </a:r>
            <a:r>
              <a:rPr lang="en-GB" dirty="0" err="1" smtClean="0">
                <a:sym typeface="Wingdings" panose="05000000000000000000" pitchFamily="2" charset="2"/>
              </a:rPr>
              <a:t>ish</a:t>
            </a:r>
            <a:r>
              <a:rPr lang="en-GB" dirty="0" smtClean="0">
                <a:sym typeface="Wingdings" panose="05000000000000000000" pitchFamily="2" charset="2"/>
              </a:rPr>
              <a:t>) </a:t>
            </a:r>
            <a:r>
              <a:rPr lang="en-GB" dirty="0">
                <a:sym typeface="Wingdings" panose="05000000000000000000" pitchFamily="2" charset="2"/>
              </a:rPr>
              <a:t>problem … In </a:t>
            </a:r>
            <a:r>
              <a:rPr lang="en-GB" dirty="0" smtClean="0">
                <a:sym typeface="Wingdings" panose="05000000000000000000" pitchFamily="2" charset="2"/>
              </a:rPr>
              <a:t>the</a:t>
            </a:r>
          </a:p>
          <a:p>
            <a:r>
              <a:rPr lang="en-GB" dirty="0">
                <a:sym typeface="Wingdings" panose="05000000000000000000" pitchFamily="2" charset="2"/>
              </a:rPr>
              <a:t>q</a:t>
            </a:r>
            <a:r>
              <a:rPr lang="en-GB" dirty="0" smtClean="0">
                <a:sym typeface="Wingdings" panose="05000000000000000000" pitchFamily="2" charset="2"/>
              </a:rPr>
              <a:t>uadrupole case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/>
              <a:t>taking the limit as </a:t>
            </a:r>
            <a:r>
              <a:rPr lang="en-GB" i="1" dirty="0"/>
              <a:t>b</a:t>
            </a:r>
            <a:r>
              <a:rPr lang="en-GB" dirty="0"/>
              <a:t> → </a:t>
            </a:r>
            <a:r>
              <a:rPr lang="en-GB" dirty="0" smtClean="0"/>
              <a:t>1</a:t>
            </a:r>
          </a:p>
          <a:p>
            <a:r>
              <a:rPr lang="en-GB" dirty="0" smtClean="0"/>
              <a:t>to </a:t>
            </a:r>
            <a:r>
              <a:rPr lang="en-GB" dirty="0"/>
              <a:t>obtain </a:t>
            </a:r>
            <a:r>
              <a:rPr lang="en-GB" dirty="0" smtClean="0"/>
              <a:t>simpler expressions </a:t>
            </a:r>
            <a:r>
              <a:rPr lang="en-GB" dirty="0"/>
              <a:t>which </a:t>
            </a:r>
            <a:r>
              <a:rPr lang="en-GB" dirty="0" smtClean="0"/>
              <a:t>still</a:t>
            </a:r>
          </a:p>
          <a:p>
            <a:r>
              <a:rPr lang="en-GB" dirty="0" smtClean="0"/>
              <a:t>satisfy </a:t>
            </a:r>
            <a:r>
              <a:rPr lang="en-GB" dirty="0"/>
              <a:t>Maxwell can be </a:t>
            </a:r>
            <a:r>
              <a:rPr lang="en-GB" dirty="0" smtClean="0"/>
              <a:t>done because of</a:t>
            </a:r>
          </a:p>
          <a:p>
            <a:r>
              <a:rPr lang="en-GB" dirty="0" err="1" smtClean="0"/>
              <a:t>l’Hôpital’s</a:t>
            </a:r>
            <a:r>
              <a:rPr lang="en-GB" dirty="0" smtClean="0"/>
              <a:t> rule. However</a:t>
            </a:r>
            <a:r>
              <a:rPr lang="en-GB" dirty="0"/>
              <a:t>, any higher </a:t>
            </a:r>
            <a:r>
              <a:rPr lang="en-GB" dirty="0" smtClean="0"/>
              <a:t>order</a:t>
            </a:r>
          </a:p>
          <a:p>
            <a:r>
              <a:rPr lang="en-GB" dirty="0" smtClean="0"/>
              <a:t>needs </a:t>
            </a:r>
            <a:r>
              <a:rPr lang="en-GB" dirty="0"/>
              <a:t>taking the limit of more than one constant. I have done </a:t>
            </a:r>
            <a:r>
              <a:rPr lang="en-GB" dirty="0" smtClean="0"/>
              <a:t>so in </a:t>
            </a:r>
            <a:r>
              <a:rPr lang="en-GB" dirty="0"/>
              <a:t>a 2017 IPAC paper. The </a:t>
            </a:r>
            <a:r>
              <a:rPr lang="en-GB" dirty="0" smtClean="0"/>
              <a:t>only</a:t>
            </a:r>
          </a:p>
          <a:p>
            <a:r>
              <a:rPr lang="en-GB" dirty="0" smtClean="0"/>
              <a:t>small </a:t>
            </a:r>
            <a:r>
              <a:rPr lang="en-GB" dirty="0"/>
              <a:t>problem is that a higher dimensional </a:t>
            </a:r>
            <a:r>
              <a:rPr lang="en-GB" dirty="0" err="1"/>
              <a:t>L’Hôpital</a:t>
            </a:r>
            <a:r>
              <a:rPr lang="en-GB" dirty="0"/>
              <a:t> rule </a:t>
            </a:r>
            <a:r>
              <a:rPr lang="en-GB" dirty="0" smtClean="0"/>
              <a:t>does not </a:t>
            </a:r>
            <a:r>
              <a:rPr lang="en-GB" dirty="0"/>
              <a:t>&amp; probably should not </a:t>
            </a:r>
            <a:r>
              <a:rPr lang="en-GB" dirty="0" smtClean="0"/>
              <a:t>exist</a:t>
            </a:r>
          </a:p>
          <a:p>
            <a:r>
              <a:rPr lang="en-GB" dirty="0"/>
              <a:t>i</a:t>
            </a:r>
            <a:r>
              <a:rPr lang="en-GB" dirty="0" smtClean="0"/>
              <a:t>n general (which constant comes first ?) so </a:t>
            </a:r>
            <a:r>
              <a:rPr lang="en-GB" dirty="0"/>
              <a:t>limits are not straightforward </a:t>
            </a:r>
            <a:r>
              <a:rPr lang="en-GB" dirty="0" smtClean="0"/>
              <a:t>…</a:t>
            </a:r>
            <a:endParaRPr lang="en-GB" dirty="0"/>
          </a:p>
          <a:p>
            <a:r>
              <a:rPr lang="en-GB" dirty="0"/>
              <a:t>If anyone has any great ideas &amp; would like to help me with this they are most </a:t>
            </a:r>
            <a:r>
              <a:rPr lang="en-GB" b="1" dirty="0"/>
              <a:t>welcome</a:t>
            </a:r>
            <a:r>
              <a:rPr lang="en-GB" dirty="0"/>
              <a:t>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92080" y="4860000"/>
            <a:ext cx="3384376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292080" y="3356992"/>
            <a:ext cx="3672408" cy="1152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936000" y="2628900"/>
            <a:ext cx="2088232" cy="4000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2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24744"/>
            <a:ext cx="110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P</a:t>
            </a:r>
            <a:r>
              <a:rPr lang="en-GB" i="1" dirty="0" smtClean="0"/>
              <a:t>otentials</a:t>
            </a:r>
            <a:endParaRPr lang="en-GB" i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What next 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429000"/>
            <a:ext cx="5017770" cy="76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364502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</a:t>
            </a:r>
            <a:endParaRPr lang="en-GB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340768"/>
            <a:ext cx="604647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4202504"/>
            <a:ext cx="416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 Li</a:t>
            </a:r>
            <a:r>
              <a:rPr lang="en-GB" i="1" baseline="-25000" dirty="0" smtClean="0"/>
              <a:t>n</a:t>
            </a:r>
            <a:r>
              <a:rPr lang="en-GB" dirty="0" smtClean="0"/>
              <a:t> is the poly-logarithm of order </a:t>
            </a:r>
            <a:r>
              <a:rPr lang="en-GB" i="1" dirty="0" smtClean="0"/>
              <a:t>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643844"/>
            <a:ext cx="9283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scalar potential can be used to try &amp; figure out the pole-face shape as was already done here</a:t>
            </a:r>
          </a:p>
          <a:p>
            <a:r>
              <a:rPr lang="en-GB" dirty="0"/>
              <a:t>f</a:t>
            </a:r>
            <a:r>
              <a:rPr lang="en-GB" dirty="0" smtClean="0"/>
              <a:t>or the LHC inner triplet quadrupole.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01208"/>
            <a:ext cx="9036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Vector potential can be used in order to generate </a:t>
            </a:r>
            <a:r>
              <a:rPr lang="en-GB" dirty="0" err="1" smtClean="0"/>
              <a:t>symplectic</a:t>
            </a:r>
            <a:r>
              <a:rPr lang="en-GB" dirty="0" smtClean="0"/>
              <a:t> kicks which can in turn be used in</a:t>
            </a:r>
          </a:p>
          <a:p>
            <a:r>
              <a:rPr lang="en-GB" dirty="0" smtClean="0"/>
              <a:t>tracking codes in order to make tracking more computationally efficient.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11996"/>
            <a:ext cx="8636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Combined function magnets: How do fringe fields operate here ? Do they simply overlap ?</a:t>
            </a:r>
          </a:p>
          <a:p>
            <a:r>
              <a:rPr lang="en-GB" dirty="0" smtClean="0"/>
              <a:t>What about the trajectories in the fringe ? Should all be done “following” the bunch.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2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What next 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1268760"/>
            <a:ext cx="9036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Given that all magnets have fringe fields, whether we like it or not as they are required in order that the Maxwell equations be satisfied. Why not accept this ?</a:t>
            </a:r>
          </a:p>
          <a:p>
            <a:endParaRPr lang="en-GB" dirty="0" smtClean="0"/>
          </a:p>
          <a:p>
            <a:r>
              <a:rPr lang="en-GB" dirty="0" smtClean="0"/>
              <a:t>We can use the constructions given so far to have full control of fringe fields &amp; how they decay &amp; which multipole orders are present in the magnet for a given pole-face.</a:t>
            </a:r>
          </a:p>
          <a:p>
            <a:endParaRPr lang="en-GB" dirty="0" smtClean="0"/>
          </a:p>
          <a:p>
            <a:r>
              <a:rPr lang="en-GB" dirty="0" smtClean="0"/>
              <a:t>Use full </a:t>
            </a:r>
            <a:r>
              <a:rPr lang="en-GB" dirty="0" err="1" smtClean="0"/>
              <a:t>Enge</a:t>
            </a:r>
            <a:r>
              <a:rPr lang="en-GB" dirty="0" smtClean="0"/>
              <a:t> model or alternative so as to be able to describe the desired magnet fall-off with maximum accuracy – leading to a change in the pole-face.</a:t>
            </a:r>
          </a:p>
          <a:p>
            <a:endParaRPr lang="en-GB" dirty="0" smtClean="0"/>
          </a:p>
          <a:p>
            <a:r>
              <a:rPr lang="en-GB" dirty="0" smtClean="0"/>
              <a:t>Could this </a:t>
            </a:r>
            <a:r>
              <a:rPr lang="en-GB" dirty="0"/>
              <a:t>m</a:t>
            </a:r>
            <a:r>
              <a:rPr lang="en-GB" dirty="0" smtClean="0"/>
              <a:t>ake the magnet easier to design ideally ?</a:t>
            </a:r>
          </a:p>
          <a:p>
            <a:endParaRPr lang="en-GB" dirty="0" smtClean="0"/>
          </a:p>
          <a:p>
            <a:r>
              <a:rPr lang="en-GB" dirty="0" smtClean="0"/>
              <a:t>Could it make the magnet easier to build ?</a:t>
            </a:r>
          </a:p>
          <a:p>
            <a:endParaRPr lang="en-GB" dirty="0" smtClean="0"/>
          </a:p>
          <a:p>
            <a:r>
              <a:rPr lang="en-GB" dirty="0" smtClean="0"/>
              <a:t>Have all the relevant vector potentials to develop </a:t>
            </a:r>
            <a:r>
              <a:rPr lang="en-GB" dirty="0" err="1" smtClean="0"/>
              <a:t>symplectic</a:t>
            </a:r>
            <a:r>
              <a:rPr lang="en-GB" dirty="0" smtClean="0"/>
              <a:t> kicks for any multipole fringe field.</a:t>
            </a:r>
          </a:p>
          <a:p>
            <a:r>
              <a:rPr lang="en-GB" dirty="0" smtClean="0"/>
              <a:t>Currently looking into this with Matthew Crouch &amp; Andy Wolski. It requires integration &amp; this may not be trivial because the expressions become very complicated. However, the fringe field decay is valid for any function so there may be easier fall-offs than the </a:t>
            </a:r>
            <a:r>
              <a:rPr lang="en-GB" dirty="0" err="1" smtClean="0"/>
              <a:t>Enge</a:t>
            </a:r>
            <a:r>
              <a:rPr lang="en-GB" dirty="0" smtClean="0"/>
              <a:t> one which could be considered (e.g. the one due to S. Kato).</a:t>
            </a:r>
          </a:p>
        </p:txBody>
      </p:sp>
    </p:spTree>
    <p:extLst>
      <p:ext uri="{BB962C8B-B14F-4D97-AF65-F5344CB8AC3E}">
        <p14:creationId xmlns:p14="http://schemas.microsoft.com/office/powerpoint/2010/main" val="23038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97768"/>
            <a:ext cx="8229600" cy="85496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dipoles – details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907" y="1519624"/>
            <a:ext cx="371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Given a function </a:t>
            </a:r>
            <a:r>
              <a:rPr lang="en-GB" i="1" dirty="0" smtClean="0"/>
              <a:t>B(</a:t>
            </a:r>
            <a:r>
              <a:rPr lang="en-GB" i="1" dirty="0" err="1" smtClean="0"/>
              <a:t>x,y</a:t>
            </a:r>
            <a:r>
              <a:rPr lang="en-GB" i="1" dirty="0" smtClean="0"/>
              <a:t>)</a:t>
            </a:r>
            <a:r>
              <a:rPr lang="en-GB" dirty="0" smtClean="0"/>
              <a:t> which satisfies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4316" y="1880800"/>
            <a:ext cx="3771900" cy="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926" y="2446436"/>
            <a:ext cx="797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introduce new coordinates                                    and hence                                   so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2946" y="2455612"/>
            <a:ext cx="1703070" cy="3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455612"/>
            <a:ext cx="1703070" cy="3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014642"/>
            <a:ext cx="4137660" cy="3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3526556"/>
            <a:ext cx="259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and                now satisfies</a:t>
            </a:r>
            <a:endParaRPr lang="en-GB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535848"/>
            <a:ext cx="80010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23858" y="3895888"/>
            <a:ext cx="1840230" cy="44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4092" y="4909710"/>
            <a:ext cx="2446020" cy="35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4399944"/>
            <a:ext cx="3695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which can easily be integrated to give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" y="5373216"/>
            <a:ext cx="8964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Note: Solutions of the 2D Laplace equation which are infinitely differentiable </a:t>
            </a:r>
            <a:r>
              <a:rPr lang="en-GB" dirty="0"/>
              <a:t>&amp;</a:t>
            </a:r>
            <a:r>
              <a:rPr lang="en-GB" dirty="0" smtClean="0"/>
              <a:t> smooth </a:t>
            </a:r>
            <a:r>
              <a:rPr lang="en-GB" b="1" dirty="0" smtClean="0"/>
              <a:t>must</a:t>
            </a:r>
          </a:p>
          <a:p>
            <a:r>
              <a:rPr lang="en-GB" dirty="0" smtClean="0"/>
              <a:t>be singular or zero. Representations of magnets (inside the magnet) are not singular but they</a:t>
            </a:r>
          </a:p>
          <a:p>
            <a:r>
              <a:rPr lang="en-GB" dirty="0" smtClean="0"/>
              <a:t>are not infinitely differentiable either. For fringe fields to decay smoothly, one needs to have a</a:t>
            </a:r>
          </a:p>
          <a:p>
            <a:r>
              <a:rPr lang="en-GB" dirty="0" smtClean="0"/>
              <a:t>sufficiently differentiable function to represent them. Therefore, by the above consideration,</a:t>
            </a:r>
          </a:p>
          <a:p>
            <a:r>
              <a:rPr lang="en-GB" dirty="0" smtClean="0"/>
              <a:t>we should </a:t>
            </a:r>
            <a:r>
              <a:rPr lang="en-GB" b="1" dirty="0" smtClean="0"/>
              <a:t>expect</a:t>
            </a:r>
            <a:r>
              <a:rPr lang="en-GB" dirty="0" smtClean="0"/>
              <a:t> singularities.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124744"/>
            <a:ext cx="884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Note: I only consider the fringe field of the dipole on one side. It is extendible by symmetry.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4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268760"/>
            <a:ext cx="88639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Works for </a:t>
            </a:r>
            <a:r>
              <a:rPr lang="en-GB" dirty="0" err="1" smtClean="0"/>
              <a:t>multipoles</a:t>
            </a:r>
            <a:r>
              <a:rPr lang="en-GB" dirty="0" smtClean="0"/>
              <a:t>, not just </a:t>
            </a:r>
            <a:r>
              <a:rPr lang="en-GB" dirty="0" err="1" smtClean="0"/>
              <a:t>quadrupoles</a:t>
            </a:r>
            <a:r>
              <a:rPr lang="en-GB" dirty="0" smtClean="0"/>
              <a:t> with analytical formula for each case as long</a:t>
            </a:r>
          </a:p>
          <a:p>
            <a:r>
              <a:rPr lang="en-GB" dirty="0" smtClean="0"/>
              <a:t>   as they are built out of the correct functions (</a:t>
            </a:r>
            <a:r>
              <a:rPr lang="en-GB" i="1" dirty="0" smtClean="0"/>
              <a:t>f</a:t>
            </a:r>
            <a:r>
              <a:rPr lang="en-GB" dirty="0" smtClean="0"/>
              <a:t>(</a:t>
            </a:r>
            <a:r>
              <a:rPr lang="en-GB" i="1" dirty="0" smtClean="0"/>
              <a:t>z + </a:t>
            </a:r>
            <a:r>
              <a:rPr lang="en-GB" i="1" dirty="0" err="1" smtClean="0"/>
              <a:t>ih</a:t>
            </a:r>
            <a:r>
              <a:rPr lang="en-GB" dirty="0" smtClean="0"/>
              <a:t>) and </a:t>
            </a:r>
            <a:r>
              <a:rPr lang="en-GB" i="1" dirty="0" smtClean="0"/>
              <a:t>g</a:t>
            </a:r>
            <a:r>
              <a:rPr lang="en-GB" dirty="0" smtClean="0"/>
              <a:t>(</a:t>
            </a:r>
            <a:r>
              <a:rPr lang="en-GB" i="1" dirty="0" smtClean="0"/>
              <a:t>z - </a:t>
            </a:r>
            <a:r>
              <a:rPr lang="en-GB" i="1" dirty="0" err="1" smtClean="0"/>
              <a:t>ih</a:t>
            </a:r>
            <a:r>
              <a:rPr lang="en-GB" dirty="0" smtClean="0"/>
              <a:t>))</a:t>
            </a:r>
          </a:p>
          <a:p>
            <a:r>
              <a:rPr lang="en-GB" dirty="0" smtClean="0"/>
              <a:t>- Decay does not have to be </a:t>
            </a:r>
            <a:r>
              <a:rPr lang="en-GB" dirty="0" err="1" smtClean="0"/>
              <a:t>Enge</a:t>
            </a:r>
            <a:r>
              <a:rPr lang="en-GB" dirty="0" smtClean="0"/>
              <a:t>-type. There are others (also singular) but the only real</a:t>
            </a:r>
          </a:p>
          <a:p>
            <a:r>
              <a:rPr lang="en-GB" dirty="0" smtClean="0"/>
              <a:t>   difference would be the rapidity of the fall-off I believe …</a:t>
            </a:r>
          </a:p>
          <a:p>
            <a:r>
              <a:rPr lang="en-GB" dirty="0" smtClean="0"/>
              <a:t>-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is a relevant quantity which seems to be often ignored and can be a much as 1/10 or </a:t>
            </a:r>
          </a:p>
          <a:p>
            <a:r>
              <a:rPr lang="en-GB" dirty="0" smtClean="0"/>
              <a:t>   more of the other components (depending on the value of </a:t>
            </a:r>
            <a:r>
              <a:rPr lang="en-GB" i="1" dirty="0" smtClean="0"/>
              <a:t>b</a:t>
            </a:r>
            <a:r>
              <a:rPr lang="en-GB" dirty="0" smtClean="0"/>
              <a:t> and considering the region</a:t>
            </a:r>
          </a:p>
          <a:p>
            <a:r>
              <a:rPr lang="en-GB" dirty="0" smtClean="0"/>
              <a:t>   where field is maximum &amp; non-singular – so going off-axis as in EMMA for example)</a:t>
            </a:r>
          </a:p>
          <a:p>
            <a:r>
              <a:rPr lang="en-GB" dirty="0" smtClean="0"/>
              <a:t>- Also useful for the inner triplet region for HL-LHC because beam goes through this quite a</a:t>
            </a:r>
          </a:p>
          <a:p>
            <a:r>
              <a:rPr lang="en-GB" dirty="0" smtClean="0"/>
              <a:t>   lot off-axis so the fringe fields of the </a:t>
            </a:r>
            <a:r>
              <a:rPr lang="en-GB" dirty="0" err="1" smtClean="0"/>
              <a:t>quadrupoles</a:t>
            </a:r>
            <a:r>
              <a:rPr lang="en-GB" dirty="0" smtClean="0"/>
              <a:t> may matter considerably.</a:t>
            </a:r>
          </a:p>
          <a:p>
            <a:pPr>
              <a:buFontTx/>
              <a:buChar char="-"/>
            </a:pPr>
            <a:r>
              <a:rPr lang="en-GB" dirty="0" smtClean="0"/>
              <a:t> This </a:t>
            </a:r>
            <a:r>
              <a:rPr lang="en-GB" dirty="0"/>
              <a:t>was only done for the simplest </a:t>
            </a:r>
            <a:r>
              <a:rPr lang="en-GB" dirty="0" err="1"/>
              <a:t>Enge</a:t>
            </a:r>
            <a:r>
              <a:rPr lang="en-GB" dirty="0"/>
              <a:t>-type fall off and to give an idea what the fields are</a:t>
            </a:r>
          </a:p>
          <a:p>
            <a:r>
              <a:rPr lang="en-GB" dirty="0"/>
              <a:t>  </a:t>
            </a:r>
            <a:r>
              <a:rPr lang="en-GB" dirty="0" smtClean="0"/>
              <a:t> and </a:t>
            </a:r>
            <a:r>
              <a:rPr lang="en-GB" dirty="0"/>
              <a:t>it now has to be repeated for a more general case with (</a:t>
            </a:r>
            <a:r>
              <a:rPr lang="en-GB" i="1" dirty="0"/>
              <a:t>a</a:t>
            </a:r>
            <a:r>
              <a:rPr lang="en-GB" i="1" baseline="-25000" dirty="0"/>
              <a:t>0</a:t>
            </a:r>
            <a:r>
              <a:rPr lang="en-GB" i="1" dirty="0"/>
              <a:t>, a</a:t>
            </a:r>
            <a:r>
              <a:rPr lang="en-GB" i="1" baseline="-25000" dirty="0"/>
              <a:t>1</a:t>
            </a:r>
            <a:r>
              <a:rPr lang="en-GB" i="1" dirty="0"/>
              <a:t>, a</a:t>
            </a:r>
            <a:r>
              <a:rPr lang="en-GB" i="1" baseline="-25000" dirty="0"/>
              <a:t>2</a:t>
            </a:r>
            <a:r>
              <a:rPr lang="en-GB" i="1" dirty="0"/>
              <a:t>, a</a:t>
            </a:r>
            <a:r>
              <a:rPr lang="en-GB" i="1" baseline="-25000" dirty="0"/>
              <a:t>3</a:t>
            </a:r>
            <a:r>
              <a:rPr lang="en-GB" i="1" dirty="0"/>
              <a:t>, a</a:t>
            </a:r>
            <a:r>
              <a:rPr lang="en-GB" i="1" baseline="-25000" dirty="0"/>
              <a:t>4</a:t>
            </a:r>
            <a:r>
              <a:rPr lang="en-GB" i="1" dirty="0"/>
              <a:t>, a</a:t>
            </a:r>
            <a:r>
              <a:rPr lang="en-GB" i="1" baseline="-25000" dirty="0"/>
              <a:t>5</a:t>
            </a:r>
            <a:r>
              <a:rPr lang="en-GB" dirty="0"/>
              <a:t>) non-zero.</a:t>
            </a:r>
          </a:p>
          <a:p>
            <a:r>
              <a:rPr lang="en-GB" dirty="0"/>
              <a:t>- Having the 3 vector potential allows for </a:t>
            </a:r>
            <a:r>
              <a:rPr lang="en-GB" dirty="0" err="1"/>
              <a:t>symplectic</a:t>
            </a:r>
            <a:r>
              <a:rPr lang="en-GB" dirty="0"/>
              <a:t> expressions to be derived for the ‘kick’</a:t>
            </a:r>
          </a:p>
          <a:p>
            <a:r>
              <a:rPr lang="en-GB" dirty="0"/>
              <a:t>  </a:t>
            </a:r>
            <a:r>
              <a:rPr lang="en-GB" dirty="0" smtClean="0"/>
              <a:t> due </a:t>
            </a:r>
            <a:r>
              <a:rPr lang="en-GB" dirty="0"/>
              <a:t>to any </a:t>
            </a:r>
            <a:r>
              <a:rPr lang="en-GB" dirty="0" err="1"/>
              <a:t>multipole</a:t>
            </a:r>
            <a:r>
              <a:rPr lang="en-GB" dirty="0"/>
              <a:t> fringe field hopefully following a recipe of Y.K. Wu, E. Forest and</a:t>
            </a:r>
          </a:p>
          <a:p>
            <a:r>
              <a:rPr lang="en-GB" dirty="0"/>
              <a:t>  </a:t>
            </a:r>
            <a:r>
              <a:rPr lang="en-GB" dirty="0" smtClean="0"/>
              <a:t> D.S</a:t>
            </a:r>
            <a:r>
              <a:rPr lang="en-GB" dirty="0"/>
              <a:t>. Robin which may be useful for implementation in tracking </a:t>
            </a:r>
            <a:r>
              <a:rPr lang="en-GB" dirty="0" smtClean="0"/>
              <a:t>programs.</a:t>
            </a:r>
          </a:p>
          <a:p>
            <a:r>
              <a:rPr lang="en-GB" dirty="0" smtClean="0"/>
              <a:t>- GPT works very well when quadrupoles with fringe fields are used.</a:t>
            </a:r>
          </a:p>
          <a:p>
            <a:r>
              <a:rPr lang="en-GB" dirty="0" smtClean="0"/>
              <a:t>- Could it quicken certain aspects of magnet design ?</a:t>
            </a:r>
          </a:p>
          <a:p>
            <a:r>
              <a:rPr lang="en-GB" dirty="0" smtClean="0"/>
              <a:t>- Extension  to any combined function magnet straightforward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60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13314" name="Picture 2" descr="C:\bruno\4f\58761480_10218551421157741_590429868004684595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585788"/>
            <a:ext cx="66675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5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07504" y="6093296"/>
            <a:ext cx="8995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Acknowledgements: all my colleagues in the Cockcroft Institute and everyone who has given</a:t>
            </a:r>
          </a:p>
          <a:p>
            <a:r>
              <a:rPr lang="en-GB" dirty="0"/>
              <a:t>m</a:t>
            </a:r>
            <a:r>
              <a:rPr lang="en-GB" dirty="0" smtClean="0"/>
              <a:t>e feedback about what could be done with the theory and what should be explained better !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196752"/>
            <a:ext cx="73634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C0"/>
                </a:solidFill>
              </a:rPr>
              <a:t>Thank you very much for your time</a:t>
            </a:r>
          </a:p>
          <a:p>
            <a:pPr algn="ctr"/>
            <a:r>
              <a:rPr lang="en-GB" sz="3200" b="1" dirty="0" smtClean="0">
                <a:solidFill>
                  <a:srgbClr val="0070C0"/>
                </a:solidFill>
              </a:rPr>
              <a:t>Any questions / comments / suggestions ?</a:t>
            </a:r>
            <a:endParaRPr lang="en-GB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2564904"/>
            <a:ext cx="234711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GB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2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273177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75463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781899"/>
              </p:ext>
            </p:extLst>
          </p:nvPr>
        </p:nvGraphicFramePr>
        <p:xfrm>
          <a:off x="5987872" y="4077072"/>
          <a:ext cx="3048624" cy="267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Acrobat Document" r:id="rId6" imgW="7621560" imgH="6694200" progId="AcroExch.Document.11">
                  <p:embed/>
                </p:oleObj>
              </mc:Choice>
              <mc:Fallback>
                <p:oleObj name="Acrobat Document" r:id="rId6" imgW="7621560" imgH="669420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7872" y="4077072"/>
                        <a:ext cx="3048624" cy="2677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64</a:t>
            </a:fld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4" b="48575"/>
          <a:stretch/>
        </p:blipFill>
        <p:spPr bwMode="auto">
          <a:xfrm>
            <a:off x="6129903" y="44625"/>
            <a:ext cx="2803756" cy="248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/>
          <a:srcRect r="28650"/>
          <a:stretch/>
        </p:blipFill>
        <p:spPr bwMode="auto">
          <a:xfrm>
            <a:off x="27678" y="2523551"/>
            <a:ext cx="2163431" cy="176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398453" y="2492896"/>
            <a:ext cx="1638043" cy="1638094"/>
            <a:chOff x="5652120" y="3573016"/>
            <a:chExt cx="3033425" cy="3033506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10" cstate="print">
              <a:lum bright="80000"/>
            </a:blip>
            <a:srcRect/>
            <a:stretch>
              <a:fillRect/>
            </a:stretch>
          </p:blipFill>
          <p:spPr bwMode="auto">
            <a:xfrm>
              <a:off x="5652120" y="3573016"/>
              <a:ext cx="3033425" cy="3033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652120" y="3573016"/>
              <a:ext cx="3033425" cy="3033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800" y="5013176"/>
            <a:ext cx="3032154" cy="176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56860" y="2047488"/>
            <a:ext cx="526746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How to satisfy 3D Maxwell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GPT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Recreation of pole-face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LHC inner triplet quadrupole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EMMA quadrupole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LHC triplet tracking</a:t>
            </a:r>
            <a:endParaRPr lang="en-GB" sz="28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71800" y="260648"/>
            <a:ext cx="3433589" cy="12961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Fringe Fields</a:t>
            </a:r>
          </a:p>
          <a:p>
            <a:r>
              <a:rPr lang="en-GB" sz="3200" dirty="0"/>
              <a:t>f</a:t>
            </a:r>
            <a:r>
              <a:rPr lang="en-GB" sz="3200" dirty="0" smtClean="0"/>
              <a:t>or multipoles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3827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noProof="0" dirty="0" smtClean="0">
                <a:latin typeface="+mj-lt"/>
                <a:ea typeface="+mj-ea"/>
                <a:cs typeface="+mj-cs"/>
              </a:rPr>
              <a:t>Choice of coordinates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3568" y="827420"/>
            <a:ext cx="2952328" cy="2232248"/>
            <a:chOff x="827584" y="908720"/>
            <a:chExt cx="2952328" cy="2232248"/>
          </a:xfrm>
        </p:grpSpPr>
        <p:sp>
          <p:nvSpPr>
            <p:cNvPr id="4" name="Rectangle 3"/>
            <p:cNvSpPr/>
            <p:nvPr/>
          </p:nvSpPr>
          <p:spPr>
            <a:xfrm>
              <a:off x="827584" y="1916832"/>
              <a:ext cx="1944216" cy="12241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775682" y="2492896"/>
              <a:ext cx="172819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775682" y="1268760"/>
              <a:ext cx="0" cy="12241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503874" y="2276872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/>
                <a:t>z</a:t>
              </a:r>
              <a:endParaRPr lang="en-GB" i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31666" y="90872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/>
                <a:t>x</a:t>
              </a:r>
              <a:endParaRPr lang="en-GB" i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08104" y="827420"/>
            <a:ext cx="2952328" cy="2160240"/>
            <a:chOff x="5508104" y="980728"/>
            <a:chExt cx="2952328" cy="2160240"/>
          </a:xfrm>
        </p:grpSpPr>
        <p:sp>
          <p:nvSpPr>
            <p:cNvPr id="14" name="Rectangle 13"/>
            <p:cNvSpPr/>
            <p:nvPr/>
          </p:nvSpPr>
          <p:spPr>
            <a:xfrm>
              <a:off x="5508104" y="1916832"/>
              <a:ext cx="1944216" cy="4320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08104" y="2708920"/>
              <a:ext cx="1944216" cy="4320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312186" y="980728"/>
              <a:ext cx="2148246" cy="1737484"/>
              <a:chOff x="1631666" y="908720"/>
              <a:chExt cx="2148246" cy="1737484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1775682" y="2492896"/>
                <a:ext cx="172819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1775682" y="1268760"/>
                <a:ext cx="0" cy="12241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3503874" y="2276872"/>
                <a:ext cx="276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/>
                  <a:t>z</a:t>
                </a:r>
                <a:endParaRPr lang="en-GB" i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31666" y="908720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/>
                  <a:t>y</a:t>
                </a:r>
                <a:endParaRPr lang="en-GB" i="1" dirty="0"/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107504" y="971436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Dipoles</a:t>
            </a:r>
            <a:endParaRPr lang="en-GB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755576" y="3059668"/>
            <a:ext cx="189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View from the top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5559558" y="3059668"/>
            <a:ext cx="195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View from the side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3131840" y="2618328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Beam goes along </a:t>
            </a:r>
            <a:r>
              <a:rPr lang="en-GB" i="1" dirty="0" smtClean="0"/>
              <a:t>z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87596" y="3429000"/>
            <a:ext cx="845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a similar set-up for </a:t>
            </a:r>
            <a:r>
              <a:rPr lang="en-GB" dirty="0" err="1" smtClean="0"/>
              <a:t>quadrupoles</a:t>
            </a:r>
            <a:r>
              <a:rPr lang="en-GB" dirty="0" smtClean="0"/>
              <a:t> and higher orders, </a:t>
            </a:r>
            <a:r>
              <a:rPr lang="en-GB" i="1" dirty="0" smtClean="0"/>
              <a:t>z</a:t>
            </a:r>
            <a:r>
              <a:rPr lang="en-GB" dirty="0" smtClean="0"/>
              <a:t> is the longitudinal coordinate</a:t>
            </a:r>
            <a:endParaRPr lang="en-GB" dirty="0"/>
          </a:p>
        </p:txBody>
      </p:sp>
      <p:grpSp>
        <p:nvGrpSpPr>
          <p:cNvPr id="41" name="Group 40"/>
          <p:cNvGrpSpPr/>
          <p:nvPr/>
        </p:nvGrpSpPr>
        <p:grpSpPr>
          <a:xfrm>
            <a:off x="683568" y="3717032"/>
            <a:ext cx="2696652" cy="2592288"/>
            <a:chOff x="683568" y="3861048"/>
            <a:chExt cx="2696652" cy="2592288"/>
          </a:xfrm>
        </p:grpSpPr>
        <p:pic>
          <p:nvPicPr>
            <p:cNvPr id="1027" name="Picture 3" descr="C:\bruno\beam-beam\220px-VFPt_quadrupole_coils_1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4357836"/>
              <a:ext cx="2095500" cy="2095500"/>
            </a:xfrm>
            <a:prstGeom prst="rect">
              <a:avLst/>
            </a:prstGeom>
            <a:noFill/>
          </p:spPr>
        </p:pic>
        <p:grpSp>
          <p:nvGrpSpPr>
            <p:cNvPr id="39" name="Group 38"/>
            <p:cNvGrpSpPr/>
            <p:nvPr/>
          </p:nvGrpSpPr>
          <p:grpSpPr>
            <a:xfrm>
              <a:off x="1584000" y="3861048"/>
              <a:ext cx="1796220" cy="1746776"/>
              <a:chOff x="5220072" y="4499828"/>
              <a:chExt cx="1796220" cy="1746776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5364088" y="6093296"/>
                <a:ext cx="136815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5364088" y="4859868"/>
                <a:ext cx="0" cy="12241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6732240" y="5877272"/>
                <a:ext cx="284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/>
                  <a:t>x</a:t>
                </a:r>
                <a:endParaRPr lang="en-GB" i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220072" y="4499828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/>
                  <a:t>y</a:t>
                </a:r>
                <a:endParaRPr lang="en-GB" i="1" dirty="0"/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536897" y="6444044"/>
            <a:ext cx="245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Transverse cross-section</a:t>
            </a:r>
            <a:endParaRPr lang="en-GB" dirty="0"/>
          </a:p>
        </p:txBody>
      </p:sp>
      <p:grpSp>
        <p:nvGrpSpPr>
          <p:cNvPr id="50" name="Group 49"/>
          <p:cNvGrpSpPr/>
          <p:nvPr/>
        </p:nvGrpSpPr>
        <p:grpSpPr>
          <a:xfrm>
            <a:off x="4656002" y="4077072"/>
            <a:ext cx="3444390" cy="2806700"/>
            <a:chOff x="4583994" y="4077072"/>
            <a:chExt cx="3444390" cy="2806700"/>
          </a:xfrm>
        </p:grpSpPr>
        <p:pic>
          <p:nvPicPr>
            <p:cNvPr id="1028" name="Picture 4" descr="C:\bruno\beam-beam\imag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37584" y="4077072"/>
              <a:ext cx="2590800" cy="2806700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/>
            <p:nvPr/>
          </p:nvCxnSpPr>
          <p:spPr>
            <a:xfrm flipH="1" flipV="1">
              <a:off x="4860032" y="4437112"/>
              <a:ext cx="1008112" cy="5040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583994" y="4149080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/>
                <a:t>z</a:t>
              </a:r>
              <a:endParaRPr lang="en-GB" i="1" dirty="0"/>
            </a:p>
          </p:txBody>
        </p:sp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4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53" y="6165304"/>
            <a:ext cx="1834515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–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quadrupoles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(3)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1259468"/>
            <a:ext cx="290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Detail of </a:t>
            </a:r>
            <a:r>
              <a:rPr lang="en-GB" i="1" dirty="0" err="1" smtClean="0"/>
              <a:t>quadrupole</a:t>
            </a:r>
            <a:r>
              <a:rPr lang="en-GB" i="1" dirty="0" smtClean="0"/>
              <a:t> solution</a:t>
            </a:r>
            <a:endParaRPr lang="en-GB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5496" y="1628800"/>
            <a:ext cx="9131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Take </a:t>
            </a:r>
            <a:r>
              <a:rPr lang="en-GB" i="1" dirty="0" smtClean="0"/>
              <a:t>n</a:t>
            </a:r>
            <a:r>
              <a:rPr lang="en-GB" dirty="0" smtClean="0"/>
              <a:t> = 1 for the </a:t>
            </a:r>
            <a:r>
              <a:rPr lang="en-GB" dirty="0" err="1" smtClean="0"/>
              <a:t>quadrupole</a:t>
            </a:r>
            <a:r>
              <a:rPr lang="en-GB" dirty="0" smtClean="0"/>
              <a:t> first and look at its behaviour. For simplicity, an </a:t>
            </a:r>
            <a:r>
              <a:rPr lang="en-GB" dirty="0" err="1" smtClean="0"/>
              <a:t>Enge</a:t>
            </a:r>
            <a:r>
              <a:rPr lang="en-GB" dirty="0" smtClean="0"/>
              <a:t> type fall-off</a:t>
            </a:r>
          </a:p>
          <a:p>
            <a:r>
              <a:rPr lang="en-GB" dirty="0" smtClean="0"/>
              <a:t>is imposed (for the gradient rather than the field) in the case where only one of the constants is</a:t>
            </a:r>
          </a:p>
          <a:p>
            <a:r>
              <a:rPr lang="en-GB" dirty="0" smtClean="0"/>
              <a:t>present for the decay functions </a:t>
            </a:r>
            <a:r>
              <a:rPr lang="en-GB" i="1" dirty="0" smtClean="0"/>
              <a:t>F</a:t>
            </a:r>
            <a:r>
              <a:rPr lang="en-GB" i="1" baseline="-25000" dirty="0" smtClean="0"/>
              <a:t>j</a:t>
            </a:r>
            <a:r>
              <a:rPr lang="en-GB" dirty="0" smtClean="0"/>
              <a:t> and </a:t>
            </a:r>
            <a:r>
              <a:rPr lang="en-GB" i="1" dirty="0" err="1" smtClean="0"/>
              <a:t>G</a:t>
            </a:r>
            <a:r>
              <a:rPr lang="en-GB" i="1" baseline="-25000" dirty="0" err="1" smtClean="0"/>
              <a:t>j</a:t>
            </a:r>
            <a:r>
              <a:rPr lang="en-GB" i="1" dirty="0"/>
              <a:t> </a:t>
            </a:r>
            <a:r>
              <a:rPr lang="en-GB" dirty="0" smtClean="0"/>
              <a:t>(we can take </a:t>
            </a:r>
            <a:r>
              <a:rPr lang="en-GB" i="1" dirty="0"/>
              <a:t>F</a:t>
            </a:r>
            <a:r>
              <a:rPr lang="en-GB" i="1" baseline="-25000" dirty="0"/>
              <a:t>j</a:t>
            </a:r>
            <a:r>
              <a:rPr lang="en-GB" dirty="0"/>
              <a:t> </a:t>
            </a:r>
            <a:r>
              <a:rPr lang="en-GB" dirty="0" smtClean="0"/>
              <a:t>= </a:t>
            </a:r>
            <a:r>
              <a:rPr lang="en-GB" i="1" dirty="0" err="1" smtClean="0"/>
              <a:t>G</a:t>
            </a:r>
            <a:r>
              <a:rPr lang="en-GB" i="1" baseline="-25000" dirty="0" err="1" smtClean="0"/>
              <a:t>j</a:t>
            </a:r>
            <a:r>
              <a:rPr lang="en-GB" dirty="0" smtClean="0"/>
              <a:t>). Hence, asking that: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66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3779748"/>
            <a:ext cx="253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If we look at the gradient</a:t>
            </a:r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58731"/>
            <a:ext cx="1937385" cy="63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3789040"/>
            <a:ext cx="366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different values of the constant </a:t>
            </a:r>
            <a:r>
              <a:rPr lang="en-GB" i="1" dirty="0" smtClean="0"/>
              <a:t>b</a:t>
            </a:r>
            <a:r>
              <a:rPr lang="en-GB" dirty="0" smtClean="0"/>
              <a:t>:</a:t>
            </a:r>
            <a:endParaRPr lang="en-GB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93096"/>
            <a:ext cx="592931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6122129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lack line = on-axis, blue &amp; red are away from the axis: left plot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96" y="6434752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right plot</a:t>
            </a:r>
            <a:endParaRPr lang="en-GB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3" y="6453336"/>
            <a:ext cx="1868805" cy="3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87824" y="6444044"/>
            <a:ext cx="586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red line is for </a:t>
            </a:r>
            <a:r>
              <a:rPr lang="en-GB" i="1" dirty="0" smtClean="0"/>
              <a:t>b</a:t>
            </a:r>
            <a:r>
              <a:rPr lang="en-GB" dirty="0" smtClean="0"/>
              <a:t> = </a:t>
            </a:r>
            <a:r>
              <a:rPr lang="en-GB" i="1" dirty="0" smtClean="0"/>
              <a:t>2</a:t>
            </a:r>
            <a:r>
              <a:rPr lang="en-GB" dirty="0" smtClean="0"/>
              <a:t> (= </a:t>
            </a:r>
            <a:r>
              <a:rPr lang="en-GB" i="1" dirty="0" smtClean="0"/>
              <a:t>0.5</a:t>
            </a:r>
            <a:r>
              <a:rPr lang="en-GB" dirty="0" smtClean="0"/>
              <a:t>) &amp; the blue is for </a:t>
            </a:r>
            <a:r>
              <a:rPr lang="en-GB" i="1" dirty="0"/>
              <a:t>b</a:t>
            </a:r>
            <a:r>
              <a:rPr lang="en-GB" dirty="0"/>
              <a:t> = </a:t>
            </a:r>
            <a:r>
              <a:rPr lang="en-GB" i="1" dirty="0" smtClean="0"/>
              <a:t>4</a:t>
            </a:r>
            <a:r>
              <a:rPr lang="en-GB" dirty="0" smtClean="0"/>
              <a:t> </a:t>
            </a:r>
            <a:r>
              <a:rPr lang="en-GB" dirty="0"/>
              <a:t>(= </a:t>
            </a:r>
            <a:r>
              <a:rPr lang="en-GB" i="1" dirty="0" smtClean="0"/>
              <a:t>0.25</a:t>
            </a:r>
            <a:r>
              <a:rPr lang="en-GB" dirty="0"/>
              <a:t>)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1320165" cy="74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59" y="2599194"/>
            <a:ext cx="1320165" cy="71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77044" y="270892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or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5496" y="3347700"/>
            <a:ext cx="209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have an </a:t>
            </a:r>
            <a:r>
              <a:rPr lang="en-GB" dirty="0" err="1" smtClean="0"/>
              <a:t>Enge</a:t>
            </a:r>
            <a:r>
              <a:rPr lang="en-GB" dirty="0" smtClean="0"/>
              <a:t> fall-off</a:t>
            </a:r>
            <a:endParaRPr lang="en-GB" dirty="0"/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48" y="2472313"/>
            <a:ext cx="2537460" cy="6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V="1">
            <a:off x="2127415" y="2954953"/>
            <a:ext cx="1779333" cy="557651"/>
          </a:xfrm>
          <a:prstGeom prst="straightConnector1">
            <a:avLst/>
          </a:prstGeom>
          <a:ln w="381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94637" y="2564904"/>
            <a:ext cx="13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  <a:r>
              <a:rPr lang="en-GB" dirty="0" smtClean="0"/>
              <a:t>hich gives:</a:t>
            </a:r>
            <a:endParaRPr lang="en-GB" dirty="0"/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871" y="3140968"/>
            <a:ext cx="3086100" cy="69437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67</a:t>
            </a:fld>
            <a:endParaRPr lang="en-GB"/>
          </a:p>
        </p:txBody>
      </p:sp>
      <p:pic>
        <p:nvPicPr>
          <p:cNvPr id="3" name="Picture 2" descr="C:\Users\bm56\Downloads\dip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124744"/>
            <a:ext cx="8843264" cy="497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What next 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726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68</a:t>
            </a:fld>
            <a:endParaRPr lang="en-GB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31676"/>
            <a:ext cx="42672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6331" y="3131676"/>
            <a:ext cx="4207669" cy="315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FMA for the HL-LHC Inner Triplet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6218148"/>
            <a:ext cx="217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Courtesy: Sam Jones, David</a:t>
            </a:r>
          </a:p>
          <a:p>
            <a:r>
              <a:rPr lang="en-GB" sz="1400" dirty="0" smtClean="0"/>
              <a:t>Newton &amp; Andy Wolski</a:t>
            </a:r>
            <a:endParaRPr lang="en-GB" sz="1400" dirty="0"/>
          </a:p>
        </p:txBody>
      </p:sp>
      <p:sp>
        <p:nvSpPr>
          <p:cNvPr id="7" name="Rectangle 6"/>
          <p:cNvSpPr/>
          <p:nvPr/>
        </p:nvSpPr>
        <p:spPr>
          <a:xfrm>
            <a:off x="1134686" y="6372036"/>
            <a:ext cx="1709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Nominal HL-LHC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711281" y="6362744"/>
            <a:ext cx="274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Nominal HL-LHC plus fringe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" y="965627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Beam goes very much off axis in the HL-LHC inner triplet so it is expected that fringe fields play a</a:t>
            </a:r>
          </a:p>
          <a:p>
            <a:r>
              <a:rPr lang="en-GB" dirty="0" smtClean="0"/>
              <a:t>major role in the operation of this magnet.</a:t>
            </a:r>
          </a:p>
          <a:p>
            <a:endParaRPr lang="en-GB" dirty="0" smtClean="0"/>
          </a:p>
          <a:p>
            <a:r>
              <a:rPr lang="en-GB" dirty="0" smtClean="0"/>
              <a:t>Frequency Map Analysis was done by Sam Jones. These results are still very preliminary but they</a:t>
            </a:r>
          </a:p>
          <a:p>
            <a:r>
              <a:rPr lang="en-GB" dirty="0" smtClean="0"/>
              <a:t>show that the inclusion of fringe fields can change the dynamic aperture considerably. Below is</a:t>
            </a:r>
          </a:p>
          <a:p>
            <a:r>
              <a:rPr lang="en-GB" dirty="0" smtClean="0"/>
              <a:t>just one of the </a:t>
            </a:r>
            <a:r>
              <a:rPr lang="en-GB" dirty="0" err="1" smtClean="0"/>
              <a:t>quadrupoles</a:t>
            </a:r>
            <a:r>
              <a:rPr lang="en-GB" dirty="0" smtClean="0"/>
              <a:t> for the HL-LHC inner triplet and was done with a field map. It will be</a:t>
            </a:r>
          </a:p>
          <a:p>
            <a:r>
              <a:rPr lang="en-GB" dirty="0" smtClean="0"/>
              <a:t>repeated using the analytic expression for the fringe fields instead of a field map in the near</a:t>
            </a:r>
          </a:p>
          <a:p>
            <a:r>
              <a:rPr lang="en-GB" dirty="0" smtClean="0"/>
              <a:t> future.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95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69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" y="260648"/>
            <a:ext cx="9037320" cy="6240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0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6976"/>
          </a:xfrm>
        </p:spPr>
        <p:txBody>
          <a:bodyPr/>
          <a:lstStyle/>
          <a:p>
            <a:r>
              <a:rPr lang="en-GB" dirty="0" smtClean="0"/>
              <a:t>Fringe fields – dipoles</a:t>
            </a:r>
            <a:r>
              <a:rPr lang="en-GB" dirty="0"/>
              <a:t> </a:t>
            </a:r>
            <a:r>
              <a:rPr lang="en-GB" dirty="0" smtClean="0"/>
              <a:t>(2)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1084" y="1420713"/>
            <a:ext cx="6529388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5976" y="1196752"/>
            <a:ext cx="48622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Singularities are necessary to have non-trivial</a:t>
            </a:r>
          </a:p>
          <a:p>
            <a:r>
              <a:rPr lang="en-GB" dirty="0"/>
              <a:t>s</a:t>
            </a:r>
            <a:r>
              <a:rPr lang="en-GB" dirty="0" smtClean="0"/>
              <a:t>olutions. These can be neglected as they lie</a:t>
            </a:r>
          </a:p>
          <a:p>
            <a:r>
              <a:rPr lang="en-GB" dirty="0" smtClean="0"/>
              <a:t>outside the magnet and are not in the bending</a:t>
            </a:r>
          </a:p>
          <a:p>
            <a:r>
              <a:rPr lang="en-GB" dirty="0" smtClean="0"/>
              <a:t>plane (</a:t>
            </a:r>
            <a:r>
              <a:rPr lang="en-GB" i="1" dirty="0" smtClean="0"/>
              <a:t>x</a:t>
            </a:r>
            <a:r>
              <a:rPr lang="en-GB" dirty="0" smtClean="0"/>
              <a:t>) and the beam never sees them. There is</a:t>
            </a:r>
          </a:p>
          <a:p>
            <a:r>
              <a:rPr lang="en-GB" dirty="0"/>
              <a:t>a</a:t>
            </a:r>
            <a:r>
              <a:rPr lang="en-GB" dirty="0" smtClean="0"/>
              <a:t>lso an infinite number of them (along </a:t>
            </a:r>
            <a:r>
              <a:rPr lang="en-GB" i="1" dirty="0" smtClean="0"/>
              <a:t>z</a:t>
            </a:r>
            <a:r>
              <a:rPr lang="en-GB" dirty="0" smtClean="0"/>
              <a:t> = 0).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0753" y="2887776"/>
            <a:ext cx="27715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 you go up &amp; down in the</a:t>
            </a:r>
          </a:p>
          <a:p>
            <a:r>
              <a:rPr lang="en-GB" dirty="0" smtClean="0"/>
              <a:t>dipole (</a:t>
            </a:r>
            <a:r>
              <a:rPr lang="en-GB" i="1" dirty="0" smtClean="0"/>
              <a:t>y</a:t>
            </a:r>
            <a:r>
              <a:rPr lang="en-GB" dirty="0" smtClean="0"/>
              <a:t>), the value of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endParaRPr lang="en-GB" dirty="0" smtClean="0"/>
          </a:p>
          <a:p>
            <a:r>
              <a:rPr lang="en-GB" dirty="0" smtClean="0"/>
              <a:t>increases as one goes</a:t>
            </a:r>
          </a:p>
          <a:p>
            <a:r>
              <a:rPr lang="en-GB" dirty="0" smtClean="0"/>
              <a:t>away from the axis (in</a:t>
            </a:r>
          </a:p>
          <a:p>
            <a:r>
              <a:rPr lang="en-GB" dirty="0" smtClean="0"/>
              <a:t>the fringe region) and</a:t>
            </a:r>
          </a:p>
          <a:p>
            <a:r>
              <a:rPr lang="en-GB" dirty="0" smtClean="0"/>
              <a:t>reaches the pole.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63888" y="4437112"/>
            <a:ext cx="5642209" cy="2363490"/>
            <a:chOff x="3563888" y="4437112"/>
            <a:chExt cx="5642209" cy="2363490"/>
          </a:xfrm>
        </p:grpSpPr>
        <p:sp>
          <p:nvSpPr>
            <p:cNvPr id="13" name="TextBox 12"/>
            <p:cNvSpPr txBox="1"/>
            <p:nvPr/>
          </p:nvSpPr>
          <p:spPr>
            <a:xfrm>
              <a:off x="6640586" y="5877272"/>
              <a:ext cx="25655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Lines show edges (</a:t>
              </a:r>
              <a:r>
                <a:rPr lang="en-GB" i="1" dirty="0" smtClean="0"/>
                <a:t>y</a:t>
              </a:r>
              <a:r>
                <a:rPr lang="en-GB" dirty="0" smtClean="0"/>
                <a:t> only)</a:t>
              </a:r>
            </a:p>
            <a:p>
              <a:r>
                <a:rPr lang="en-GB" dirty="0" smtClean="0"/>
                <a:t>of dipole which avoid</a:t>
              </a:r>
            </a:p>
            <a:p>
              <a:r>
                <a:rPr lang="en-GB" dirty="0" smtClean="0"/>
                <a:t>singularities.</a:t>
              </a:r>
              <a:endParaRPr lang="en-GB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139952" y="4437112"/>
              <a:ext cx="4104456" cy="7920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563888" y="4797152"/>
              <a:ext cx="4176464" cy="7920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7740352" y="5661248"/>
              <a:ext cx="216024" cy="2880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8028384" y="5301208"/>
              <a:ext cx="288032" cy="6480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07504" y="4581128"/>
            <a:ext cx="2952328" cy="2160240"/>
            <a:chOff x="5508104" y="980728"/>
            <a:chExt cx="2952328" cy="2160240"/>
          </a:xfrm>
        </p:grpSpPr>
        <p:sp>
          <p:nvSpPr>
            <p:cNvPr id="24" name="Rectangle 23"/>
            <p:cNvSpPr/>
            <p:nvPr/>
          </p:nvSpPr>
          <p:spPr>
            <a:xfrm>
              <a:off x="5508104" y="1916832"/>
              <a:ext cx="1944216" cy="4320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508104" y="2708920"/>
              <a:ext cx="1944216" cy="4320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" name="Group 16"/>
            <p:cNvGrpSpPr/>
            <p:nvPr/>
          </p:nvGrpSpPr>
          <p:grpSpPr>
            <a:xfrm>
              <a:off x="6312186" y="980728"/>
              <a:ext cx="2148246" cy="1737484"/>
              <a:chOff x="1631666" y="908720"/>
              <a:chExt cx="2148246" cy="1737484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1775682" y="2492896"/>
                <a:ext cx="172819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1775682" y="1268760"/>
                <a:ext cx="0" cy="12241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503874" y="2276872"/>
                <a:ext cx="276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/>
                  <a:t>z</a:t>
                </a:r>
                <a:endParaRPr lang="en-GB" i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631666" y="908720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/>
                  <a:t>y</a:t>
                </a:r>
                <a:endParaRPr lang="en-GB" i="1" dirty="0"/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2123728" y="6372036"/>
            <a:ext cx="435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(Reminder of dipole layout – view from side)</a:t>
            </a:r>
            <a:endParaRPr lang="en-GB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267744" y="3573016"/>
            <a:ext cx="651460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400" i="1" dirty="0" smtClean="0"/>
              <a:t>B</a:t>
            </a:r>
            <a:r>
              <a:rPr lang="en-GB" sz="4400" i="1" baseline="-25000" dirty="0" smtClean="0"/>
              <a:t>y</a:t>
            </a:r>
            <a:endParaRPr lang="en-GB" sz="4400" i="1" dirty="0"/>
          </a:p>
        </p:txBody>
      </p:sp>
      <p:sp>
        <p:nvSpPr>
          <p:cNvPr id="4" name="Rectangle 3"/>
          <p:cNvSpPr/>
          <p:nvPr/>
        </p:nvSpPr>
        <p:spPr>
          <a:xfrm>
            <a:off x="4932040" y="1556792"/>
            <a:ext cx="20162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70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5" y="309711"/>
            <a:ext cx="8601075" cy="614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71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" y="620688"/>
            <a:ext cx="8952548" cy="5510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6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72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88166" cy="66636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4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73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40" y="86535"/>
            <a:ext cx="6684836" cy="6726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8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74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44624"/>
            <a:ext cx="9001125" cy="1893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934432"/>
            <a:ext cx="8987695" cy="1494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" y="3429000"/>
            <a:ext cx="9038844" cy="1563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4996006"/>
            <a:ext cx="9018270" cy="1817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3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Fringe field of a solenoid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pic>
        <p:nvPicPr>
          <p:cNvPr id="162822" name="Picture 6" descr="http://www.websters-online-dictionary.org/images/wiki/wikipedia/commons/thumb/a/a6/Solenoid.svg/300px-Solenoi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847" y="2017430"/>
            <a:ext cx="3525163" cy="1339562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V="1">
            <a:off x="3584720" y="2502896"/>
            <a:ext cx="26785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584720" y="2850558"/>
            <a:ext cx="26785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805238" y="2506216"/>
            <a:ext cx="95250" cy="333375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48063" y="2510978"/>
            <a:ext cx="95250" cy="333375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1" idx="7"/>
          </p:cNvCxnSpPr>
          <p:nvPr/>
        </p:nvCxnSpPr>
        <p:spPr>
          <a:xfrm flipH="1">
            <a:off x="3857626" y="2555038"/>
            <a:ext cx="28913" cy="127390"/>
          </a:xfrm>
          <a:prstGeom prst="straightConnector1">
            <a:avLst/>
          </a:prstGeom>
          <a:ln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657480"/>
              </p:ext>
            </p:extLst>
          </p:nvPr>
        </p:nvGraphicFramePr>
        <p:xfrm>
          <a:off x="3890963" y="2542727"/>
          <a:ext cx="1143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" name="Equation" r:id="rId5" imgW="114120" imgH="126720" progId="Equation.3">
                  <p:embed/>
                </p:oleObj>
              </mc:Choice>
              <mc:Fallback>
                <p:oleObj name="Equation" r:id="rId5" imgW="1141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963" y="2542727"/>
                        <a:ext cx="114300" cy="12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030828"/>
              </p:ext>
            </p:extLst>
          </p:nvPr>
        </p:nvGraphicFramePr>
        <p:xfrm>
          <a:off x="3608388" y="2352228"/>
          <a:ext cx="2032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7" name="Equation" r:id="rId7" imgW="203040" imgH="164880" progId="Equation.3">
                  <p:embed/>
                </p:oleObj>
              </mc:Choice>
              <mc:Fallback>
                <p:oleObj name="Equation" r:id="rId7" imgW="20304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388" y="2352228"/>
                        <a:ext cx="2032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915816" y="1484784"/>
            <a:ext cx="214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Integration volume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779383" y="1780222"/>
            <a:ext cx="214312" cy="781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48798"/>
              </p:ext>
            </p:extLst>
          </p:nvPr>
        </p:nvGraphicFramePr>
        <p:xfrm>
          <a:off x="4540679" y="1965915"/>
          <a:ext cx="4469085" cy="131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8" name="Equation" r:id="rId9" imgW="2882880" imgH="850680" progId="Equation.3">
                  <p:embed/>
                </p:oleObj>
              </mc:Choice>
              <mc:Fallback>
                <p:oleObj name="Equation" r:id="rId9" imgW="2882880" imgH="850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679" y="1965915"/>
                        <a:ext cx="4469085" cy="1319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758948"/>
              </p:ext>
            </p:extLst>
          </p:nvPr>
        </p:nvGraphicFramePr>
        <p:xfrm>
          <a:off x="1587723" y="4392191"/>
          <a:ext cx="5216525" cy="198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" name="Equation" r:id="rId11" imgW="2895600" imgH="1104900" progId="Equation.DSMT4">
                  <p:embed/>
                </p:oleObj>
              </mc:Choice>
              <mc:Fallback>
                <p:oleObj name="Equation" r:id="rId11" imgW="2895600" imgH="1104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723" y="4392191"/>
                        <a:ext cx="5216525" cy="198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164288" y="4293096"/>
            <a:ext cx="1734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Measured from end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6300192" y="4496217"/>
            <a:ext cx="720080" cy="131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336" y="3789040"/>
            <a:ext cx="595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long solenoid, this can be approximated near the end </a:t>
            </a:r>
            <a:r>
              <a:rPr lang="en-US" dirty="0" smtClean="0"/>
              <a:t>as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1115452"/>
            <a:ext cx="640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 the ends, the field of a solenoid will have a radial </a:t>
            </a:r>
            <a:r>
              <a:rPr lang="en-US" dirty="0" smtClean="0"/>
              <a:t>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6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Combined Function Magnets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4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77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4" y="1340768"/>
            <a:ext cx="6355080" cy="66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89" y="3638128"/>
            <a:ext cx="3228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873252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8" y="3717032"/>
            <a:ext cx="4697730" cy="196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24" y="5856694"/>
            <a:ext cx="868680" cy="3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CFM – preliminaries (1)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971436"/>
            <a:ext cx="4833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Cartesian</a:t>
            </a:r>
            <a:r>
              <a:rPr lang="es-ES" dirty="0"/>
              <a:t> </a:t>
            </a:r>
            <a:r>
              <a:rPr lang="es-ES" dirty="0" err="1"/>
              <a:t>coordinates</a:t>
            </a:r>
            <a:r>
              <a:rPr lang="es-ES" dirty="0"/>
              <a:t> (</a:t>
            </a:r>
            <a:r>
              <a:rPr lang="es-ES" dirty="0" smtClean="0"/>
              <a:t>X</a:t>
            </a:r>
            <a:r>
              <a:rPr lang="es-ES" dirty="0"/>
              <a:t>,</a:t>
            </a:r>
            <a:r>
              <a:rPr lang="es-ES" dirty="0" smtClean="0"/>
              <a:t> Y,Z</a:t>
            </a:r>
            <a:r>
              <a:rPr lang="es-ES" dirty="0"/>
              <a:t>) to </a:t>
            </a:r>
            <a:r>
              <a:rPr lang="es-ES" dirty="0" err="1"/>
              <a:t>cylindrical</a:t>
            </a:r>
            <a:r>
              <a:rPr lang="es-ES" dirty="0"/>
              <a:t> (</a:t>
            </a:r>
            <a:r>
              <a:rPr lang="es-ES" dirty="0" err="1" smtClean="0"/>
              <a:t>x,y,s</a:t>
            </a:r>
            <a:r>
              <a:rPr lang="es-ES" dirty="0" smtClean="0"/>
              <a:t>):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7504" y="1916832"/>
            <a:ext cx="7732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For a normal coordinate transformation, the components of </a:t>
            </a:r>
            <a:r>
              <a:rPr lang="en-GB" dirty="0" smtClean="0"/>
              <a:t>field </a:t>
            </a:r>
            <a:r>
              <a:rPr lang="en-GB" dirty="0"/>
              <a:t>also </a:t>
            </a:r>
            <a:r>
              <a:rPr lang="en-GB" dirty="0" smtClean="0"/>
              <a:t>transform: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3212976"/>
            <a:ext cx="468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magneto-static </a:t>
            </a:r>
            <a:r>
              <a:rPr lang="en-GB" dirty="0"/>
              <a:t>M</a:t>
            </a:r>
            <a:r>
              <a:rPr lang="en-GB" dirty="0" smtClean="0"/>
              <a:t>axwell equations become: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5805264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0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78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7500"/>
            <a:ext cx="873252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06908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00" y="6110740"/>
            <a:ext cx="2640330" cy="29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262691"/>
            <a:ext cx="4549140" cy="69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82709"/>
            <a:ext cx="1337310" cy="35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CFM – preliminaries (2)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16633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components of </a:t>
            </a:r>
            <a:r>
              <a:rPr lang="en-GB" dirty="0"/>
              <a:t>the vector </a:t>
            </a:r>
            <a:r>
              <a:rPr lang="en-GB" dirty="0" smtClean="0"/>
              <a:t>field </a:t>
            </a:r>
            <a:r>
              <a:rPr lang="en-GB" dirty="0"/>
              <a:t>also transform according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2339588"/>
            <a:ext cx="378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Maxwell equations to be solved in</a:t>
            </a:r>
          </a:p>
          <a:p>
            <a:r>
              <a:rPr lang="en-GB" dirty="0" smtClean="0"/>
              <a:t>these coordinates are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499992" y="2917393"/>
            <a:ext cx="452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further choose the following simplification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499992" y="3853497"/>
            <a:ext cx="4575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  <a:r>
              <a:rPr lang="en-GB" dirty="0" smtClean="0"/>
              <a:t>hich we can do for the time being. Looking at</a:t>
            </a:r>
          </a:p>
          <a:p>
            <a:r>
              <a:rPr lang="en-GB" dirty="0" smtClean="0"/>
              <a:t>the simplest case first: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4931876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Dipoles:</a:t>
            </a:r>
            <a:endParaRPr lang="en-GB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5426640"/>
            <a:ext cx="374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equations to be solved simplify to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89429" y="6074712"/>
            <a:ext cx="272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the requirements that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796136" y="6084004"/>
            <a:ext cx="229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 </a:t>
            </a:r>
            <a:r>
              <a:rPr lang="en-GB" i="1" dirty="0" smtClean="0"/>
              <a:t>B</a:t>
            </a:r>
            <a:r>
              <a:rPr lang="en-GB" i="1" baseline="-25000" dirty="0" smtClean="0"/>
              <a:t>0</a:t>
            </a:r>
            <a:r>
              <a:rPr lang="en-GB" dirty="0" smtClean="0"/>
              <a:t> is a constant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3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79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56992"/>
            <a:ext cx="4914900" cy="6400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79499" y="2839214"/>
            <a:ext cx="1584176" cy="373762"/>
            <a:chOff x="4644008" y="2492896"/>
            <a:chExt cx="1584176" cy="37376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50286" y="2558048"/>
              <a:ext cx="1405890" cy="308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5292080" y="2492896"/>
              <a:ext cx="14401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868144" y="2492896"/>
              <a:ext cx="14401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84168" y="2780928"/>
              <a:ext cx="14401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44008" y="2780928"/>
              <a:ext cx="14401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44008" y="2636912"/>
              <a:ext cx="14401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924944"/>
            <a:ext cx="100584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18" y="4179932"/>
            <a:ext cx="4194810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97152"/>
            <a:ext cx="486918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84" y="6029280"/>
            <a:ext cx="3108960" cy="6400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CFM – preliminaries (3)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97280"/>
            <a:ext cx="259461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49926"/>
            <a:ext cx="982980" cy="58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62" y="2205004"/>
            <a:ext cx="204597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52736"/>
            <a:ext cx="481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solution is quite simple and can be written as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1628800"/>
            <a:ext cx="234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If we further note that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491880" y="1628800"/>
            <a:ext cx="539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corresponds to a gauge term and may be removed then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69168" y="2335732"/>
            <a:ext cx="220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solution becomes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05028" y="2852936"/>
            <a:ext cx="111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 general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203848" y="285293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and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5097674" y="2852936"/>
            <a:ext cx="223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give (with </a:t>
            </a:r>
            <a:r>
              <a:rPr lang="en-GB" i="1" dirty="0" err="1" smtClean="0"/>
              <a:t>A</a:t>
            </a:r>
            <a:r>
              <a:rPr lang="en-GB" i="1" baseline="-25000" dirty="0" err="1"/>
              <a:t>x</a:t>
            </a:r>
            <a:r>
              <a:rPr lang="en-GB" dirty="0" smtClean="0"/>
              <a:t> = </a:t>
            </a:r>
            <a:r>
              <a:rPr lang="en-GB" i="1" dirty="0" smtClean="0"/>
              <a:t>A</a:t>
            </a:r>
            <a:r>
              <a:rPr lang="en-GB" i="1" baseline="-25000" dirty="0" smtClean="0"/>
              <a:t>y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0):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6588224" y="3501008"/>
            <a:ext cx="110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</a:t>
            </a:r>
            <a:r>
              <a:rPr lang="en-GB" i="1" dirty="0" smtClean="0"/>
              <a:t>A</a:t>
            </a:r>
            <a:r>
              <a:rPr lang="en-GB" i="1" baseline="-25000" dirty="0" smtClean="0"/>
              <a:t>s</a:t>
            </a:r>
            <a:r>
              <a:rPr lang="en-GB" i="1" dirty="0" smtClean="0"/>
              <a:t> </a:t>
            </a:r>
            <a:r>
              <a:rPr lang="en-GB" dirty="0" smtClean="0"/>
              <a:t>and</a:t>
            </a:r>
            <a:endParaRPr lang="en-GB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6084168" y="428380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107504" y="5589240"/>
            <a:ext cx="847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If we further ask that nothing depends on ‘</a:t>
            </a:r>
            <a:r>
              <a:rPr lang="en-GB" i="1" dirty="0" smtClean="0"/>
              <a:t>s</a:t>
            </a:r>
            <a:r>
              <a:rPr lang="en-GB" dirty="0" smtClean="0"/>
              <a:t>’, which makes sense outside solenoids, then: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306357" y="35010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874" y="6093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56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6976"/>
          </a:xfrm>
        </p:spPr>
        <p:txBody>
          <a:bodyPr/>
          <a:lstStyle/>
          <a:p>
            <a:r>
              <a:rPr lang="en-GB" dirty="0" smtClean="0"/>
              <a:t>Fringe fields </a:t>
            </a:r>
            <a:r>
              <a:rPr lang="en-GB" dirty="0"/>
              <a:t>– </a:t>
            </a:r>
            <a:r>
              <a:rPr lang="en-GB" dirty="0" smtClean="0"/>
              <a:t>dipoles</a:t>
            </a:r>
            <a:r>
              <a:rPr lang="en-GB" dirty="0"/>
              <a:t> </a:t>
            </a:r>
            <a:r>
              <a:rPr lang="en-GB" dirty="0" smtClean="0"/>
              <a:t>(3)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412776"/>
            <a:ext cx="6586538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496" y="1137518"/>
            <a:ext cx="45943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Particles on axis do not see a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field as is to be</a:t>
            </a:r>
          </a:p>
          <a:p>
            <a:r>
              <a:rPr lang="en-GB" dirty="0" smtClean="0"/>
              <a:t>expected and particles with a positive </a:t>
            </a:r>
            <a:r>
              <a:rPr lang="en-GB" i="1" dirty="0" smtClean="0"/>
              <a:t>y</a:t>
            </a:r>
            <a:r>
              <a:rPr lang="en-GB" dirty="0" smtClean="0"/>
              <a:t> see a</a:t>
            </a:r>
          </a:p>
          <a:p>
            <a:r>
              <a:rPr lang="en-GB" dirty="0" smtClean="0"/>
              <a:t>negative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whereas particles with a negative </a:t>
            </a:r>
            <a:r>
              <a:rPr lang="en-GB" i="1" dirty="0" smtClean="0"/>
              <a:t>y</a:t>
            </a:r>
            <a:endParaRPr lang="en-GB" dirty="0" smtClean="0"/>
          </a:p>
          <a:p>
            <a:r>
              <a:rPr lang="en-GB" dirty="0" smtClean="0"/>
              <a:t>see a positive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. This is un-avoidable when the</a:t>
            </a:r>
          </a:p>
          <a:p>
            <a:r>
              <a:rPr lang="en-GB" dirty="0" smtClean="0"/>
              <a:t>dipole is in the centre as it should be.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07504" y="4581128"/>
            <a:ext cx="2952328" cy="2160240"/>
            <a:chOff x="5508104" y="980728"/>
            <a:chExt cx="2952328" cy="2160240"/>
          </a:xfrm>
        </p:grpSpPr>
        <p:sp>
          <p:nvSpPr>
            <p:cNvPr id="7" name="Rectangle 6"/>
            <p:cNvSpPr/>
            <p:nvPr/>
          </p:nvSpPr>
          <p:spPr>
            <a:xfrm>
              <a:off x="5508104" y="1916832"/>
              <a:ext cx="1944216" cy="4320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508104" y="2708920"/>
              <a:ext cx="1944216" cy="4320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 16"/>
            <p:cNvGrpSpPr/>
            <p:nvPr/>
          </p:nvGrpSpPr>
          <p:grpSpPr>
            <a:xfrm>
              <a:off x="6312186" y="980728"/>
              <a:ext cx="2148246" cy="1737484"/>
              <a:chOff x="1631666" y="908720"/>
              <a:chExt cx="2148246" cy="1737484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1775682" y="2492896"/>
                <a:ext cx="172819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775682" y="1268760"/>
                <a:ext cx="0" cy="12241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3503874" y="2276872"/>
                <a:ext cx="276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/>
                  <a:t>z</a:t>
                </a:r>
                <a:endParaRPr lang="en-GB" i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631666" y="908720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/>
                  <a:t>y</a:t>
                </a:r>
                <a:endParaRPr lang="en-GB" i="1" dirty="0"/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2123728" y="6372036"/>
            <a:ext cx="435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(Reminder of dipole layout – view from side)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5496" y="2721694"/>
            <a:ext cx="2905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Both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and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z</a:t>
            </a:r>
            <a:r>
              <a:rPr lang="en-GB" dirty="0" smtClean="0"/>
              <a:t> are smooth in</a:t>
            </a:r>
          </a:p>
          <a:p>
            <a:r>
              <a:rPr lang="en-GB" dirty="0" smtClean="0"/>
              <a:t>the (</a:t>
            </a:r>
            <a:r>
              <a:rPr lang="en-GB" i="1" dirty="0" smtClean="0"/>
              <a:t>x</a:t>
            </a:r>
            <a:r>
              <a:rPr lang="en-GB" dirty="0" smtClean="0"/>
              <a:t>) direction as expected.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3563888" y="4437112"/>
            <a:ext cx="5642209" cy="2363490"/>
            <a:chOff x="3563888" y="4437112"/>
            <a:chExt cx="5642209" cy="2363490"/>
          </a:xfrm>
        </p:grpSpPr>
        <p:sp>
          <p:nvSpPr>
            <p:cNvPr id="24" name="TextBox 23"/>
            <p:cNvSpPr txBox="1"/>
            <p:nvPr/>
          </p:nvSpPr>
          <p:spPr>
            <a:xfrm>
              <a:off x="6640586" y="5877272"/>
              <a:ext cx="25655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Lines show edges (</a:t>
              </a:r>
              <a:r>
                <a:rPr lang="en-GB" i="1" dirty="0" smtClean="0"/>
                <a:t>y</a:t>
              </a:r>
              <a:r>
                <a:rPr lang="en-GB" dirty="0" smtClean="0"/>
                <a:t> only)</a:t>
              </a:r>
            </a:p>
            <a:p>
              <a:r>
                <a:rPr lang="en-GB" dirty="0" smtClean="0"/>
                <a:t>of dipole which avoid</a:t>
              </a:r>
            </a:p>
            <a:p>
              <a:r>
                <a:rPr lang="en-GB" dirty="0" smtClean="0"/>
                <a:t>singularities.</a:t>
              </a:r>
              <a:endParaRPr lang="en-GB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139952" y="4437112"/>
              <a:ext cx="4104456" cy="7920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563888" y="4797152"/>
              <a:ext cx="4176464" cy="7920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7740352" y="5661248"/>
              <a:ext cx="216024" cy="2880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8028384" y="5301208"/>
              <a:ext cx="288032" cy="6480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35496" y="3429000"/>
            <a:ext cx="2184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Singularities could be</a:t>
            </a:r>
          </a:p>
          <a:p>
            <a:r>
              <a:rPr lang="en-GB" dirty="0" smtClean="0"/>
              <a:t>thought of as where</a:t>
            </a:r>
          </a:p>
          <a:p>
            <a:r>
              <a:rPr lang="en-GB" dirty="0"/>
              <a:t>t</a:t>
            </a:r>
            <a:r>
              <a:rPr lang="en-GB" dirty="0" smtClean="0"/>
              <a:t>he current and coils</a:t>
            </a:r>
          </a:p>
          <a:p>
            <a:r>
              <a:rPr lang="en-GB" dirty="0"/>
              <a:t>m</a:t>
            </a:r>
            <a:r>
              <a:rPr lang="en-GB" dirty="0" smtClean="0"/>
              <a:t>ight be</a:t>
            </a:r>
            <a:r>
              <a:rPr lang="en-GB" dirty="0"/>
              <a:t> </a:t>
            </a:r>
            <a:r>
              <a:rPr lang="en-GB" dirty="0" smtClean="0"/>
              <a:t>if you wish.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2275897" y="3451647"/>
            <a:ext cx="63991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400" i="1" dirty="0" err="1" smtClean="0"/>
              <a:t>B</a:t>
            </a:r>
            <a:r>
              <a:rPr lang="en-GB" sz="4400" i="1" baseline="-25000" dirty="0" err="1" smtClean="0"/>
              <a:t>z</a:t>
            </a:r>
            <a:endParaRPr lang="en-GB" sz="4400" i="1" dirty="0"/>
          </a:p>
        </p:txBody>
      </p:sp>
      <p:sp>
        <p:nvSpPr>
          <p:cNvPr id="32" name="Rectangle 31"/>
          <p:cNvSpPr/>
          <p:nvPr/>
        </p:nvSpPr>
        <p:spPr>
          <a:xfrm>
            <a:off x="4932040" y="1556792"/>
            <a:ext cx="20162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80</a:t>
            </a:fld>
            <a:endParaRPr lang="en-GB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2948940" cy="44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4" y="2334012"/>
            <a:ext cx="8389620" cy="66294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4984"/>
            <a:ext cx="2103120" cy="32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05" y="3761329"/>
            <a:ext cx="4491990" cy="112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52548"/>
            <a:ext cx="1531620" cy="38862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97770"/>
            <a:ext cx="6172200" cy="65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10436"/>
            <a:ext cx="346329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02" y="5877262"/>
            <a:ext cx="2411730" cy="72009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CFM – preliminaries (4)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043444"/>
            <a:ext cx="6574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can also try to solve the Maxwell equations directly If we assume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97954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3284984"/>
            <a:ext cx="437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Assume following form of </a:t>
            </a:r>
            <a:r>
              <a:rPr lang="en-GB" i="1" dirty="0" smtClean="0"/>
              <a:t>f(</a:t>
            </a:r>
            <a:r>
              <a:rPr lang="en-GB" i="1" dirty="0" err="1" smtClean="0"/>
              <a:t>x,y</a:t>
            </a:r>
            <a:r>
              <a:rPr lang="en-GB" i="1" dirty="0" smtClean="0"/>
              <a:t>)</a:t>
            </a:r>
            <a:r>
              <a:rPr lang="en-GB" dirty="0" smtClean="0"/>
              <a:t> for simplicity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682317" y="328498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76056" y="3789040"/>
            <a:ext cx="3640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Periodic solutions do not really make</a:t>
            </a:r>
          </a:p>
          <a:p>
            <a:r>
              <a:rPr lang="en-GB" dirty="0" smtClean="0"/>
              <a:t>sense so we are left with: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4881469"/>
            <a:ext cx="365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first equation can be reduced to: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644008" y="609329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8414464" y="313167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1,2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8579" y="4581128"/>
            <a:ext cx="146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c</a:t>
            </a:r>
            <a:r>
              <a:rPr lang="en-GB" i="1" baseline="-25000" dirty="0" smtClean="0"/>
              <a:t>1</a:t>
            </a:r>
            <a:r>
              <a:rPr lang="en-GB" dirty="0" smtClean="0"/>
              <a:t> &amp;  </a:t>
            </a:r>
            <a:r>
              <a:rPr lang="en-GB" i="1" dirty="0" smtClean="0"/>
              <a:t>c</a:t>
            </a:r>
            <a:r>
              <a:rPr lang="en-GB" i="1" baseline="-25000" dirty="0" smtClean="0"/>
              <a:t>2</a:t>
            </a:r>
            <a:r>
              <a:rPr lang="en-GB" dirty="0" smtClean="0"/>
              <a:t> const.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7065051" y="5291916"/>
            <a:ext cx="150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d</a:t>
            </a:r>
            <a:r>
              <a:rPr lang="en-GB" i="1" baseline="-25000" dirty="0" smtClean="0"/>
              <a:t>1</a:t>
            </a:r>
            <a:r>
              <a:rPr lang="en-GB" dirty="0" smtClean="0"/>
              <a:t> &amp;  </a:t>
            </a:r>
            <a:r>
              <a:rPr lang="en-GB" i="1" dirty="0"/>
              <a:t>d</a:t>
            </a:r>
            <a:r>
              <a:rPr lang="en-GB" i="1" baseline="-25000" dirty="0" smtClean="0"/>
              <a:t>2</a:t>
            </a:r>
            <a:r>
              <a:rPr lang="en-GB" dirty="0" smtClean="0"/>
              <a:t> const.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19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81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31" y="1876182"/>
            <a:ext cx="3691890" cy="70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86678"/>
            <a:ext cx="5909310" cy="67437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09120"/>
            <a:ext cx="51435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51" y="5661248"/>
            <a:ext cx="6435090" cy="6743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CFM – preliminaries (5)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1043444"/>
            <a:ext cx="851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now need to substitute these expressions back into the Maxwell equations to further</a:t>
            </a:r>
          </a:p>
          <a:p>
            <a:r>
              <a:rPr lang="en-GB" dirty="0" smtClean="0"/>
              <a:t>constrain them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2771636"/>
            <a:ext cx="215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from which we have: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3933056"/>
            <a:ext cx="787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Substituting into the remaining equation and gathering terms in </a:t>
            </a:r>
            <a:r>
              <a:rPr lang="en-GB" i="1" dirty="0" smtClean="0"/>
              <a:t>x</a:t>
            </a:r>
            <a:r>
              <a:rPr lang="en-GB" dirty="0" smtClean="0"/>
              <a:t> and </a:t>
            </a:r>
            <a:r>
              <a:rPr lang="en-GB" i="1" dirty="0" smtClean="0"/>
              <a:t>y</a:t>
            </a:r>
            <a:r>
              <a:rPr lang="en-GB" dirty="0" smtClean="0"/>
              <a:t>, we have: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572000" y="5661248"/>
            <a:ext cx="2740241" cy="6743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7504" y="5301208"/>
            <a:ext cx="172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 we can write: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74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82</a:t>
            </a:fld>
            <a:endParaRPr lang="en-GB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10" y="1700808"/>
            <a:ext cx="4869180" cy="32004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52936"/>
            <a:ext cx="5486400" cy="59436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CFM – dipole &amp; </a:t>
            </a:r>
            <a:r>
              <a:rPr lang="en-GB" sz="4400" dirty="0" err="1" smtClean="0">
                <a:latin typeface="+mj-lt"/>
                <a:ea typeface="+mj-ea"/>
                <a:cs typeface="+mj-cs"/>
              </a:rPr>
              <a:t>quadrupole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 (1)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8743950" cy="73152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124744"/>
            <a:ext cx="19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need to satisfy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2267580"/>
            <a:ext cx="765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the function </a:t>
            </a:r>
            <a:r>
              <a:rPr lang="en-GB" i="1" dirty="0" smtClean="0"/>
              <a:t>f(</a:t>
            </a:r>
            <a:r>
              <a:rPr lang="en-GB" i="1" dirty="0" err="1" smtClean="0"/>
              <a:t>x,y</a:t>
            </a:r>
            <a:r>
              <a:rPr lang="en-GB" i="1" dirty="0" smtClean="0"/>
              <a:t>)</a:t>
            </a:r>
            <a:r>
              <a:rPr lang="en-GB" dirty="0" smtClean="0"/>
              <a:t> and </a:t>
            </a:r>
            <a:r>
              <a:rPr lang="en-GB" i="1" dirty="0" smtClean="0"/>
              <a:t>g(</a:t>
            </a:r>
            <a:r>
              <a:rPr lang="en-GB" i="1" dirty="0" err="1" smtClean="0"/>
              <a:t>x,y</a:t>
            </a:r>
            <a:r>
              <a:rPr lang="en-GB" i="1" dirty="0" smtClean="0"/>
              <a:t>) </a:t>
            </a:r>
            <a:r>
              <a:rPr lang="en-GB" dirty="0" smtClean="0"/>
              <a:t>therefore, we require the following expansion:</a:t>
            </a:r>
            <a:endParaRPr lang="en-GB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33566" y="3861048"/>
            <a:ext cx="219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 we can write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 as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45049" y="5291916"/>
            <a:ext cx="305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From which we easily find that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032053" y="5733256"/>
            <a:ext cx="111601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i="1" dirty="0" smtClean="0"/>
              <a:t>c</a:t>
            </a:r>
            <a:r>
              <a:rPr lang="en-GB" i="1" baseline="-25000" dirty="0"/>
              <a:t>2</a:t>
            </a:r>
            <a:r>
              <a:rPr lang="en-GB" dirty="0" smtClean="0"/>
              <a:t> = </a:t>
            </a:r>
            <a:r>
              <a:rPr lang="en-GB" i="1" dirty="0"/>
              <a:t>d</a:t>
            </a:r>
            <a:r>
              <a:rPr lang="en-GB" i="1" baseline="-25000" dirty="0" smtClean="0"/>
              <a:t>1</a:t>
            </a:r>
            <a:r>
              <a:rPr lang="en-GB" dirty="0" smtClean="0"/>
              <a:t> = 0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45049" y="6300028"/>
            <a:ext cx="523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Substituting this into the equation for </a:t>
            </a:r>
            <a:r>
              <a:rPr lang="en-GB" i="1" dirty="0" smtClean="0"/>
              <a:t>g(</a:t>
            </a:r>
            <a:r>
              <a:rPr lang="en-GB" i="1" dirty="0" err="1" smtClean="0"/>
              <a:t>x,y</a:t>
            </a:r>
            <a:r>
              <a:rPr lang="en-GB" i="1" dirty="0" smtClean="0"/>
              <a:t>)</a:t>
            </a:r>
            <a:r>
              <a:rPr lang="en-GB" dirty="0" smtClean="0"/>
              <a:t>, we have: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2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83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2651760" cy="5715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52" y="2492896"/>
            <a:ext cx="6515100" cy="66294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89020"/>
            <a:ext cx="4834890" cy="78867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56" y="5369778"/>
            <a:ext cx="5577840" cy="65151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CFM – dipole &amp; </a:t>
            </a:r>
            <a:r>
              <a:rPr lang="en-GB" sz="4400" dirty="0" err="1" smtClean="0">
                <a:latin typeface="+mj-lt"/>
                <a:ea typeface="+mj-ea"/>
                <a:cs typeface="+mj-cs"/>
              </a:rPr>
              <a:t>quadrupole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 (2)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916832"/>
            <a:ext cx="373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Hence, using the following expansion: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3451813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  <a:r>
              <a:rPr lang="en-GB" dirty="0" smtClean="0"/>
              <a:t>e arrive at: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4797152"/>
            <a:ext cx="8669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So, for a combined function magnet consisting of just dipole and </a:t>
            </a:r>
            <a:r>
              <a:rPr lang="en-GB" dirty="0" err="1" smtClean="0"/>
              <a:t>quadrupole</a:t>
            </a:r>
            <a:r>
              <a:rPr lang="en-GB" dirty="0" smtClean="0"/>
              <a:t>, we can write: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309320"/>
            <a:ext cx="519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</a:t>
            </a:r>
            <a:r>
              <a:rPr lang="en-GB" i="1" dirty="0" smtClean="0"/>
              <a:t>c</a:t>
            </a:r>
            <a:r>
              <a:rPr lang="en-GB" i="1" baseline="-25000" dirty="0" smtClean="0"/>
              <a:t>3</a:t>
            </a:r>
            <a:r>
              <a:rPr lang="en-GB" dirty="0" smtClean="0"/>
              <a:t> = </a:t>
            </a:r>
            <a:r>
              <a:rPr lang="en-GB" i="1" dirty="0" smtClean="0"/>
              <a:t>B</a:t>
            </a:r>
            <a:r>
              <a:rPr lang="en-GB" i="1" baseline="-25000" dirty="0" smtClean="0"/>
              <a:t>0</a:t>
            </a:r>
            <a:r>
              <a:rPr lang="en-GB" dirty="0" smtClean="0"/>
              <a:t>, and </a:t>
            </a:r>
            <a:r>
              <a:rPr lang="en-GB" i="1" dirty="0" smtClean="0"/>
              <a:t>c</a:t>
            </a:r>
            <a:r>
              <a:rPr lang="en-GB" i="1" baseline="-25000" dirty="0" smtClean="0"/>
              <a:t>1</a:t>
            </a:r>
            <a:r>
              <a:rPr lang="en-GB" i="1" dirty="0" smtClean="0"/>
              <a:t>d</a:t>
            </a:r>
            <a:r>
              <a:rPr lang="en-GB" i="1" baseline="-25000" dirty="0" smtClean="0"/>
              <a:t>2</a:t>
            </a:r>
            <a:r>
              <a:rPr lang="en-GB" dirty="0" smtClean="0"/>
              <a:t> = </a:t>
            </a:r>
            <a:r>
              <a:rPr lang="en-GB" i="1" dirty="0" smtClean="0"/>
              <a:t>B</a:t>
            </a:r>
            <a:r>
              <a:rPr lang="en-GB" i="1" baseline="-25000" dirty="0" smtClean="0"/>
              <a:t>1</a:t>
            </a:r>
            <a:r>
              <a:rPr lang="en-GB" dirty="0" smtClean="0"/>
              <a:t>. </a:t>
            </a:r>
            <a:r>
              <a:rPr lang="en-GB" dirty="0"/>
              <a:t>P</a:t>
            </a:r>
            <a:r>
              <a:rPr lang="en-GB" dirty="0" smtClean="0"/>
              <a:t>lotting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 and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/>
              <a:t> </a:t>
            </a:r>
            <a:r>
              <a:rPr lang="en-GB" dirty="0" smtClean="0"/>
              <a:t>we have:</a:t>
            </a:r>
            <a:endParaRPr lang="en-GB" i="1" baseline="-25000" dirty="0"/>
          </a:p>
        </p:txBody>
      </p:sp>
    </p:spTree>
    <p:extLst>
      <p:ext uri="{BB962C8B-B14F-4D97-AF65-F5344CB8AC3E}">
        <p14:creationId xmlns:p14="http://schemas.microsoft.com/office/powerpoint/2010/main" val="257826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4" y="548680"/>
            <a:ext cx="78867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84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CFM – dipole &amp; </a:t>
            </a:r>
            <a:r>
              <a:rPr lang="en-GB" sz="4400" dirty="0" err="1" smtClean="0">
                <a:latin typeface="+mj-lt"/>
                <a:ea typeface="+mj-ea"/>
                <a:cs typeface="+mj-cs"/>
              </a:rPr>
              <a:t>quadrupole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 (3)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77" y="6167045"/>
            <a:ext cx="9080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This appears to make sense because the field, </a:t>
            </a:r>
            <a:r>
              <a:rPr lang="en-GB" i="1" dirty="0" err="1" smtClean="0"/>
              <a:t>B</a:t>
            </a:r>
            <a:r>
              <a:rPr lang="en-GB" i="1" baseline="-25000" dirty="0" err="1" smtClean="0"/>
              <a:t>x</a:t>
            </a:r>
            <a:r>
              <a:rPr lang="en-GB" dirty="0" smtClean="0"/>
              <a:t>, gets stronger as we go from the middle of the</a:t>
            </a:r>
          </a:p>
          <a:p>
            <a:r>
              <a:rPr lang="en-GB" dirty="0" smtClean="0"/>
              <a:t>combined function magnet towards it centre.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1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85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47" y="1138009"/>
            <a:ext cx="7256145" cy="502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CFM – dipole &amp; </a:t>
            </a:r>
            <a:r>
              <a:rPr lang="en-GB" sz="4400" dirty="0" err="1" smtClean="0">
                <a:latin typeface="+mj-lt"/>
                <a:ea typeface="+mj-ea"/>
                <a:cs typeface="+mj-cs"/>
              </a:rPr>
              <a:t>quadrupole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 (4)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6165304"/>
            <a:ext cx="896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Similarly, </a:t>
            </a:r>
            <a:r>
              <a:rPr lang="en-GB" i="1" dirty="0" smtClean="0"/>
              <a:t>B</a:t>
            </a:r>
            <a:r>
              <a:rPr lang="en-GB" i="1" baseline="-25000" dirty="0" smtClean="0"/>
              <a:t>y</a:t>
            </a:r>
            <a:r>
              <a:rPr lang="en-GB" dirty="0" smtClean="0"/>
              <a:t> behaves as expected (I think) as </a:t>
            </a:r>
            <a:r>
              <a:rPr lang="en-GB" i="1" dirty="0" smtClean="0"/>
              <a:t>h</a:t>
            </a:r>
            <a:r>
              <a:rPr lang="en-GB" dirty="0" smtClean="0"/>
              <a:t>, or the inverse of the radius of curvature varies.</a:t>
            </a:r>
          </a:p>
          <a:p>
            <a:r>
              <a:rPr lang="en-GB" dirty="0" smtClean="0"/>
              <a:t>Note that </a:t>
            </a:r>
            <a:r>
              <a:rPr lang="en-GB" i="1" dirty="0" smtClean="0"/>
              <a:t>B</a:t>
            </a:r>
            <a:r>
              <a:rPr lang="en-GB" i="1" baseline="-25000" dirty="0" smtClean="0"/>
              <a:t>0</a:t>
            </a:r>
            <a:r>
              <a:rPr lang="en-GB" dirty="0" smtClean="0"/>
              <a:t>, the dipole component has been subtracted.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41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 fields - dipoles (4)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543070"/>
            <a:ext cx="2377440" cy="44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7504" y="1570514"/>
            <a:ext cx="289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From static Maxwell we have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2065278"/>
            <a:ext cx="573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Which implies the existence of the following two potentials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039593" y="2506618"/>
            <a:ext cx="1348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respectively.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3529" y="2580908"/>
            <a:ext cx="100584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7504" y="3010674"/>
            <a:ext cx="579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dipoles these two potentials may be written explicitly as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63634" y="4306818"/>
            <a:ext cx="577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the only possible gauge freedom being a constant, and</a:t>
            </a:r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4630" y="3442722"/>
            <a:ext cx="3417570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810874"/>
            <a:ext cx="3886200" cy="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07504" y="5445224"/>
            <a:ext cx="89199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gauge freedom in the vector potential above is extensive and other forms may be more</a:t>
            </a:r>
          </a:p>
          <a:p>
            <a:r>
              <a:rPr lang="en-GB" dirty="0" smtClean="0"/>
              <a:t>appropriate, the one above is just one of the simplest with the other components set to zero.</a:t>
            </a:r>
          </a:p>
          <a:p>
            <a:r>
              <a:rPr lang="en-GB" dirty="0" smtClean="0"/>
              <a:t>This should help considerably in finding a </a:t>
            </a:r>
            <a:r>
              <a:rPr lang="en-GB" dirty="0" err="1" smtClean="0"/>
              <a:t>symplectic</a:t>
            </a:r>
            <a:r>
              <a:rPr lang="en-GB" dirty="0" smtClean="0"/>
              <a:t> kick expression for the fringe field of a</a:t>
            </a:r>
          </a:p>
          <a:p>
            <a:r>
              <a:rPr lang="en-GB" dirty="0" smtClean="0"/>
              <a:t>dipole which has already been done (Wu, Forest &amp; Robin).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4889529" y="2492896"/>
            <a:ext cx="1584176" cy="373762"/>
            <a:chOff x="4644008" y="2492896"/>
            <a:chExt cx="1584176" cy="37376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50286" y="2558048"/>
              <a:ext cx="1405890" cy="308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5292080" y="2492896"/>
              <a:ext cx="14401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68144" y="2492896"/>
              <a:ext cx="14401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84168" y="2780928"/>
              <a:ext cx="14401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44008" y="2780928"/>
              <a:ext cx="14401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2636912"/>
              <a:ext cx="14401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6AB2-2C83-43CF-808B-588D6F6BAFE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915815" y="3420988"/>
            <a:ext cx="3485881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699792" y="4653136"/>
            <a:ext cx="3886200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9173D9CCA1E8438E5F64FEE732DF85" ma:contentTypeVersion="0" ma:contentTypeDescription="Create a new document." ma:contentTypeScope="" ma:versionID="e0f30245b58615e81feb1b12a9fbfb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f1e205aec6cde8026914b1dac95d2b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5040C07-1B88-4581-B90D-064F87EF6660}"/>
</file>

<file path=customXml/itemProps2.xml><?xml version="1.0" encoding="utf-8"?>
<ds:datastoreItem xmlns:ds="http://schemas.openxmlformats.org/officeDocument/2006/customXml" ds:itemID="{20C56B72-C73B-474B-BC59-5A2F6F408474}"/>
</file>

<file path=customXml/itemProps3.xml><?xml version="1.0" encoding="utf-8"?>
<ds:datastoreItem xmlns:ds="http://schemas.openxmlformats.org/officeDocument/2006/customXml" ds:itemID="{07BDD917-BCAA-46A7-9434-8ED4417E1CE5}"/>
</file>

<file path=docProps/app.xml><?xml version="1.0" encoding="utf-8"?>
<Properties xmlns="http://schemas.openxmlformats.org/officeDocument/2006/extended-properties" xmlns:vt="http://schemas.openxmlformats.org/officeDocument/2006/docPropsVTypes">
  <TotalTime>135031</TotalTime>
  <Words>6475</Words>
  <Application>Microsoft Office PowerPoint</Application>
  <PresentationFormat>On-screen Show (4:3)</PresentationFormat>
  <Paragraphs>864</Paragraphs>
  <Slides>85</Slides>
  <Notes>85</Notes>
  <HiddenSlides>12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1" baseType="lpstr">
      <vt:lpstr>Arial</vt:lpstr>
      <vt:lpstr>Calibri</vt:lpstr>
      <vt:lpstr>Wingdings</vt:lpstr>
      <vt:lpstr>Office Theme</vt:lpstr>
      <vt:lpstr>Acrobat Document</vt:lpstr>
      <vt:lpstr>Equation</vt:lpstr>
      <vt:lpstr>Multipole fringe fields</vt:lpstr>
      <vt:lpstr>PowerPoint Presentation</vt:lpstr>
      <vt:lpstr>Overview</vt:lpstr>
      <vt:lpstr>PowerPoint Presentation</vt:lpstr>
      <vt:lpstr>Fringe fields - dipoles (1)</vt:lpstr>
      <vt:lpstr>PowerPoint Presentation</vt:lpstr>
      <vt:lpstr>Fringe fields – dipoles (2)</vt:lpstr>
      <vt:lpstr>Fringe fields – dipoles (3)</vt:lpstr>
      <vt:lpstr>PowerPoint Presentation</vt:lpstr>
      <vt:lpstr>PowerPoint Presentation</vt:lpstr>
      <vt:lpstr>Fringe fields – multipoles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Spares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Fringe field of a solenoid</vt:lpstr>
      <vt:lpstr>Combined Function Magnets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Fringe Fields for Multipoles</dc:title>
  <dc:creator>user</dc:creator>
  <cp:lastModifiedBy>Matthew Krug</cp:lastModifiedBy>
  <cp:revision>399</cp:revision>
  <dcterms:created xsi:type="dcterms:W3CDTF">2013-06-29T13:35:27Z</dcterms:created>
  <dcterms:modified xsi:type="dcterms:W3CDTF">2019-05-03T19:10:22Z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0x010100939173D9CCA1E8438E5F64FEE732DF85</vt:lpwstr>
  </property>
</Properties>
</file>