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tiff" ContentType="image/tiff"/>
  <Default Extension="gif" ContentType="video/unknown"/>
  <Default Extension="mp4" ContentType="video/mp4"/>
  <Default Extension="jpg" ContentType="image/jpeg"/>
  <Default Extension="wmv" ContentType="video/x-ms-wmv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entation.xml" ContentType="application/vnd.openxmlformats-officedocument.presentationml.presentation.main+xml"/>
  <Override PartName="/ppt/slides/slide5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6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0.xml" ContentType="application/vnd.openxmlformats-officedocument.presentationml.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8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45" r:id="rId4"/>
    <p:sldMasterId id="2147483757" r:id="rId5"/>
    <p:sldMasterId id="2147483769" r:id="rId6"/>
  </p:sldMasterIdLst>
  <p:notesMasterIdLst>
    <p:notesMasterId r:id="rId64"/>
  </p:notesMasterIdLst>
  <p:handoutMasterIdLst>
    <p:handoutMasterId r:id="rId65"/>
  </p:handoutMasterIdLst>
  <p:sldIdLst>
    <p:sldId id="270" r:id="rId7"/>
    <p:sldId id="434" r:id="rId8"/>
    <p:sldId id="495" r:id="rId9"/>
    <p:sldId id="487" r:id="rId10"/>
    <p:sldId id="496" r:id="rId11"/>
    <p:sldId id="367" r:id="rId12"/>
    <p:sldId id="449" r:id="rId13"/>
    <p:sldId id="420" r:id="rId14"/>
    <p:sldId id="450" r:id="rId15"/>
    <p:sldId id="435" r:id="rId16"/>
    <p:sldId id="453" r:id="rId17"/>
    <p:sldId id="454" r:id="rId18"/>
    <p:sldId id="436" r:id="rId19"/>
    <p:sldId id="513" r:id="rId20"/>
    <p:sldId id="437" r:id="rId21"/>
    <p:sldId id="455" r:id="rId22"/>
    <p:sldId id="488" r:id="rId23"/>
    <p:sldId id="445" r:id="rId24"/>
    <p:sldId id="426" r:id="rId25"/>
    <p:sldId id="472" r:id="rId26"/>
    <p:sldId id="438" r:id="rId27"/>
    <p:sldId id="475" r:id="rId28"/>
    <p:sldId id="417" r:id="rId29"/>
    <p:sldId id="509" r:id="rId30"/>
    <p:sldId id="419" r:id="rId31"/>
    <p:sldId id="399" r:id="rId32"/>
    <p:sldId id="429" r:id="rId33"/>
    <p:sldId id="397" r:id="rId34"/>
    <p:sldId id="478" r:id="rId35"/>
    <p:sldId id="479" r:id="rId36"/>
    <p:sldId id="480" r:id="rId37"/>
    <p:sldId id="481" r:id="rId38"/>
    <p:sldId id="482" r:id="rId39"/>
    <p:sldId id="494" r:id="rId40"/>
    <p:sldId id="398" r:id="rId41"/>
    <p:sldId id="508" r:id="rId42"/>
    <p:sldId id="510" r:id="rId43"/>
    <p:sldId id="507" r:id="rId44"/>
    <p:sldId id="464" r:id="rId45"/>
    <p:sldId id="465" r:id="rId46"/>
    <p:sldId id="447" r:id="rId47"/>
    <p:sldId id="329" r:id="rId48"/>
    <p:sldId id="499" r:id="rId49"/>
    <p:sldId id="511" r:id="rId50"/>
    <p:sldId id="476" r:id="rId51"/>
    <p:sldId id="473" r:id="rId52"/>
    <p:sldId id="474" r:id="rId53"/>
    <p:sldId id="456" r:id="rId54"/>
    <p:sldId id="498" r:id="rId55"/>
    <p:sldId id="497" r:id="rId56"/>
    <p:sldId id="500" r:id="rId57"/>
    <p:sldId id="501" r:id="rId58"/>
    <p:sldId id="502" r:id="rId59"/>
    <p:sldId id="503" r:id="rId60"/>
    <p:sldId id="504" r:id="rId61"/>
    <p:sldId id="506" r:id="rId62"/>
    <p:sldId id="505" r:id="rId63"/>
  </p:sldIdLst>
  <p:sldSz cx="9144000" cy="6858000" type="screen4x3"/>
  <p:notesSz cx="9945688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8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144"/>
      </p:cViewPr>
      <p:guideLst>
        <p:guide orient="horz" pos="9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3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6013" tIns="48007" rIns="96013" bIns="4800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6013" tIns="48007" rIns="96013" bIns="48007" rtlCol="0"/>
          <a:lstStyle>
            <a:lvl1pPr algn="r">
              <a:defRPr sz="1300"/>
            </a:lvl1pPr>
          </a:lstStyle>
          <a:p>
            <a:fld id="{9C500334-5C76-4D08-86C9-BEFEB98F4736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6013" tIns="48007" rIns="96013" bIns="4800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6013" tIns="48007" rIns="96013" bIns="48007" rtlCol="0" anchor="b"/>
          <a:lstStyle>
            <a:lvl1pPr algn="r">
              <a:defRPr sz="1300"/>
            </a:lvl1pPr>
          </a:lstStyle>
          <a:p>
            <a:fld id="{FA218CF3-4578-4343-9BFA-B14606550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924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272" cy="342583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3837" y="0"/>
            <a:ext cx="4310271" cy="342583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54C9A585-46EE-4BA4-ABE7-52969D61CC64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5043" y="3257709"/>
            <a:ext cx="7955603" cy="3086417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832"/>
            <a:ext cx="4310272" cy="342583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3837" y="6513832"/>
            <a:ext cx="4310271" cy="342583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00B1ADA9-EB0E-470B-B602-D98C863AE1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8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ADA9-EB0E-470B-B602-D98C863AE1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34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ADA9-EB0E-470B-B602-D98C863AE17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852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ADA9-EB0E-470B-B602-D98C863AE17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78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81EE-BDC3-42EB-B7D2-25A96175C2C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38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acceleration of relativistic electron beams driven by laser-generated THz radiation.</a:t>
            </a:r>
          </a:p>
          <a:p>
            <a:r>
              <a:rPr lang="en-GB" dirty="0" smtClean="0"/>
              <a:t>Narrowband and frequency-</a:t>
            </a:r>
            <a:r>
              <a:rPr lang="en-GB" dirty="0" err="1" smtClean="0"/>
              <a:t>tunable</a:t>
            </a:r>
            <a:r>
              <a:rPr lang="en-GB" dirty="0" smtClean="0"/>
              <a:t> THz pulses</a:t>
            </a:r>
            <a:r>
              <a:rPr lang="en-GB" baseline="0" dirty="0" smtClean="0"/>
              <a:t> </a:t>
            </a:r>
            <a:r>
              <a:rPr lang="en-GB" dirty="0" smtClean="0"/>
              <a:t>were phase-velocity matched to 35 MeV electron bunches (</a:t>
            </a:r>
            <a:r>
              <a:rPr lang="en-GB" dirty="0" err="1" smtClean="0"/>
              <a:t>vp</a:t>
            </a:r>
            <a:r>
              <a:rPr lang="en-GB" dirty="0" smtClean="0"/>
              <a:t> = </a:t>
            </a:r>
            <a:r>
              <a:rPr lang="en-GB" dirty="0" err="1" smtClean="0"/>
              <a:t>ve</a:t>
            </a:r>
            <a:r>
              <a:rPr lang="en-GB" dirty="0" smtClean="0"/>
              <a:t> = 0.9999c) using a longitudinal accelerating mode in a DLW structure for collinear interaction</a:t>
            </a:r>
          </a:p>
          <a:p>
            <a:endParaRPr lang="en-GB" dirty="0" smtClean="0"/>
          </a:p>
          <a:p>
            <a:r>
              <a:rPr lang="en-GB" dirty="0" smtClean="0"/>
              <a:t>Frequency-</a:t>
            </a:r>
            <a:r>
              <a:rPr lang="en-GB" dirty="0" err="1" smtClean="0"/>
              <a:t>tunable</a:t>
            </a:r>
            <a:r>
              <a:rPr lang="en-GB" dirty="0" smtClean="0"/>
              <a:t>, narrowband (100 GHz</a:t>
            </a:r>
            <a:r>
              <a:rPr lang="en-GB" baseline="0" dirty="0" smtClean="0"/>
              <a:t> </a:t>
            </a:r>
            <a:r>
              <a:rPr lang="en-GB" dirty="0" smtClean="0"/>
              <a:t>FWHM) THz pulses with approximately 2 </a:t>
            </a:r>
            <a:r>
              <a:rPr lang="en-GB" dirty="0" err="1" smtClean="0"/>
              <a:t>microJ</a:t>
            </a:r>
            <a:r>
              <a:rPr lang="en-GB" dirty="0" smtClean="0"/>
              <a:t> energy</a:t>
            </a:r>
            <a:r>
              <a:rPr lang="en-GB" baseline="0" dirty="0" smtClean="0"/>
              <a:t> </a:t>
            </a:r>
            <a:r>
              <a:rPr lang="en-GB" dirty="0" smtClean="0"/>
              <a:t>were generated through chirped-pulse beating in</a:t>
            </a:r>
          </a:p>
          <a:p>
            <a:r>
              <a:rPr lang="en-GB" dirty="0" smtClean="0"/>
              <a:t>a lithium </a:t>
            </a:r>
            <a:r>
              <a:rPr lang="en-GB" dirty="0" err="1" smtClean="0"/>
              <a:t>niobate</a:t>
            </a:r>
            <a:r>
              <a:rPr lang="en-GB" dirty="0" smtClean="0"/>
              <a:t> crystal.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81EE-BDC3-42EB-B7D2-25A96175C2C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27301-9688-4840-8D36-8049E56EB9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00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 u="sng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fld id="{8D58373E-9836-449C-B117-A24B3424F5AD}" type="slidenum">
              <a:rPr lang="en-US" altLang="en-US" sz="1200" b="0" i="0" u="none" smtClean="0">
                <a:solidFill>
                  <a:prstClr val="black"/>
                </a:solidFill>
                <a:latin typeface="Times" pitchFamily="124" charset="0"/>
              </a:rPr>
              <a:pPr/>
              <a:t>52</a:t>
            </a:fld>
            <a:endParaRPr lang="en-US" altLang="en-US" sz="1200" b="0" i="0" u="none" smtClean="0">
              <a:solidFill>
                <a:prstClr val="black"/>
              </a:solidFill>
              <a:latin typeface="Times" pitchFamily="12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3226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Experimental measurement of the time-energy phase-space distribution of a relativistic electron beam is often inaccessible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81EE-BDC3-42EB-B7D2-25A96175C2C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06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ADA9-EB0E-470B-B602-D98C863AE1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several points to consider; (1) phase matching of electrons and THz pulse over a wide bandwidth,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accelerating gradient, (3) shunt impedance, and (4) ease of fabrication.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(5) Other issues include charging of the dielectric and electron bunch injection into a small aperture.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waveguide dispersion typically results in an unmatched group velocity and so the pulse envelope of a short THz pulse changes along the length of the structure. This reduces field amplitude and therefore accelerating gradient as the envelope propagates at a different velocity to the electron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27301-9688-4840-8D36-8049E56EB9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3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3D8C5-3C95-4FDB-80FC-62B5B0BEFF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78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3D8C5-3C95-4FDB-80FC-62B5B0BEFF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3D8C5-3C95-4FDB-80FC-62B5B0BEFF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856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3D8C5-3C95-4FDB-80FC-62B5B0BEFF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28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27301-9688-4840-8D36-8049E56EB9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1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Having now the corrected, free of reflections waveforms, we proceed with time-frequency analysis. We can see how the frequency content changes over time. </a:t>
            </a:r>
          </a:p>
          <a:p>
            <a:r>
              <a:rPr lang="en-GB" dirty="0" smtClean="0"/>
              <a:t>although this model did not consider the influence</a:t>
            </a:r>
            <a:r>
              <a:rPr lang="en-GB" baseline="0" dirty="0" smtClean="0"/>
              <a:t> the effect of the coupler.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27301-9688-4840-8D36-8049E56EB98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6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8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2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9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13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93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66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6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71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34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56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80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30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75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79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80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9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3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03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82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00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213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59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50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95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5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25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822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27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667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687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646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31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79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475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44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50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152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76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013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34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779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313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461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550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188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423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8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4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0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4A2AA-9BEC-40FF-AA19-0241D81C5ED1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1126E-3E21-459C-9F58-C35B6E7F3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9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14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94D8-06AC-434B-BE5F-10E4F0A56BFC}" type="datetimeFigureOut">
              <a:rPr lang="en-GB" smtClean="0"/>
              <a:t>18/08/2019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9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jp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3.jpeg"/><Relationship Id="rId3" Type="http://schemas.microsoft.com/office/2007/relationships/media" Target="../media/media3.avi"/><Relationship Id="rId7" Type="http://schemas.openxmlformats.org/officeDocument/2006/relationships/image" Target="../media/image62.jpg"/><Relationship Id="rId12" Type="http://schemas.openxmlformats.org/officeDocument/2006/relationships/image" Target="../media/image1.em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65.png"/><Relationship Id="rId4" Type="http://schemas.openxmlformats.org/officeDocument/2006/relationships/video" Target="../media/media3.avi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1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7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9.png"/><Relationship Id="rId4" Type="http://schemas.openxmlformats.org/officeDocument/2006/relationships/image" Target="../media/image73.png"/><Relationship Id="rId9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emf"/><Relationship Id="rId5" Type="http://schemas.openxmlformats.org/officeDocument/2006/relationships/image" Target="../media/image77.emf"/><Relationship Id="rId4" Type="http://schemas.openxmlformats.org/officeDocument/2006/relationships/image" Target="../media/image76.wmf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80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10" Type="http://schemas.openxmlformats.org/officeDocument/2006/relationships/image" Target="../media/image3.jpeg"/><Relationship Id="rId4" Type="http://schemas.openxmlformats.org/officeDocument/2006/relationships/image" Target="../media/image86.emf"/><Relationship Id="rId9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emf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3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image" Target="../media/image108.emf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g"/><Relationship Id="rId5" Type="http://schemas.openxmlformats.org/officeDocument/2006/relationships/image" Target="../media/image110.emf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emf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tiff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em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3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emf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7.e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10" Type="http://schemas.openxmlformats.org/officeDocument/2006/relationships/image" Target="../media/image22.emf"/><Relationship Id="rId4" Type="http://schemas.openxmlformats.org/officeDocument/2006/relationships/image" Target="../media/image18.emf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jpeg"/><Relationship Id="rId7" Type="http://schemas.openxmlformats.org/officeDocument/2006/relationships/image" Target="../media/image26.emf"/><Relationship Id="rId12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66510" y="1588977"/>
            <a:ext cx="7978128" cy="11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GB" sz="3200" dirty="0" smtClean="0">
                <a:solidFill>
                  <a:schemeClr val="tx2"/>
                </a:solidFill>
              </a:rPr>
              <a:t>Terahertz Driven </a:t>
            </a:r>
          </a:p>
          <a:p>
            <a:pPr algn="ctr">
              <a:spcAft>
                <a:spcPts val="700"/>
              </a:spcAft>
            </a:pPr>
            <a:r>
              <a:rPr lang="en-GB" sz="3200" dirty="0" smtClean="0">
                <a:solidFill>
                  <a:schemeClr val="tx2"/>
                </a:solidFill>
              </a:rPr>
              <a:t>Particle Acceleration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9838" y="2952431"/>
            <a:ext cx="7924800" cy="274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S.P Jamison</a:t>
            </a:r>
            <a:endParaRPr lang="en-GB" sz="2000" baseline="30000" dirty="0">
              <a:solidFill>
                <a:schemeClr val="tx2"/>
              </a:solidFill>
            </a:endParaRPr>
          </a:p>
          <a:p>
            <a:pPr algn="ctr">
              <a:spcAft>
                <a:spcPts val="500"/>
              </a:spcAft>
            </a:pPr>
            <a:endParaRPr lang="en-GB" sz="1600" i="1" dirty="0">
              <a:solidFill>
                <a:schemeClr val="tx2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GB" sz="1600" i="1" dirty="0">
                <a:solidFill>
                  <a:schemeClr val="tx2"/>
                </a:solidFill>
              </a:rPr>
              <a:t>Department of Physics, Lancaster University, U.K.</a:t>
            </a:r>
          </a:p>
          <a:p>
            <a:pPr algn="ctr">
              <a:spcAft>
                <a:spcPts val="500"/>
              </a:spcAft>
            </a:pPr>
            <a:r>
              <a:rPr lang="en-GB" sz="1600" i="1" dirty="0" smtClean="0">
                <a:solidFill>
                  <a:schemeClr val="tx2"/>
                </a:solidFill>
              </a:rPr>
              <a:t>Cockcroft </a:t>
            </a:r>
            <a:r>
              <a:rPr lang="en-GB" sz="1600" i="1" dirty="0">
                <a:solidFill>
                  <a:schemeClr val="tx2"/>
                </a:solidFill>
              </a:rPr>
              <a:t>Institute for Accelerator Science, Daresbury, U.K.</a:t>
            </a:r>
          </a:p>
          <a:p>
            <a:pPr algn="ctr">
              <a:spcAft>
                <a:spcPts val="500"/>
              </a:spcAft>
            </a:pPr>
            <a:endParaRPr lang="en-GB" sz="1600" i="1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200" dirty="0">
              <a:solidFill>
                <a:schemeClr val="tx2"/>
              </a:solidFill>
            </a:endParaRPr>
          </a:p>
          <a:p>
            <a:pPr algn="ctr"/>
            <a:endParaRPr lang="en-GB" sz="1600" dirty="0">
              <a:solidFill>
                <a:srgbClr val="002D55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32" y="145307"/>
            <a:ext cx="1641987" cy="86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3" b="21302"/>
          <a:stretch/>
        </p:blipFill>
        <p:spPr bwMode="auto">
          <a:xfrm>
            <a:off x="221224" y="352626"/>
            <a:ext cx="1804841" cy="65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6356137"/>
            <a:ext cx="9124307" cy="397864"/>
            <a:chOff x="1509055" y="5620607"/>
            <a:chExt cx="9124307" cy="39786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509055" y="5620607"/>
              <a:ext cx="9124307" cy="12826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763388" y="5741472"/>
              <a:ext cx="316105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2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3123" y="1600200"/>
            <a:ext cx="8229233" cy="3845577"/>
            <a:chOff x="-73338" y="2173839"/>
            <a:chExt cx="9064938" cy="3696985"/>
          </a:xfrm>
        </p:grpSpPr>
        <p:sp>
          <p:nvSpPr>
            <p:cNvPr id="74" name="Rounded Rectangle 73"/>
            <p:cNvSpPr/>
            <p:nvPr/>
          </p:nvSpPr>
          <p:spPr>
            <a:xfrm>
              <a:off x="152950" y="2173839"/>
              <a:ext cx="8838650" cy="3696985"/>
            </a:xfrm>
            <a:prstGeom prst="roundRect">
              <a:avLst>
                <a:gd name="adj" fmla="val 714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93" b="14832"/>
            <a:stretch/>
          </p:blipFill>
          <p:spPr bwMode="auto">
            <a:xfrm flipH="1">
              <a:off x="381000" y="3449358"/>
              <a:ext cx="3703620" cy="181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9182220">
              <a:off x="-73338" y="2372531"/>
              <a:ext cx="1325599" cy="521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concept: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1917" y="2617462"/>
              <a:ext cx="6413217" cy="73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Phase-fronts remain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 to propagation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Pulse (group) front can be arbitrarily tilted w.r.t propagation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40850" y="3280081"/>
              <a:ext cx="20857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Antenna / Non-lin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Xtal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583046" y="4919657"/>
              <a:ext cx="309665" cy="31200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525273" y="4994380"/>
              <a:ext cx="140878" cy="275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Down Arrow 32"/>
            <p:cNvSpPr/>
            <p:nvPr/>
          </p:nvSpPr>
          <p:spPr>
            <a:xfrm flipV="1">
              <a:off x="6772773" y="4450062"/>
              <a:ext cx="119938" cy="374618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684728" y="4790270"/>
              <a:ext cx="93919" cy="8348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635042" y="4832012"/>
              <a:ext cx="186397" cy="197217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31576" y="3659544"/>
              <a:ext cx="106303" cy="1831665"/>
            </a:xfrm>
            <a:prstGeom prst="rect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arallelogram 20"/>
            <p:cNvSpPr/>
            <p:nvPr/>
          </p:nvSpPr>
          <p:spPr>
            <a:xfrm flipV="1">
              <a:off x="5116490" y="4216321"/>
              <a:ext cx="751351" cy="934966"/>
            </a:xfrm>
            <a:prstGeom prst="parallelogram">
              <a:avLst>
                <a:gd name="adj" fmla="val 63889"/>
              </a:avLst>
            </a:prstGeom>
            <a:pattFill prst="lt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614280" y="4388369"/>
              <a:ext cx="535316" cy="12266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5938279" y="4861013"/>
              <a:ext cx="422635" cy="9180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Parallelogram 26"/>
            <p:cNvSpPr/>
            <p:nvPr/>
          </p:nvSpPr>
          <p:spPr>
            <a:xfrm flipV="1">
              <a:off x="6149597" y="4212124"/>
              <a:ext cx="751351" cy="934966"/>
            </a:xfrm>
            <a:prstGeom prst="parallelogram">
              <a:avLst>
                <a:gd name="adj" fmla="val 63889"/>
              </a:avLst>
            </a:prstGeom>
            <a:pattFill prst="lt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6226428" y="4017621"/>
              <a:ext cx="9165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THz emitter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92003" y="5474799"/>
              <a:ext cx="1235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Phase-fronts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3765022">
              <a:off x="4529266" y="4590716"/>
              <a:ext cx="1439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envelope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 flipV="1">
              <a:off x="5610885" y="4855448"/>
              <a:ext cx="186516" cy="5798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4768904" y="3508625"/>
              <a:ext cx="838199" cy="647495"/>
              <a:chOff x="3657600" y="2078257"/>
              <a:chExt cx="1565131" cy="1103003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3657600" y="2078257"/>
                <a:ext cx="780707" cy="62065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0707" h="620657">
                    <a:moveTo>
                      <a:pt x="0" y="620338"/>
                    </a:moveTo>
                    <a:cubicBezTo>
                      <a:pt x="91068" y="620957"/>
                      <a:pt x="182137" y="621577"/>
                      <a:pt x="252761" y="612904"/>
                    </a:cubicBezTo>
                    <a:cubicBezTo>
                      <a:pt x="323385" y="604231"/>
                      <a:pt x="376663" y="607948"/>
                      <a:pt x="423746" y="568299"/>
                    </a:cubicBezTo>
                    <a:cubicBezTo>
                      <a:pt x="470829" y="528650"/>
                      <a:pt x="500566" y="451830"/>
                      <a:pt x="535259" y="375011"/>
                    </a:cubicBezTo>
                    <a:cubicBezTo>
                      <a:pt x="569952" y="298192"/>
                      <a:pt x="608361" y="161899"/>
                      <a:pt x="631902" y="107382"/>
                    </a:cubicBezTo>
                    <a:cubicBezTo>
                      <a:pt x="655443" y="52865"/>
                      <a:pt x="654205" y="65255"/>
                      <a:pt x="676507" y="47909"/>
                    </a:cubicBezTo>
                    <a:cubicBezTo>
                      <a:pt x="698809" y="30563"/>
                      <a:pt x="748371" y="10738"/>
                      <a:pt x="765717" y="3304"/>
                    </a:cubicBezTo>
                    <a:cubicBezTo>
                      <a:pt x="783063" y="-4130"/>
                      <a:pt x="780585" y="3304"/>
                      <a:pt x="780585" y="33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 flipH="1">
                <a:off x="4442024" y="2079322"/>
                <a:ext cx="780707" cy="62065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0707" h="620657">
                    <a:moveTo>
                      <a:pt x="0" y="620338"/>
                    </a:moveTo>
                    <a:cubicBezTo>
                      <a:pt x="91068" y="620957"/>
                      <a:pt x="182137" y="621577"/>
                      <a:pt x="252761" y="612904"/>
                    </a:cubicBezTo>
                    <a:cubicBezTo>
                      <a:pt x="323385" y="604231"/>
                      <a:pt x="376663" y="607948"/>
                      <a:pt x="423746" y="568299"/>
                    </a:cubicBezTo>
                    <a:cubicBezTo>
                      <a:pt x="470829" y="528650"/>
                      <a:pt x="500566" y="451830"/>
                      <a:pt x="535259" y="375011"/>
                    </a:cubicBezTo>
                    <a:cubicBezTo>
                      <a:pt x="569952" y="298192"/>
                      <a:pt x="608361" y="161899"/>
                      <a:pt x="631902" y="107382"/>
                    </a:cubicBezTo>
                    <a:cubicBezTo>
                      <a:pt x="655443" y="52865"/>
                      <a:pt x="654205" y="65255"/>
                      <a:pt x="676507" y="47909"/>
                    </a:cubicBezTo>
                    <a:cubicBezTo>
                      <a:pt x="698809" y="30563"/>
                      <a:pt x="748371" y="10738"/>
                      <a:pt x="765717" y="3304"/>
                    </a:cubicBezTo>
                    <a:cubicBezTo>
                      <a:pt x="783063" y="-4130"/>
                      <a:pt x="780585" y="3304"/>
                      <a:pt x="780585" y="33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051610" y="2095698"/>
                <a:ext cx="802888" cy="1085562"/>
              </a:xfrm>
              <a:custGeom>
                <a:avLst/>
                <a:gdLst>
                  <a:gd name="connsiteX0" fmla="*/ 0 w 802888"/>
                  <a:gd name="connsiteY0" fmla="*/ 595463 h 1085562"/>
                  <a:gd name="connsiteX1" fmla="*/ 66907 w 802888"/>
                  <a:gd name="connsiteY1" fmla="*/ 543424 h 1085562"/>
                  <a:gd name="connsiteX2" fmla="*/ 89210 w 802888"/>
                  <a:gd name="connsiteY2" fmla="*/ 699541 h 1085562"/>
                  <a:gd name="connsiteX3" fmla="*/ 141249 w 802888"/>
                  <a:gd name="connsiteY3" fmla="*/ 729278 h 1085562"/>
                  <a:gd name="connsiteX4" fmla="*/ 178419 w 802888"/>
                  <a:gd name="connsiteY4" fmla="*/ 365004 h 1085562"/>
                  <a:gd name="connsiteX5" fmla="*/ 185853 w 802888"/>
                  <a:gd name="connsiteY5" fmla="*/ 305531 h 1085562"/>
                  <a:gd name="connsiteX6" fmla="*/ 237892 w 802888"/>
                  <a:gd name="connsiteY6" fmla="*/ 298097 h 1085562"/>
                  <a:gd name="connsiteX7" fmla="*/ 245327 w 802888"/>
                  <a:gd name="connsiteY7" fmla="*/ 417043 h 1085562"/>
                  <a:gd name="connsiteX8" fmla="*/ 267629 w 802888"/>
                  <a:gd name="connsiteY8" fmla="*/ 863092 h 1085562"/>
                  <a:gd name="connsiteX9" fmla="*/ 267629 w 802888"/>
                  <a:gd name="connsiteY9" fmla="*/ 1004341 h 1085562"/>
                  <a:gd name="connsiteX10" fmla="*/ 327102 w 802888"/>
                  <a:gd name="connsiteY10" fmla="*/ 1041512 h 1085562"/>
                  <a:gd name="connsiteX11" fmla="*/ 356839 w 802888"/>
                  <a:gd name="connsiteY11" fmla="*/ 372439 h 1085562"/>
                  <a:gd name="connsiteX12" fmla="*/ 386575 w 802888"/>
                  <a:gd name="connsiteY12" fmla="*/ 89941 h 1085562"/>
                  <a:gd name="connsiteX13" fmla="*/ 416312 w 802888"/>
                  <a:gd name="connsiteY13" fmla="*/ 731 h 1085562"/>
                  <a:gd name="connsiteX14" fmla="*/ 446049 w 802888"/>
                  <a:gd name="connsiteY14" fmla="*/ 127112 h 1085562"/>
                  <a:gd name="connsiteX15" fmla="*/ 475785 w 802888"/>
                  <a:gd name="connsiteY15" fmla="*/ 677239 h 1085562"/>
                  <a:gd name="connsiteX16" fmla="*/ 468351 w 802888"/>
                  <a:gd name="connsiteY16" fmla="*/ 989473 h 1085562"/>
                  <a:gd name="connsiteX17" fmla="*/ 520390 w 802888"/>
                  <a:gd name="connsiteY17" fmla="*/ 1056380 h 1085562"/>
                  <a:gd name="connsiteX18" fmla="*/ 550127 w 802888"/>
                  <a:gd name="connsiteY18" fmla="*/ 848224 h 1085562"/>
                  <a:gd name="connsiteX19" fmla="*/ 579863 w 802888"/>
                  <a:gd name="connsiteY19" fmla="*/ 491385 h 1085562"/>
                  <a:gd name="connsiteX20" fmla="*/ 624468 w 802888"/>
                  <a:gd name="connsiteY20" fmla="*/ 357570 h 1085562"/>
                  <a:gd name="connsiteX21" fmla="*/ 646770 w 802888"/>
                  <a:gd name="connsiteY21" fmla="*/ 476517 h 1085562"/>
                  <a:gd name="connsiteX22" fmla="*/ 683941 w 802888"/>
                  <a:gd name="connsiteY22" fmla="*/ 736712 h 1085562"/>
                  <a:gd name="connsiteX23" fmla="*/ 735980 w 802888"/>
                  <a:gd name="connsiteY23" fmla="*/ 706975 h 1085562"/>
                  <a:gd name="connsiteX24" fmla="*/ 758283 w 802888"/>
                  <a:gd name="connsiteY24" fmla="*/ 610331 h 1085562"/>
                  <a:gd name="connsiteX25" fmla="*/ 802888 w 802888"/>
                  <a:gd name="connsiteY25" fmla="*/ 595463 h 108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02888" h="1085562">
                    <a:moveTo>
                      <a:pt x="0" y="595463"/>
                    </a:moveTo>
                    <a:cubicBezTo>
                      <a:pt x="26019" y="560770"/>
                      <a:pt x="52039" y="526078"/>
                      <a:pt x="66907" y="543424"/>
                    </a:cubicBezTo>
                    <a:cubicBezTo>
                      <a:pt x="81775" y="560770"/>
                      <a:pt x="76820" y="668565"/>
                      <a:pt x="89210" y="699541"/>
                    </a:cubicBezTo>
                    <a:cubicBezTo>
                      <a:pt x="101600" y="730517"/>
                      <a:pt x="126381" y="785034"/>
                      <a:pt x="141249" y="729278"/>
                    </a:cubicBezTo>
                    <a:cubicBezTo>
                      <a:pt x="156117" y="673522"/>
                      <a:pt x="170985" y="435628"/>
                      <a:pt x="178419" y="365004"/>
                    </a:cubicBezTo>
                    <a:cubicBezTo>
                      <a:pt x="185853" y="294380"/>
                      <a:pt x="175941" y="316682"/>
                      <a:pt x="185853" y="305531"/>
                    </a:cubicBezTo>
                    <a:cubicBezTo>
                      <a:pt x="195765" y="294380"/>
                      <a:pt x="227980" y="279512"/>
                      <a:pt x="237892" y="298097"/>
                    </a:cubicBezTo>
                    <a:cubicBezTo>
                      <a:pt x="247804" y="316682"/>
                      <a:pt x="240371" y="322877"/>
                      <a:pt x="245327" y="417043"/>
                    </a:cubicBezTo>
                    <a:cubicBezTo>
                      <a:pt x="250283" y="511209"/>
                      <a:pt x="263912" y="765209"/>
                      <a:pt x="267629" y="863092"/>
                    </a:cubicBezTo>
                    <a:cubicBezTo>
                      <a:pt x="271346" y="960975"/>
                      <a:pt x="257717" y="974604"/>
                      <a:pt x="267629" y="1004341"/>
                    </a:cubicBezTo>
                    <a:cubicBezTo>
                      <a:pt x="277541" y="1034078"/>
                      <a:pt x="312234" y="1146829"/>
                      <a:pt x="327102" y="1041512"/>
                    </a:cubicBezTo>
                    <a:cubicBezTo>
                      <a:pt x="341970" y="936195"/>
                      <a:pt x="346927" y="531034"/>
                      <a:pt x="356839" y="372439"/>
                    </a:cubicBezTo>
                    <a:cubicBezTo>
                      <a:pt x="366751" y="213844"/>
                      <a:pt x="376663" y="151892"/>
                      <a:pt x="386575" y="89941"/>
                    </a:cubicBezTo>
                    <a:cubicBezTo>
                      <a:pt x="396487" y="27990"/>
                      <a:pt x="406400" y="-5464"/>
                      <a:pt x="416312" y="731"/>
                    </a:cubicBezTo>
                    <a:cubicBezTo>
                      <a:pt x="426224" y="6926"/>
                      <a:pt x="436137" y="14361"/>
                      <a:pt x="446049" y="127112"/>
                    </a:cubicBezTo>
                    <a:cubicBezTo>
                      <a:pt x="455961" y="239863"/>
                      <a:pt x="472068" y="533512"/>
                      <a:pt x="475785" y="677239"/>
                    </a:cubicBezTo>
                    <a:cubicBezTo>
                      <a:pt x="479502" y="820966"/>
                      <a:pt x="460917" y="926283"/>
                      <a:pt x="468351" y="989473"/>
                    </a:cubicBezTo>
                    <a:cubicBezTo>
                      <a:pt x="475785" y="1052663"/>
                      <a:pt x="506761" y="1079922"/>
                      <a:pt x="520390" y="1056380"/>
                    </a:cubicBezTo>
                    <a:cubicBezTo>
                      <a:pt x="534019" y="1032839"/>
                      <a:pt x="540215" y="942390"/>
                      <a:pt x="550127" y="848224"/>
                    </a:cubicBezTo>
                    <a:cubicBezTo>
                      <a:pt x="560039" y="754058"/>
                      <a:pt x="567473" y="573161"/>
                      <a:pt x="579863" y="491385"/>
                    </a:cubicBezTo>
                    <a:cubicBezTo>
                      <a:pt x="592253" y="409609"/>
                      <a:pt x="613317" y="360048"/>
                      <a:pt x="624468" y="357570"/>
                    </a:cubicBezTo>
                    <a:cubicBezTo>
                      <a:pt x="635619" y="355092"/>
                      <a:pt x="636858" y="413327"/>
                      <a:pt x="646770" y="476517"/>
                    </a:cubicBezTo>
                    <a:cubicBezTo>
                      <a:pt x="656682" y="539707"/>
                      <a:pt x="669073" y="698302"/>
                      <a:pt x="683941" y="736712"/>
                    </a:cubicBezTo>
                    <a:cubicBezTo>
                      <a:pt x="698809" y="775122"/>
                      <a:pt x="723590" y="728038"/>
                      <a:pt x="735980" y="706975"/>
                    </a:cubicBezTo>
                    <a:cubicBezTo>
                      <a:pt x="748370" y="685912"/>
                      <a:pt x="747132" y="628916"/>
                      <a:pt x="758283" y="610331"/>
                    </a:cubicBezTo>
                    <a:cubicBezTo>
                      <a:pt x="769434" y="591746"/>
                      <a:pt x="802888" y="595463"/>
                      <a:pt x="802888" y="595463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229205" y="4566196"/>
              <a:ext cx="833085" cy="610759"/>
              <a:chOff x="5063921" y="4266034"/>
              <a:chExt cx="833085" cy="610759"/>
            </a:xfrm>
          </p:grpSpPr>
          <p:sp>
            <p:nvSpPr>
              <p:cNvPr id="58" name="Freeform 57"/>
              <p:cNvSpPr/>
              <p:nvPr/>
            </p:nvSpPr>
            <p:spPr>
              <a:xfrm flipH="1" flipV="1">
                <a:off x="5486400" y="4523333"/>
                <a:ext cx="410606" cy="353460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  <a:gd name="connsiteX0" fmla="*/ 0 w 772665"/>
                  <a:gd name="connsiteY0" fmla="*/ 647773 h 648092"/>
                  <a:gd name="connsiteX1" fmla="*/ 252761 w 772665"/>
                  <a:gd name="connsiteY1" fmla="*/ 640339 h 648092"/>
                  <a:gd name="connsiteX2" fmla="*/ 423746 w 772665"/>
                  <a:gd name="connsiteY2" fmla="*/ 595734 h 648092"/>
                  <a:gd name="connsiteX3" fmla="*/ 535259 w 772665"/>
                  <a:gd name="connsiteY3" fmla="*/ 402446 h 648092"/>
                  <a:gd name="connsiteX4" fmla="*/ 631902 w 772665"/>
                  <a:gd name="connsiteY4" fmla="*/ 134817 h 648092"/>
                  <a:gd name="connsiteX5" fmla="*/ 676507 w 772665"/>
                  <a:gd name="connsiteY5" fmla="*/ 75344 h 648092"/>
                  <a:gd name="connsiteX6" fmla="*/ 765717 w 772665"/>
                  <a:gd name="connsiteY6" fmla="*/ 30739 h 648092"/>
                  <a:gd name="connsiteX7" fmla="*/ 766704 w 772665"/>
                  <a:gd name="connsiteY7" fmla="*/ 575292 h 648092"/>
                  <a:gd name="connsiteX0" fmla="*/ 0 w 766705"/>
                  <a:gd name="connsiteY0" fmla="*/ 578684 h 579003"/>
                  <a:gd name="connsiteX1" fmla="*/ 252761 w 766705"/>
                  <a:gd name="connsiteY1" fmla="*/ 571250 h 579003"/>
                  <a:gd name="connsiteX2" fmla="*/ 423746 w 766705"/>
                  <a:gd name="connsiteY2" fmla="*/ 526645 h 579003"/>
                  <a:gd name="connsiteX3" fmla="*/ 535259 w 766705"/>
                  <a:gd name="connsiteY3" fmla="*/ 333357 h 579003"/>
                  <a:gd name="connsiteX4" fmla="*/ 631902 w 766705"/>
                  <a:gd name="connsiteY4" fmla="*/ 65728 h 579003"/>
                  <a:gd name="connsiteX5" fmla="*/ 676507 w 766705"/>
                  <a:gd name="connsiteY5" fmla="*/ 6255 h 579003"/>
                  <a:gd name="connsiteX6" fmla="*/ 696309 w 766705"/>
                  <a:gd name="connsiteY6" fmla="*/ 176938 h 579003"/>
                  <a:gd name="connsiteX7" fmla="*/ 766704 w 766705"/>
                  <a:gd name="connsiteY7" fmla="*/ 506203 h 579003"/>
                  <a:gd name="connsiteX0" fmla="*/ 0 w 766703"/>
                  <a:gd name="connsiteY0" fmla="*/ 518897 h 519216"/>
                  <a:gd name="connsiteX1" fmla="*/ 252761 w 766703"/>
                  <a:gd name="connsiteY1" fmla="*/ 511463 h 519216"/>
                  <a:gd name="connsiteX2" fmla="*/ 423746 w 766703"/>
                  <a:gd name="connsiteY2" fmla="*/ 466858 h 519216"/>
                  <a:gd name="connsiteX3" fmla="*/ 535259 w 766703"/>
                  <a:gd name="connsiteY3" fmla="*/ 273570 h 519216"/>
                  <a:gd name="connsiteX4" fmla="*/ 631902 w 766703"/>
                  <a:gd name="connsiteY4" fmla="*/ 5941 h 519216"/>
                  <a:gd name="connsiteX5" fmla="*/ 696309 w 766703"/>
                  <a:gd name="connsiteY5" fmla="*/ 117151 h 519216"/>
                  <a:gd name="connsiteX6" fmla="*/ 766704 w 766703"/>
                  <a:gd name="connsiteY6" fmla="*/ 446416 h 519216"/>
                  <a:gd name="connsiteX0" fmla="*/ 0 w 766705"/>
                  <a:gd name="connsiteY0" fmla="*/ 518895 h 602116"/>
                  <a:gd name="connsiteX1" fmla="*/ 252761 w 766705"/>
                  <a:gd name="connsiteY1" fmla="*/ 511461 h 602116"/>
                  <a:gd name="connsiteX2" fmla="*/ 409864 w 766705"/>
                  <a:gd name="connsiteY2" fmla="*/ 593495 h 602116"/>
                  <a:gd name="connsiteX3" fmla="*/ 535259 w 766705"/>
                  <a:gd name="connsiteY3" fmla="*/ 273568 h 602116"/>
                  <a:gd name="connsiteX4" fmla="*/ 631902 w 766705"/>
                  <a:gd name="connsiteY4" fmla="*/ 5939 h 602116"/>
                  <a:gd name="connsiteX5" fmla="*/ 696309 w 766705"/>
                  <a:gd name="connsiteY5" fmla="*/ 117149 h 602116"/>
                  <a:gd name="connsiteX6" fmla="*/ 766704 w 766705"/>
                  <a:gd name="connsiteY6" fmla="*/ 446414 h 60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705" h="602116">
                    <a:moveTo>
                      <a:pt x="0" y="518895"/>
                    </a:moveTo>
                    <a:cubicBezTo>
                      <a:pt x="91068" y="519514"/>
                      <a:pt x="184450" y="499028"/>
                      <a:pt x="252761" y="511461"/>
                    </a:cubicBezTo>
                    <a:cubicBezTo>
                      <a:pt x="321072" y="523894"/>
                      <a:pt x="362781" y="633144"/>
                      <a:pt x="409864" y="593495"/>
                    </a:cubicBezTo>
                    <a:cubicBezTo>
                      <a:pt x="456947" y="553846"/>
                      <a:pt x="498253" y="371494"/>
                      <a:pt x="535259" y="273568"/>
                    </a:cubicBezTo>
                    <a:cubicBezTo>
                      <a:pt x="572265" y="175642"/>
                      <a:pt x="605060" y="32009"/>
                      <a:pt x="631902" y="5939"/>
                    </a:cubicBezTo>
                    <a:cubicBezTo>
                      <a:pt x="658744" y="-20131"/>
                      <a:pt x="673842" y="43737"/>
                      <a:pt x="696309" y="117149"/>
                    </a:cubicBezTo>
                    <a:cubicBezTo>
                      <a:pt x="711342" y="200474"/>
                      <a:pt x="766704" y="446414"/>
                      <a:pt x="766704" y="44641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063921" y="4266034"/>
                <a:ext cx="418039" cy="35462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  <a:gd name="connsiteX0" fmla="*/ 0 w 772665"/>
                  <a:gd name="connsiteY0" fmla="*/ 647773 h 648092"/>
                  <a:gd name="connsiteX1" fmla="*/ 252761 w 772665"/>
                  <a:gd name="connsiteY1" fmla="*/ 640339 h 648092"/>
                  <a:gd name="connsiteX2" fmla="*/ 423746 w 772665"/>
                  <a:gd name="connsiteY2" fmla="*/ 595734 h 648092"/>
                  <a:gd name="connsiteX3" fmla="*/ 535259 w 772665"/>
                  <a:gd name="connsiteY3" fmla="*/ 402446 h 648092"/>
                  <a:gd name="connsiteX4" fmla="*/ 631902 w 772665"/>
                  <a:gd name="connsiteY4" fmla="*/ 134817 h 648092"/>
                  <a:gd name="connsiteX5" fmla="*/ 676507 w 772665"/>
                  <a:gd name="connsiteY5" fmla="*/ 75344 h 648092"/>
                  <a:gd name="connsiteX6" fmla="*/ 765717 w 772665"/>
                  <a:gd name="connsiteY6" fmla="*/ 30739 h 648092"/>
                  <a:gd name="connsiteX7" fmla="*/ 766704 w 772665"/>
                  <a:gd name="connsiteY7" fmla="*/ 575292 h 648092"/>
                  <a:gd name="connsiteX0" fmla="*/ 0 w 766705"/>
                  <a:gd name="connsiteY0" fmla="*/ 578684 h 579003"/>
                  <a:gd name="connsiteX1" fmla="*/ 252761 w 766705"/>
                  <a:gd name="connsiteY1" fmla="*/ 571250 h 579003"/>
                  <a:gd name="connsiteX2" fmla="*/ 423746 w 766705"/>
                  <a:gd name="connsiteY2" fmla="*/ 526645 h 579003"/>
                  <a:gd name="connsiteX3" fmla="*/ 535259 w 766705"/>
                  <a:gd name="connsiteY3" fmla="*/ 333357 h 579003"/>
                  <a:gd name="connsiteX4" fmla="*/ 631902 w 766705"/>
                  <a:gd name="connsiteY4" fmla="*/ 65728 h 579003"/>
                  <a:gd name="connsiteX5" fmla="*/ 676507 w 766705"/>
                  <a:gd name="connsiteY5" fmla="*/ 6255 h 579003"/>
                  <a:gd name="connsiteX6" fmla="*/ 696309 w 766705"/>
                  <a:gd name="connsiteY6" fmla="*/ 176938 h 579003"/>
                  <a:gd name="connsiteX7" fmla="*/ 766704 w 766705"/>
                  <a:gd name="connsiteY7" fmla="*/ 506203 h 579003"/>
                  <a:gd name="connsiteX0" fmla="*/ 0 w 766703"/>
                  <a:gd name="connsiteY0" fmla="*/ 518897 h 519216"/>
                  <a:gd name="connsiteX1" fmla="*/ 252761 w 766703"/>
                  <a:gd name="connsiteY1" fmla="*/ 511463 h 519216"/>
                  <a:gd name="connsiteX2" fmla="*/ 423746 w 766703"/>
                  <a:gd name="connsiteY2" fmla="*/ 466858 h 519216"/>
                  <a:gd name="connsiteX3" fmla="*/ 535259 w 766703"/>
                  <a:gd name="connsiteY3" fmla="*/ 273570 h 519216"/>
                  <a:gd name="connsiteX4" fmla="*/ 631902 w 766703"/>
                  <a:gd name="connsiteY4" fmla="*/ 5941 h 519216"/>
                  <a:gd name="connsiteX5" fmla="*/ 696309 w 766703"/>
                  <a:gd name="connsiteY5" fmla="*/ 117151 h 519216"/>
                  <a:gd name="connsiteX6" fmla="*/ 766704 w 766703"/>
                  <a:gd name="connsiteY6" fmla="*/ 446416 h 519216"/>
                  <a:gd name="connsiteX0" fmla="*/ 0 w 766705"/>
                  <a:gd name="connsiteY0" fmla="*/ 518895 h 602116"/>
                  <a:gd name="connsiteX1" fmla="*/ 252761 w 766705"/>
                  <a:gd name="connsiteY1" fmla="*/ 511461 h 602116"/>
                  <a:gd name="connsiteX2" fmla="*/ 409864 w 766705"/>
                  <a:gd name="connsiteY2" fmla="*/ 593495 h 602116"/>
                  <a:gd name="connsiteX3" fmla="*/ 535259 w 766705"/>
                  <a:gd name="connsiteY3" fmla="*/ 273568 h 602116"/>
                  <a:gd name="connsiteX4" fmla="*/ 631902 w 766705"/>
                  <a:gd name="connsiteY4" fmla="*/ 5939 h 602116"/>
                  <a:gd name="connsiteX5" fmla="*/ 696309 w 766705"/>
                  <a:gd name="connsiteY5" fmla="*/ 117149 h 602116"/>
                  <a:gd name="connsiteX6" fmla="*/ 766704 w 766705"/>
                  <a:gd name="connsiteY6" fmla="*/ 446414 h 602116"/>
                  <a:gd name="connsiteX0" fmla="*/ 0 w 780584"/>
                  <a:gd name="connsiteY0" fmla="*/ 520881 h 604104"/>
                  <a:gd name="connsiteX1" fmla="*/ 252761 w 780584"/>
                  <a:gd name="connsiteY1" fmla="*/ 513447 h 604104"/>
                  <a:gd name="connsiteX2" fmla="*/ 409864 w 780584"/>
                  <a:gd name="connsiteY2" fmla="*/ 595481 h 604104"/>
                  <a:gd name="connsiteX3" fmla="*/ 535259 w 780584"/>
                  <a:gd name="connsiteY3" fmla="*/ 275554 h 604104"/>
                  <a:gd name="connsiteX4" fmla="*/ 631902 w 780584"/>
                  <a:gd name="connsiteY4" fmla="*/ 7925 h 604104"/>
                  <a:gd name="connsiteX5" fmla="*/ 696309 w 780584"/>
                  <a:gd name="connsiteY5" fmla="*/ 119135 h 604104"/>
                  <a:gd name="connsiteX6" fmla="*/ 780584 w 780584"/>
                  <a:gd name="connsiteY6" fmla="*/ 600368 h 60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4" h="604104">
                    <a:moveTo>
                      <a:pt x="0" y="520881"/>
                    </a:moveTo>
                    <a:cubicBezTo>
                      <a:pt x="91068" y="521500"/>
                      <a:pt x="184450" y="501014"/>
                      <a:pt x="252761" y="513447"/>
                    </a:cubicBezTo>
                    <a:cubicBezTo>
                      <a:pt x="321072" y="525880"/>
                      <a:pt x="362781" y="635130"/>
                      <a:pt x="409864" y="595481"/>
                    </a:cubicBezTo>
                    <a:cubicBezTo>
                      <a:pt x="456947" y="555832"/>
                      <a:pt x="498253" y="373480"/>
                      <a:pt x="535259" y="275554"/>
                    </a:cubicBezTo>
                    <a:cubicBezTo>
                      <a:pt x="572265" y="177628"/>
                      <a:pt x="605060" y="33995"/>
                      <a:pt x="631902" y="7925"/>
                    </a:cubicBezTo>
                    <a:cubicBezTo>
                      <a:pt x="658744" y="-18145"/>
                      <a:pt x="671529" y="20395"/>
                      <a:pt x="696309" y="119135"/>
                    </a:cubicBezTo>
                    <a:cubicBezTo>
                      <a:pt x="721089" y="217875"/>
                      <a:pt x="780584" y="600368"/>
                      <a:pt x="780584" y="60036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821439" y="3931754"/>
              <a:ext cx="833085" cy="610759"/>
              <a:chOff x="5063921" y="4266034"/>
              <a:chExt cx="833085" cy="610759"/>
            </a:xfrm>
          </p:grpSpPr>
          <p:sp>
            <p:nvSpPr>
              <p:cNvPr id="61" name="Freeform 60"/>
              <p:cNvSpPr/>
              <p:nvPr/>
            </p:nvSpPr>
            <p:spPr>
              <a:xfrm flipH="1" flipV="1">
                <a:off x="5486400" y="4523333"/>
                <a:ext cx="410606" cy="353460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  <a:gd name="connsiteX0" fmla="*/ 0 w 772665"/>
                  <a:gd name="connsiteY0" fmla="*/ 647773 h 648092"/>
                  <a:gd name="connsiteX1" fmla="*/ 252761 w 772665"/>
                  <a:gd name="connsiteY1" fmla="*/ 640339 h 648092"/>
                  <a:gd name="connsiteX2" fmla="*/ 423746 w 772665"/>
                  <a:gd name="connsiteY2" fmla="*/ 595734 h 648092"/>
                  <a:gd name="connsiteX3" fmla="*/ 535259 w 772665"/>
                  <a:gd name="connsiteY3" fmla="*/ 402446 h 648092"/>
                  <a:gd name="connsiteX4" fmla="*/ 631902 w 772665"/>
                  <a:gd name="connsiteY4" fmla="*/ 134817 h 648092"/>
                  <a:gd name="connsiteX5" fmla="*/ 676507 w 772665"/>
                  <a:gd name="connsiteY5" fmla="*/ 75344 h 648092"/>
                  <a:gd name="connsiteX6" fmla="*/ 765717 w 772665"/>
                  <a:gd name="connsiteY6" fmla="*/ 30739 h 648092"/>
                  <a:gd name="connsiteX7" fmla="*/ 766704 w 772665"/>
                  <a:gd name="connsiteY7" fmla="*/ 575292 h 648092"/>
                  <a:gd name="connsiteX0" fmla="*/ 0 w 766705"/>
                  <a:gd name="connsiteY0" fmla="*/ 578684 h 579003"/>
                  <a:gd name="connsiteX1" fmla="*/ 252761 w 766705"/>
                  <a:gd name="connsiteY1" fmla="*/ 571250 h 579003"/>
                  <a:gd name="connsiteX2" fmla="*/ 423746 w 766705"/>
                  <a:gd name="connsiteY2" fmla="*/ 526645 h 579003"/>
                  <a:gd name="connsiteX3" fmla="*/ 535259 w 766705"/>
                  <a:gd name="connsiteY3" fmla="*/ 333357 h 579003"/>
                  <a:gd name="connsiteX4" fmla="*/ 631902 w 766705"/>
                  <a:gd name="connsiteY4" fmla="*/ 65728 h 579003"/>
                  <a:gd name="connsiteX5" fmla="*/ 676507 w 766705"/>
                  <a:gd name="connsiteY5" fmla="*/ 6255 h 579003"/>
                  <a:gd name="connsiteX6" fmla="*/ 696309 w 766705"/>
                  <a:gd name="connsiteY6" fmla="*/ 176938 h 579003"/>
                  <a:gd name="connsiteX7" fmla="*/ 766704 w 766705"/>
                  <a:gd name="connsiteY7" fmla="*/ 506203 h 579003"/>
                  <a:gd name="connsiteX0" fmla="*/ 0 w 766703"/>
                  <a:gd name="connsiteY0" fmla="*/ 518897 h 519216"/>
                  <a:gd name="connsiteX1" fmla="*/ 252761 w 766703"/>
                  <a:gd name="connsiteY1" fmla="*/ 511463 h 519216"/>
                  <a:gd name="connsiteX2" fmla="*/ 423746 w 766703"/>
                  <a:gd name="connsiteY2" fmla="*/ 466858 h 519216"/>
                  <a:gd name="connsiteX3" fmla="*/ 535259 w 766703"/>
                  <a:gd name="connsiteY3" fmla="*/ 273570 h 519216"/>
                  <a:gd name="connsiteX4" fmla="*/ 631902 w 766703"/>
                  <a:gd name="connsiteY4" fmla="*/ 5941 h 519216"/>
                  <a:gd name="connsiteX5" fmla="*/ 696309 w 766703"/>
                  <a:gd name="connsiteY5" fmla="*/ 117151 h 519216"/>
                  <a:gd name="connsiteX6" fmla="*/ 766704 w 766703"/>
                  <a:gd name="connsiteY6" fmla="*/ 446416 h 519216"/>
                  <a:gd name="connsiteX0" fmla="*/ 0 w 766705"/>
                  <a:gd name="connsiteY0" fmla="*/ 518895 h 602116"/>
                  <a:gd name="connsiteX1" fmla="*/ 252761 w 766705"/>
                  <a:gd name="connsiteY1" fmla="*/ 511461 h 602116"/>
                  <a:gd name="connsiteX2" fmla="*/ 409864 w 766705"/>
                  <a:gd name="connsiteY2" fmla="*/ 593495 h 602116"/>
                  <a:gd name="connsiteX3" fmla="*/ 535259 w 766705"/>
                  <a:gd name="connsiteY3" fmla="*/ 273568 h 602116"/>
                  <a:gd name="connsiteX4" fmla="*/ 631902 w 766705"/>
                  <a:gd name="connsiteY4" fmla="*/ 5939 h 602116"/>
                  <a:gd name="connsiteX5" fmla="*/ 696309 w 766705"/>
                  <a:gd name="connsiteY5" fmla="*/ 117149 h 602116"/>
                  <a:gd name="connsiteX6" fmla="*/ 766704 w 766705"/>
                  <a:gd name="connsiteY6" fmla="*/ 446414 h 60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705" h="602116">
                    <a:moveTo>
                      <a:pt x="0" y="518895"/>
                    </a:moveTo>
                    <a:cubicBezTo>
                      <a:pt x="91068" y="519514"/>
                      <a:pt x="184450" y="499028"/>
                      <a:pt x="252761" y="511461"/>
                    </a:cubicBezTo>
                    <a:cubicBezTo>
                      <a:pt x="321072" y="523894"/>
                      <a:pt x="362781" y="633144"/>
                      <a:pt x="409864" y="593495"/>
                    </a:cubicBezTo>
                    <a:cubicBezTo>
                      <a:pt x="456947" y="553846"/>
                      <a:pt x="498253" y="371494"/>
                      <a:pt x="535259" y="273568"/>
                    </a:cubicBezTo>
                    <a:cubicBezTo>
                      <a:pt x="572265" y="175642"/>
                      <a:pt x="605060" y="32009"/>
                      <a:pt x="631902" y="5939"/>
                    </a:cubicBezTo>
                    <a:cubicBezTo>
                      <a:pt x="658744" y="-20131"/>
                      <a:pt x="673842" y="43737"/>
                      <a:pt x="696309" y="117149"/>
                    </a:cubicBezTo>
                    <a:cubicBezTo>
                      <a:pt x="711342" y="200474"/>
                      <a:pt x="766704" y="446414"/>
                      <a:pt x="766704" y="44641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5063921" y="4266034"/>
                <a:ext cx="418039" cy="35462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  <a:gd name="connsiteX0" fmla="*/ 0 w 772665"/>
                  <a:gd name="connsiteY0" fmla="*/ 647773 h 648092"/>
                  <a:gd name="connsiteX1" fmla="*/ 252761 w 772665"/>
                  <a:gd name="connsiteY1" fmla="*/ 640339 h 648092"/>
                  <a:gd name="connsiteX2" fmla="*/ 423746 w 772665"/>
                  <a:gd name="connsiteY2" fmla="*/ 595734 h 648092"/>
                  <a:gd name="connsiteX3" fmla="*/ 535259 w 772665"/>
                  <a:gd name="connsiteY3" fmla="*/ 402446 h 648092"/>
                  <a:gd name="connsiteX4" fmla="*/ 631902 w 772665"/>
                  <a:gd name="connsiteY4" fmla="*/ 134817 h 648092"/>
                  <a:gd name="connsiteX5" fmla="*/ 676507 w 772665"/>
                  <a:gd name="connsiteY5" fmla="*/ 75344 h 648092"/>
                  <a:gd name="connsiteX6" fmla="*/ 765717 w 772665"/>
                  <a:gd name="connsiteY6" fmla="*/ 30739 h 648092"/>
                  <a:gd name="connsiteX7" fmla="*/ 766704 w 772665"/>
                  <a:gd name="connsiteY7" fmla="*/ 575292 h 648092"/>
                  <a:gd name="connsiteX0" fmla="*/ 0 w 766705"/>
                  <a:gd name="connsiteY0" fmla="*/ 578684 h 579003"/>
                  <a:gd name="connsiteX1" fmla="*/ 252761 w 766705"/>
                  <a:gd name="connsiteY1" fmla="*/ 571250 h 579003"/>
                  <a:gd name="connsiteX2" fmla="*/ 423746 w 766705"/>
                  <a:gd name="connsiteY2" fmla="*/ 526645 h 579003"/>
                  <a:gd name="connsiteX3" fmla="*/ 535259 w 766705"/>
                  <a:gd name="connsiteY3" fmla="*/ 333357 h 579003"/>
                  <a:gd name="connsiteX4" fmla="*/ 631902 w 766705"/>
                  <a:gd name="connsiteY4" fmla="*/ 65728 h 579003"/>
                  <a:gd name="connsiteX5" fmla="*/ 676507 w 766705"/>
                  <a:gd name="connsiteY5" fmla="*/ 6255 h 579003"/>
                  <a:gd name="connsiteX6" fmla="*/ 696309 w 766705"/>
                  <a:gd name="connsiteY6" fmla="*/ 176938 h 579003"/>
                  <a:gd name="connsiteX7" fmla="*/ 766704 w 766705"/>
                  <a:gd name="connsiteY7" fmla="*/ 506203 h 579003"/>
                  <a:gd name="connsiteX0" fmla="*/ 0 w 766703"/>
                  <a:gd name="connsiteY0" fmla="*/ 518897 h 519216"/>
                  <a:gd name="connsiteX1" fmla="*/ 252761 w 766703"/>
                  <a:gd name="connsiteY1" fmla="*/ 511463 h 519216"/>
                  <a:gd name="connsiteX2" fmla="*/ 423746 w 766703"/>
                  <a:gd name="connsiteY2" fmla="*/ 466858 h 519216"/>
                  <a:gd name="connsiteX3" fmla="*/ 535259 w 766703"/>
                  <a:gd name="connsiteY3" fmla="*/ 273570 h 519216"/>
                  <a:gd name="connsiteX4" fmla="*/ 631902 w 766703"/>
                  <a:gd name="connsiteY4" fmla="*/ 5941 h 519216"/>
                  <a:gd name="connsiteX5" fmla="*/ 696309 w 766703"/>
                  <a:gd name="connsiteY5" fmla="*/ 117151 h 519216"/>
                  <a:gd name="connsiteX6" fmla="*/ 766704 w 766703"/>
                  <a:gd name="connsiteY6" fmla="*/ 446416 h 519216"/>
                  <a:gd name="connsiteX0" fmla="*/ 0 w 766705"/>
                  <a:gd name="connsiteY0" fmla="*/ 518895 h 602116"/>
                  <a:gd name="connsiteX1" fmla="*/ 252761 w 766705"/>
                  <a:gd name="connsiteY1" fmla="*/ 511461 h 602116"/>
                  <a:gd name="connsiteX2" fmla="*/ 409864 w 766705"/>
                  <a:gd name="connsiteY2" fmla="*/ 593495 h 602116"/>
                  <a:gd name="connsiteX3" fmla="*/ 535259 w 766705"/>
                  <a:gd name="connsiteY3" fmla="*/ 273568 h 602116"/>
                  <a:gd name="connsiteX4" fmla="*/ 631902 w 766705"/>
                  <a:gd name="connsiteY4" fmla="*/ 5939 h 602116"/>
                  <a:gd name="connsiteX5" fmla="*/ 696309 w 766705"/>
                  <a:gd name="connsiteY5" fmla="*/ 117149 h 602116"/>
                  <a:gd name="connsiteX6" fmla="*/ 766704 w 766705"/>
                  <a:gd name="connsiteY6" fmla="*/ 446414 h 602116"/>
                  <a:gd name="connsiteX0" fmla="*/ 0 w 780584"/>
                  <a:gd name="connsiteY0" fmla="*/ 520881 h 604104"/>
                  <a:gd name="connsiteX1" fmla="*/ 252761 w 780584"/>
                  <a:gd name="connsiteY1" fmla="*/ 513447 h 604104"/>
                  <a:gd name="connsiteX2" fmla="*/ 409864 w 780584"/>
                  <a:gd name="connsiteY2" fmla="*/ 595481 h 604104"/>
                  <a:gd name="connsiteX3" fmla="*/ 535259 w 780584"/>
                  <a:gd name="connsiteY3" fmla="*/ 275554 h 604104"/>
                  <a:gd name="connsiteX4" fmla="*/ 631902 w 780584"/>
                  <a:gd name="connsiteY4" fmla="*/ 7925 h 604104"/>
                  <a:gd name="connsiteX5" fmla="*/ 696309 w 780584"/>
                  <a:gd name="connsiteY5" fmla="*/ 119135 h 604104"/>
                  <a:gd name="connsiteX6" fmla="*/ 780584 w 780584"/>
                  <a:gd name="connsiteY6" fmla="*/ 600368 h 60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4" h="604104">
                    <a:moveTo>
                      <a:pt x="0" y="520881"/>
                    </a:moveTo>
                    <a:cubicBezTo>
                      <a:pt x="91068" y="521500"/>
                      <a:pt x="184450" y="501014"/>
                      <a:pt x="252761" y="513447"/>
                    </a:cubicBezTo>
                    <a:cubicBezTo>
                      <a:pt x="321072" y="525880"/>
                      <a:pt x="362781" y="635130"/>
                      <a:pt x="409864" y="595481"/>
                    </a:cubicBezTo>
                    <a:cubicBezTo>
                      <a:pt x="456947" y="555832"/>
                      <a:pt x="498253" y="373480"/>
                      <a:pt x="535259" y="275554"/>
                    </a:cubicBezTo>
                    <a:cubicBezTo>
                      <a:pt x="572265" y="177628"/>
                      <a:pt x="605060" y="33995"/>
                      <a:pt x="631902" y="7925"/>
                    </a:cubicBezTo>
                    <a:cubicBezTo>
                      <a:pt x="658744" y="-18145"/>
                      <a:pt x="671529" y="20395"/>
                      <a:pt x="696309" y="119135"/>
                    </a:cubicBezTo>
                    <a:cubicBezTo>
                      <a:pt x="721089" y="217875"/>
                      <a:pt x="780584" y="600368"/>
                      <a:pt x="780584" y="60036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832742" y="4511030"/>
              <a:ext cx="56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  <a:r>
                <a:rPr kumimoji="0" lang="en-GB" sz="1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GB" sz="1800" b="0" i="0" u="none" strike="noStrike" kern="1200" cap="none" spc="0" normalizeH="0" baseline="30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451853" y="2283820"/>
              <a:ext cx="66341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Diffraction grating &amp; broadband ultra-short pulses </a:t>
              </a:r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716" y="5491209"/>
              <a:ext cx="2548890" cy="327660"/>
            </a:xfrm>
            <a:prstGeom prst="rect">
              <a:avLst/>
            </a:prstGeom>
          </p:spPr>
        </p:pic>
        <p:cxnSp>
          <p:nvCxnSpPr>
            <p:cNvPr id="71" name="Straight Connector 70"/>
            <p:cNvCxnSpPr/>
            <p:nvPr/>
          </p:nvCxnSpPr>
          <p:spPr>
            <a:xfrm flipH="1" flipV="1">
              <a:off x="5851712" y="4637371"/>
              <a:ext cx="16129" cy="513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865" y="4695695"/>
              <a:ext cx="90847" cy="155737"/>
            </a:xfrm>
            <a:prstGeom prst="rect">
              <a:avLst/>
            </a:prstGeom>
          </p:spPr>
        </p:pic>
      </p:grpSp>
      <p:sp>
        <p:nvSpPr>
          <p:cNvPr id="84" name="Title 1"/>
          <p:cNvSpPr txBox="1">
            <a:spLocks/>
          </p:cNvSpPr>
          <p:nvPr/>
        </p:nvSpPr>
        <p:spPr bwMode="auto">
          <a:xfrm>
            <a:off x="457200" y="4154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THz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subluminal travelling source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Dispersion-free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single-cycle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pulse propagation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06096" y="6061533"/>
            <a:ext cx="2505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Walsh et al. Nat Coms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421 (2017)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64" name="Group 6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70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8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" name="TextBox 64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9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62" y="2167463"/>
            <a:ext cx="4036641" cy="2067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83" y="4412235"/>
            <a:ext cx="1527886" cy="1590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9141" y="5872087"/>
            <a:ext cx="206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latin typeface="Arial" charset="0"/>
              </a:rPr>
              <a:t>Evanescent-wave accelerator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00" dirty="0" err="1">
                <a:solidFill>
                  <a:srgbClr val="000000"/>
                </a:solidFill>
                <a:latin typeface="Arial" charset="0"/>
              </a:rPr>
              <a:t>Pavlfalvi</a:t>
            </a:r>
            <a:r>
              <a:rPr lang="en-GB" sz="900" dirty="0">
                <a:solidFill>
                  <a:srgbClr val="000000"/>
                </a:solidFill>
                <a:latin typeface="Arial" charset="0"/>
              </a:rPr>
              <a:t> et al. </a:t>
            </a:r>
            <a:r>
              <a:rPr lang="en-GB" sz="900" dirty="0" err="1">
                <a:solidFill>
                  <a:srgbClr val="000000"/>
                </a:solidFill>
                <a:latin typeface="Arial" charset="0"/>
              </a:rPr>
              <a:t>Phys</a:t>
            </a:r>
            <a:r>
              <a:rPr lang="en-GB" sz="900" dirty="0">
                <a:solidFill>
                  <a:srgbClr val="000000"/>
                </a:solidFill>
                <a:latin typeface="Arial" charset="0"/>
              </a:rPr>
              <a:t> Rev ST (2014)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240" y="1200869"/>
            <a:ext cx="55183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</a:rPr>
              <a:t>Travelling source generates ‘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virtual’ incident </a:t>
            </a:r>
            <a:r>
              <a:rPr lang="en-GB" sz="1600" dirty="0">
                <a:solidFill>
                  <a:srgbClr val="000000"/>
                </a:solidFill>
                <a:latin typeface="Arial" charset="0"/>
              </a:rPr>
              <a:t>THz wave.</a:t>
            </a:r>
          </a:p>
          <a:p>
            <a:pPr marL="671513" lvl="1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 charset="0"/>
              </a:rPr>
              <a:t>observe ‘reflected’ </a:t>
            </a:r>
            <a:r>
              <a:rPr lang="en-GB" sz="1400" dirty="0" err="1">
                <a:solidFill>
                  <a:srgbClr val="000000"/>
                </a:solidFill>
                <a:latin typeface="Arial" charset="0"/>
              </a:rPr>
              <a:t>Thz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 wave from surface</a:t>
            </a:r>
          </a:p>
          <a:p>
            <a:pPr marL="671513" lvl="1" indent="-21431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 charset="0"/>
              </a:rPr>
              <a:t>Source velocity </a:t>
            </a:r>
            <a:r>
              <a:rPr lang="en-GB" sz="1400" dirty="0" err="1">
                <a:solidFill>
                  <a:srgbClr val="000000"/>
                </a:solidFill>
                <a:latin typeface="Arial" charset="0"/>
              </a:rPr>
              <a:t>v</a:t>
            </a:r>
            <a:r>
              <a:rPr lang="en-GB" sz="1400" baseline="-25000" dirty="0" err="1">
                <a:solidFill>
                  <a:srgbClr val="000000"/>
                </a:solidFill>
                <a:latin typeface="Arial" charset="0"/>
              </a:rPr>
              <a:t>THz</a:t>
            </a:r>
            <a:r>
              <a:rPr lang="en-GB" sz="1400" baseline="30000" dirty="0" err="1">
                <a:solidFill>
                  <a:srgbClr val="000000"/>
                </a:solidFill>
                <a:latin typeface="Arial" charset="0"/>
              </a:rPr>
              <a:t>eff</a:t>
            </a:r>
            <a:r>
              <a:rPr lang="en-GB" sz="1400" baseline="30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&lt; c equivalent to</a:t>
            </a:r>
            <a:br>
              <a:rPr lang="en-GB" sz="1400" dirty="0">
                <a:solidFill>
                  <a:srgbClr val="000000"/>
                </a:solidFill>
                <a:latin typeface="Arial" charset="0"/>
              </a:rPr>
            </a:br>
            <a:r>
              <a:rPr lang="en-GB" sz="1400" dirty="0">
                <a:solidFill>
                  <a:srgbClr val="000000"/>
                </a:solidFill>
                <a:latin typeface="Arial" charset="0"/>
              </a:rPr>
              <a:t>total-internal reflection criterion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9" y="2462436"/>
            <a:ext cx="4699223" cy="2892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7033" y="1646353"/>
            <a:ext cx="2433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FDTD simulation of travelling source</a:t>
            </a:r>
            <a:br>
              <a:rPr lang="en-GB" sz="1200" dirty="0"/>
            </a:br>
            <a:r>
              <a:rPr lang="en-GB" sz="1200" dirty="0"/>
              <a:t>near vacuum boundary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7330" y="4306824"/>
            <a:ext cx="2056292" cy="1925941"/>
          </a:xfrm>
          <a:prstGeom prst="roundRect">
            <a:avLst>
              <a:gd name="adj" fmla="val 82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5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 bwMode="auto">
          <a:xfrm>
            <a:off x="457200" y="4154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THz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subluminal travelling source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Dispersion-free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single-cycle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pulse propagation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639" y="5570704"/>
            <a:ext cx="2505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Walsh et al. Nat Coms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421 (2017)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56" b="12869"/>
          <a:stretch/>
        </p:blipFill>
        <p:spPr bwMode="auto">
          <a:xfrm>
            <a:off x="273487" y="1545421"/>
            <a:ext cx="2778386" cy="221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49" y="2705352"/>
            <a:ext cx="5983751" cy="316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r="16140"/>
          <a:stretch/>
        </p:blipFill>
        <p:spPr bwMode="auto">
          <a:xfrm>
            <a:off x="273487" y="3866306"/>
            <a:ext cx="2626771" cy="246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4333" y="2333294"/>
            <a:ext cx="5287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Interaction of 5MeV electrons with 10 MV/m traveling source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20062" y="8183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THz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subluminal travelling source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n-GB" sz="2000" noProof="0" dirty="0" smtClean="0">
                <a:solidFill>
                  <a:srgbClr val="195495"/>
                </a:solidFill>
                <a:latin typeface="Calibri" panose="020F0502020204030204"/>
              </a:rPr>
              <a:t>Conf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iguration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for acceleration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1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1755" y="1190294"/>
            <a:ext cx="510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Mirror- symmetric excitation provides cancellation of transverse electric and magnetic fields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6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34543" y="874522"/>
            <a:ext cx="2732096" cy="1162945"/>
            <a:chOff x="-2087059" y="477617"/>
            <a:chExt cx="5863191" cy="2495725"/>
          </a:xfrm>
        </p:grpSpPr>
        <p:sp>
          <p:nvSpPr>
            <p:cNvPr id="24" name="Rectangle 23"/>
            <p:cNvSpPr/>
            <p:nvPr/>
          </p:nvSpPr>
          <p:spPr>
            <a:xfrm>
              <a:off x="228600" y="1371600"/>
              <a:ext cx="2243478" cy="8382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RightUp">
                <a:rot lat="2100000" lon="20100000" rev="0"/>
              </a:camera>
              <a:lightRig rig="balanced" dir="t"/>
            </a:scene3d>
            <a:sp3d extrusionH="25400">
              <a:bevelT w="88900" h="88900"/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81428" y="2063234"/>
              <a:ext cx="718466" cy="369332"/>
            </a:xfrm>
            <a:prstGeom prst="rect">
              <a:avLst/>
            </a:prstGeom>
            <a:ln w="28575">
              <a:noFill/>
            </a:ln>
            <a:scene3d>
              <a:camera prst="isometricRightUp"/>
              <a:lightRig rig="threePt" dir="t"/>
            </a:scene3d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c</a:t>
              </a:r>
              <a:r>
                <a:rPr kumimoji="0" lang="en-GB" sz="18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123</a:t>
              </a:r>
              <a:r>
                <a:rPr kumimoji="0" lang="en-GB" sz="18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</a:t>
              </a:r>
              <a:r>
                <a:rPr kumimoji="0" lang="en-GB" sz="18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2164080" y="1355414"/>
              <a:ext cx="167452" cy="742434"/>
            </a:xfrm>
            <a:prstGeom prst="downArrow">
              <a:avLst>
                <a:gd name="adj1" fmla="val 50000"/>
                <a:gd name="adj2" fmla="val 65680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59689" y="2013466"/>
              <a:ext cx="2243478" cy="838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RightUp"/>
              <a:lightRig rig="balanced" dir="t"/>
            </a:scene3d>
            <a:sp3d extrusionH="254000">
              <a:bevelT w="88900" h="88900"/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1571038" y="1540364"/>
              <a:ext cx="167452" cy="742434"/>
            </a:xfrm>
            <a:prstGeom prst="downArrow">
              <a:avLst>
                <a:gd name="adj1" fmla="val 50000"/>
                <a:gd name="adj2" fmla="val 65680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914400" y="1760782"/>
              <a:ext cx="167452" cy="742434"/>
            </a:xfrm>
            <a:prstGeom prst="downArrow">
              <a:avLst>
                <a:gd name="adj1" fmla="val 50000"/>
                <a:gd name="adj2" fmla="val 65680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90800" y="1454665"/>
              <a:ext cx="718466" cy="369332"/>
            </a:xfrm>
            <a:prstGeom prst="rect">
              <a:avLst/>
            </a:prstGeom>
            <a:ln w="28575">
              <a:noFill/>
            </a:ln>
            <a:scene3d>
              <a:camera prst="isometricRightUp"/>
              <a:lightRig rig="threePt" dir="t"/>
            </a:scene3d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c</a:t>
              </a:r>
              <a:r>
                <a:rPr kumimoji="0" lang="en-GB" sz="18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123</a:t>
              </a:r>
              <a:r>
                <a:rPr kumimoji="0" lang="en-GB" sz="18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</a:t>
              </a:r>
              <a:r>
                <a:rPr kumimoji="0" lang="en-GB" sz="18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861732" y="2091267"/>
              <a:ext cx="914400" cy="500786"/>
            </a:xfrm>
            <a:custGeom>
              <a:avLst/>
              <a:gdLst>
                <a:gd name="connsiteX0" fmla="*/ 0 w 682796"/>
                <a:gd name="connsiteY0" fmla="*/ 67604 h 475257"/>
                <a:gd name="connsiteX1" fmla="*/ 228600 w 682796"/>
                <a:gd name="connsiteY1" fmla="*/ 169204 h 475257"/>
                <a:gd name="connsiteX2" fmla="*/ 245533 w 682796"/>
                <a:gd name="connsiteY2" fmla="*/ 313137 h 475257"/>
                <a:gd name="connsiteX3" fmla="*/ 177800 w 682796"/>
                <a:gd name="connsiteY3" fmla="*/ 465537 h 475257"/>
                <a:gd name="connsiteX4" fmla="*/ 609600 w 682796"/>
                <a:gd name="connsiteY4" fmla="*/ 16804 h 475257"/>
                <a:gd name="connsiteX5" fmla="*/ 677333 w 682796"/>
                <a:gd name="connsiteY5" fmla="*/ 118404 h 475257"/>
                <a:gd name="connsiteX6" fmla="*/ 550333 w 682796"/>
                <a:gd name="connsiteY6" fmla="*/ 338537 h 475257"/>
                <a:gd name="connsiteX7" fmla="*/ 677333 w 682796"/>
                <a:gd name="connsiteY7" fmla="*/ 431671 h 475257"/>
                <a:gd name="connsiteX0" fmla="*/ 0 w 677333"/>
                <a:gd name="connsiteY0" fmla="*/ 59880 h 467533"/>
                <a:gd name="connsiteX1" fmla="*/ 228600 w 677333"/>
                <a:gd name="connsiteY1" fmla="*/ 161480 h 467533"/>
                <a:gd name="connsiteX2" fmla="*/ 245533 w 677333"/>
                <a:gd name="connsiteY2" fmla="*/ 305413 h 467533"/>
                <a:gd name="connsiteX3" fmla="*/ 177800 w 677333"/>
                <a:gd name="connsiteY3" fmla="*/ 457813 h 467533"/>
                <a:gd name="connsiteX4" fmla="*/ 609600 w 677333"/>
                <a:gd name="connsiteY4" fmla="*/ 9080 h 467533"/>
                <a:gd name="connsiteX5" fmla="*/ 592667 w 677333"/>
                <a:gd name="connsiteY5" fmla="*/ 169947 h 467533"/>
                <a:gd name="connsiteX6" fmla="*/ 550333 w 677333"/>
                <a:gd name="connsiteY6" fmla="*/ 330813 h 467533"/>
                <a:gd name="connsiteX7" fmla="*/ 677333 w 677333"/>
                <a:gd name="connsiteY7" fmla="*/ 423947 h 467533"/>
                <a:gd name="connsiteX0" fmla="*/ 0 w 677333"/>
                <a:gd name="connsiteY0" fmla="*/ 59755 h 467408"/>
                <a:gd name="connsiteX1" fmla="*/ 228600 w 677333"/>
                <a:gd name="connsiteY1" fmla="*/ 161355 h 467408"/>
                <a:gd name="connsiteX2" fmla="*/ 245533 w 677333"/>
                <a:gd name="connsiteY2" fmla="*/ 305288 h 467408"/>
                <a:gd name="connsiteX3" fmla="*/ 177800 w 677333"/>
                <a:gd name="connsiteY3" fmla="*/ 457688 h 467408"/>
                <a:gd name="connsiteX4" fmla="*/ 609600 w 677333"/>
                <a:gd name="connsiteY4" fmla="*/ 8955 h 467408"/>
                <a:gd name="connsiteX5" fmla="*/ 592667 w 677333"/>
                <a:gd name="connsiteY5" fmla="*/ 169822 h 467408"/>
                <a:gd name="connsiteX6" fmla="*/ 516467 w 677333"/>
                <a:gd name="connsiteY6" fmla="*/ 313755 h 467408"/>
                <a:gd name="connsiteX7" fmla="*/ 677333 w 677333"/>
                <a:gd name="connsiteY7" fmla="*/ 423822 h 467408"/>
                <a:gd name="connsiteX0" fmla="*/ 0 w 677333"/>
                <a:gd name="connsiteY0" fmla="*/ 62474 h 470127"/>
                <a:gd name="connsiteX1" fmla="*/ 228600 w 677333"/>
                <a:gd name="connsiteY1" fmla="*/ 164074 h 470127"/>
                <a:gd name="connsiteX2" fmla="*/ 245533 w 677333"/>
                <a:gd name="connsiteY2" fmla="*/ 308007 h 470127"/>
                <a:gd name="connsiteX3" fmla="*/ 177800 w 677333"/>
                <a:gd name="connsiteY3" fmla="*/ 460407 h 470127"/>
                <a:gd name="connsiteX4" fmla="*/ 609600 w 677333"/>
                <a:gd name="connsiteY4" fmla="*/ 11674 h 470127"/>
                <a:gd name="connsiteX5" fmla="*/ 567267 w 677333"/>
                <a:gd name="connsiteY5" fmla="*/ 147141 h 470127"/>
                <a:gd name="connsiteX6" fmla="*/ 516467 w 677333"/>
                <a:gd name="connsiteY6" fmla="*/ 316474 h 470127"/>
                <a:gd name="connsiteX7" fmla="*/ 677333 w 677333"/>
                <a:gd name="connsiteY7" fmla="*/ 426541 h 470127"/>
                <a:gd name="connsiteX0" fmla="*/ 0 w 914400"/>
                <a:gd name="connsiteY0" fmla="*/ 0 h 500786"/>
                <a:gd name="connsiteX1" fmla="*/ 465667 w 914400"/>
                <a:gd name="connsiteY1" fmla="*/ 194733 h 500786"/>
                <a:gd name="connsiteX2" fmla="*/ 482600 w 914400"/>
                <a:gd name="connsiteY2" fmla="*/ 338666 h 500786"/>
                <a:gd name="connsiteX3" fmla="*/ 414867 w 914400"/>
                <a:gd name="connsiteY3" fmla="*/ 491066 h 500786"/>
                <a:gd name="connsiteX4" fmla="*/ 846667 w 914400"/>
                <a:gd name="connsiteY4" fmla="*/ 42333 h 500786"/>
                <a:gd name="connsiteX5" fmla="*/ 804334 w 914400"/>
                <a:gd name="connsiteY5" fmla="*/ 177800 h 500786"/>
                <a:gd name="connsiteX6" fmla="*/ 753534 w 914400"/>
                <a:gd name="connsiteY6" fmla="*/ 347133 h 500786"/>
                <a:gd name="connsiteX7" fmla="*/ 914400 w 914400"/>
                <a:gd name="connsiteY7" fmla="*/ 457200 h 50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" h="500786">
                  <a:moveTo>
                    <a:pt x="0" y="0"/>
                  </a:moveTo>
                  <a:cubicBezTo>
                    <a:pt x="93839" y="30339"/>
                    <a:pt x="385234" y="138289"/>
                    <a:pt x="465667" y="194733"/>
                  </a:cubicBezTo>
                  <a:cubicBezTo>
                    <a:pt x="546100" y="251177"/>
                    <a:pt x="491067" y="289277"/>
                    <a:pt x="482600" y="338666"/>
                  </a:cubicBezTo>
                  <a:cubicBezTo>
                    <a:pt x="474133" y="388055"/>
                    <a:pt x="354189" y="540455"/>
                    <a:pt x="414867" y="491066"/>
                  </a:cubicBezTo>
                  <a:cubicBezTo>
                    <a:pt x="475545" y="441677"/>
                    <a:pt x="781756" y="94544"/>
                    <a:pt x="846667" y="42333"/>
                  </a:cubicBezTo>
                  <a:cubicBezTo>
                    <a:pt x="911578" y="-9878"/>
                    <a:pt x="819856" y="127000"/>
                    <a:pt x="804334" y="177800"/>
                  </a:cubicBezTo>
                  <a:cubicBezTo>
                    <a:pt x="788812" y="228600"/>
                    <a:pt x="735190" y="300566"/>
                    <a:pt x="753534" y="347133"/>
                  </a:cubicBezTo>
                  <a:cubicBezTo>
                    <a:pt x="771878" y="393700"/>
                    <a:pt x="850900" y="436738"/>
                    <a:pt x="914400" y="4572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443928" y="2268152"/>
              <a:ext cx="677333" cy="470127"/>
            </a:xfrm>
            <a:custGeom>
              <a:avLst/>
              <a:gdLst>
                <a:gd name="connsiteX0" fmla="*/ 0 w 682796"/>
                <a:gd name="connsiteY0" fmla="*/ 67604 h 475257"/>
                <a:gd name="connsiteX1" fmla="*/ 228600 w 682796"/>
                <a:gd name="connsiteY1" fmla="*/ 169204 h 475257"/>
                <a:gd name="connsiteX2" fmla="*/ 245533 w 682796"/>
                <a:gd name="connsiteY2" fmla="*/ 313137 h 475257"/>
                <a:gd name="connsiteX3" fmla="*/ 177800 w 682796"/>
                <a:gd name="connsiteY3" fmla="*/ 465537 h 475257"/>
                <a:gd name="connsiteX4" fmla="*/ 609600 w 682796"/>
                <a:gd name="connsiteY4" fmla="*/ 16804 h 475257"/>
                <a:gd name="connsiteX5" fmla="*/ 677333 w 682796"/>
                <a:gd name="connsiteY5" fmla="*/ 118404 h 475257"/>
                <a:gd name="connsiteX6" fmla="*/ 550333 w 682796"/>
                <a:gd name="connsiteY6" fmla="*/ 338537 h 475257"/>
                <a:gd name="connsiteX7" fmla="*/ 677333 w 682796"/>
                <a:gd name="connsiteY7" fmla="*/ 431671 h 475257"/>
                <a:gd name="connsiteX0" fmla="*/ 0 w 677333"/>
                <a:gd name="connsiteY0" fmla="*/ 59880 h 467533"/>
                <a:gd name="connsiteX1" fmla="*/ 228600 w 677333"/>
                <a:gd name="connsiteY1" fmla="*/ 161480 h 467533"/>
                <a:gd name="connsiteX2" fmla="*/ 245533 w 677333"/>
                <a:gd name="connsiteY2" fmla="*/ 305413 h 467533"/>
                <a:gd name="connsiteX3" fmla="*/ 177800 w 677333"/>
                <a:gd name="connsiteY3" fmla="*/ 457813 h 467533"/>
                <a:gd name="connsiteX4" fmla="*/ 609600 w 677333"/>
                <a:gd name="connsiteY4" fmla="*/ 9080 h 467533"/>
                <a:gd name="connsiteX5" fmla="*/ 592667 w 677333"/>
                <a:gd name="connsiteY5" fmla="*/ 169947 h 467533"/>
                <a:gd name="connsiteX6" fmla="*/ 550333 w 677333"/>
                <a:gd name="connsiteY6" fmla="*/ 330813 h 467533"/>
                <a:gd name="connsiteX7" fmla="*/ 677333 w 677333"/>
                <a:gd name="connsiteY7" fmla="*/ 423947 h 467533"/>
                <a:gd name="connsiteX0" fmla="*/ 0 w 677333"/>
                <a:gd name="connsiteY0" fmla="*/ 59755 h 467408"/>
                <a:gd name="connsiteX1" fmla="*/ 228600 w 677333"/>
                <a:gd name="connsiteY1" fmla="*/ 161355 h 467408"/>
                <a:gd name="connsiteX2" fmla="*/ 245533 w 677333"/>
                <a:gd name="connsiteY2" fmla="*/ 305288 h 467408"/>
                <a:gd name="connsiteX3" fmla="*/ 177800 w 677333"/>
                <a:gd name="connsiteY3" fmla="*/ 457688 h 467408"/>
                <a:gd name="connsiteX4" fmla="*/ 609600 w 677333"/>
                <a:gd name="connsiteY4" fmla="*/ 8955 h 467408"/>
                <a:gd name="connsiteX5" fmla="*/ 592667 w 677333"/>
                <a:gd name="connsiteY5" fmla="*/ 169822 h 467408"/>
                <a:gd name="connsiteX6" fmla="*/ 516467 w 677333"/>
                <a:gd name="connsiteY6" fmla="*/ 313755 h 467408"/>
                <a:gd name="connsiteX7" fmla="*/ 677333 w 677333"/>
                <a:gd name="connsiteY7" fmla="*/ 423822 h 467408"/>
                <a:gd name="connsiteX0" fmla="*/ 0 w 677333"/>
                <a:gd name="connsiteY0" fmla="*/ 62474 h 470127"/>
                <a:gd name="connsiteX1" fmla="*/ 228600 w 677333"/>
                <a:gd name="connsiteY1" fmla="*/ 164074 h 470127"/>
                <a:gd name="connsiteX2" fmla="*/ 245533 w 677333"/>
                <a:gd name="connsiteY2" fmla="*/ 308007 h 470127"/>
                <a:gd name="connsiteX3" fmla="*/ 177800 w 677333"/>
                <a:gd name="connsiteY3" fmla="*/ 460407 h 470127"/>
                <a:gd name="connsiteX4" fmla="*/ 609600 w 677333"/>
                <a:gd name="connsiteY4" fmla="*/ 11674 h 470127"/>
                <a:gd name="connsiteX5" fmla="*/ 567267 w 677333"/>
                <a:gd name="connsiteY5" fmla="*/ 147141 h 470127"/>
                <a:gd name="connsiteX6" fmla="*/ 516467 w 677333"/>
                <a:gd name="connsiteY6" fmla="*/ 316474 h 470127"/>
                <a:gd name="connsiteX7" fmla="*/ 677333 w 677333"/>
                <a:gd name="connsiteY7" fmla="*/ 426541 h 47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7333" h="470127">
                  <a:moveTo>
                    <a:pt x="0" y="62474"/>
                  </a:moveTo>
                  <a:cubicBezTo>
                    <a:pt x="93839" y="92813"/>
                    <a:pt x="187678" y="123152"/>
                    <a:pt x="228600" y="164074"/>
                  </a:cubicBezTo>
                  <a:cubicBezTo>
                    <a:pt x="269522" y="204996"/>
                    <a:pt x="254000" y="258618"/>
                    <a:pt x="245533" y="308007"/>
                  </a:cubicBezTo>
                  <a:cubicBezTo>
                    <a:pt x="237066" y="357396"/>
                    <a:pt x="117122" y="509796"/>
                    <a:pt x="177800" y="460407"/>
                  </a:cubicBezTo>
                  <a:cubicBezTo>
                    <a:pt x="238478" y="411018"/>
                    <a:pt x="544689" y="63885"/>
                    <a:pt x="609600" y="11674"/>
                  </a:cubicBezTo>
                  <a:cubicBezTo>
                    <a:pt x="674511" y="-40537"/>
                    <a:pt x="582789" y="96341"/>
                    <a:pt x="567267" y="147141"/>
                  </a:cubicBezTo>
                  <a:cubicBezTo>
                    <a:pt x="551745" y="197941"/>
                    <a:pt x="498123" y="269907"/>
                    <a:pt x="516467" y="316474"/>
                  </a:cubicBezTo>
                  <a:cubicBezTo>
                    <a:pt x="534811" y="363041"/>
                    <a:pt x="613833" y="406079"/>
                    <a:pt x="677333" y="42654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893595" y="2503215"/>
              <a:ext cx="550333" cy="470127"/>
            </a:xfrm>
            <a:custGeom>
              <a:avLst/>
              <a:gdLst>
                <a:gd name="connsiteX0" fmla="*/ 0 w 682796"/>
                <a:gd name="connsiteY0" fmla="*/ 67604 h 475257"/>
                <a:gd name="connsiteX1" fmla="*/ 228600 w 682796"/>
                <a:gd name="connsiteY1" fmla="*/ 169204 h 475257"/>
                <a:gd name="connsiteX2" fmla="*/ 245533 w 682796"/>
                <a:gd name="connsiteY2" fmla="*/ 313137 h 475257"/>
                <a:gd name="connsiteX3" fmla="*/ 177800 w 682796"/>
                <a:gd name="connsiteY3" fmla="*/ 465537 h 475257"/>
                <a:gd name="connsiteX4" fmla="*/ 609600 w 682796"/>
                <a:gd name="connsiteY4" fmla="*/ 16804 h 475257"/>
                <a:gd name="connsiteX5" fmla="*/ 677333 w 682796"/>
                <a:gd name="connsiteY5" fmla="*/ 118404 h 475257"/>
                <a:gd name="connsiteX6" fmla="*/ 550333 w 682796"/>
                <a:gd name="connsiteY6" fmla="*/ 338537 h 475257"/>
                <a:gd name="connsiteX7" fmla="*/ 677333 w 682796"/>
                <a:gd name="connsiteY7" fmla="*/ 431671 h 475257"/>
                <a:gd name="connsiteX0" fmla="*/ 0 w 677333"/>
                <a:gd name="connsiteY0" fmla="*/ 59880 h 467533"/>
                <a:gd name="connsiteX1" fmla="*/ 228600 w 677333"/>
                <a:gd name="connsiteY1" fmla="*/ 161480 h 467533"/>
                <a:gd name="connsiteX2" fmla="*/ 245533 w 677333"/>
                <a:gd name="connsiteY2" fmla="*/ 305413 h 467533"/>
                <a:gd name="connsiteX3" fmla="*/ 177800 w 677333"/>
                <a:gd name="connsiteY3" fmla="*/ 457813 h 467533"/>
                <a:gd name="connsiteX4" fmla="*/ 609600 w 677333"/>
                <a:gd name="connsiteY4" fmla="*/ 9080 h 467533"/>
                <a:gd name="connsiteX5" fmla="*/ 592667 w 677333"/>
                <a:gd name="connsiteY5" fmla="*/ 169947 h 467533"/>
                <a:gd name="connsiteX6" fmla="*/ 550333 w 677333"/>
                <a:gd name="connsiteY6" fmla="*/ 330813 h 467533"/>
                <a:gd name="connsiteX7" fmla="*/ 677333 w 677333"/>
                <a:gd name="connsiteY7" fmla="*/ 423947 h 467533"/>
                <a:gd name="connsiteX0" fmla="*/ 0 w 677333"/>
                <a:gd name="connsiteY0" fmla="*/ 59755 h 467408"/>
                <a:gd name="connsiteX1" fmla="*/ 228600 w 677333"/>
                <a:gd name="connsiteY1" fmla="*/ 161355 h 467408"/>
                <a:gd name="connsiteX2" fmla="*/ 245533 w 677333"/>
                <a:gd name="connsiteY2" fmla="*/ 305288 h 467408"/>
                <a:gd name="connsiteX3" fmla="*/ 177800 w 677333"/>
                <a:gd name="connsiteY3" fmla="*/ 457688 h 467408"/>
                <a:gd name="connsiteX4" fmla="*/ 609600 w 677333"/>
                <a:gd name="connsiteY4" fmla="*/ 8955 h 467408"/>
                <a:gd name="connsiteX5" fmla="*/ 592667 w 677333"/>
                <a:gd name="connsiteY5" fmla="*/ 169822 h 467408"/>
                <a:gd name="connsiteX6" fmla="*/ 516467 w 677333"/>
                <a:gd name="connsiteY6" fmla="*/ 313755 h 467408"/>
                <a:gd name="connsiteX7" fmla="*/ 677333 w 677333"/>
                <a:gd name="connsiteY7" fmla="*/ 423822 h 467408"/>
                <a:gd name="connsiteX0" fmla="*/ 0 w 677333"/>
                <a:gd name="connsiteY0" fmla="*/ 62474 h 470127"/>
                <a:gd name="connsiteX1" fmla="*/ 228600 w 677333"/>
                <a:gd name="connsiteY1" fmla="*/ 164074 h 470127"/>
                <a:gd name="connsiteX2" fmla="*/ 245533 w 677333"/>
                <a:gd name="connsiteY2" fmla="*/ 308007 h 470127"/>
                <a:gd name="connsiteX3" fmla="*/ 177800 w 677333"/>
                <a:gd name="connsiteY3" fmla="*/ 460407 h 470127"/>
                <a:gd name="connsiteX4" fmla="*/ 609600 w 677333"/>
                <a:gd name="connsiteY4" fmla="*/ 11674 h 470127"/>
                <a:gd name="connsiteX5" fmla="*/ 567267 w 677333"/>
                <a:gd name="connsiteY5" fmla="*/ 147141 h 470127"/>
                <a:gd name="connsiteX6" fmla="*/ 516467 w 677333"/>
                <a:gd name="connsiteY6" fmla="*/ 316474 h 470127"/>
                <a:gd name="connsiteX7" fmla="*/ 677333 w 677333"/>
                <a:gd name="connsiteY7" fmla="*/ 426541 h 470127"/>
                <a:gd name="connsiteX0" fmla="*/ 0 w 550333"/>
                <a:gd name="connsiteY0" fmla="*/ 113274 h 470127"/>
                <a:gd name="connsiteX1" fmla="*/ 101600 w 550333"/>
                <a:gd name="connsiteY1" fmla="*/ 164074 h 470127"/>
                <a:gd name="connsiteX2" fmla="*/ 118533 w 550333"/>
                <a:gd name="connsiteY2" fmla="*/ 308007 h 470127"/>
                <a:gd name="connsiteX3" fmla="*/ 50800 w 550333"/>
                <a:gd name="connsiteY3" fmla="*/ 460407 h 470127"/>
                <a:gd name="connsiteX4" fmla="*/ 482600 w 550333"/>
                <a:gd name="connsiteY4" fmla="*/ 11674 h 470127"/>
                <a:gd name="connsiteX5" fmla="*/ 440267 w 550333"/>
                <a:gd name="connsiteY5" fmla="*/ 147141 h 470127"/>
                <a:gd name="connsiteX6" fmla="*/ 389467 w 550333"/>
                <a:gd name="connsiteY6" fmla="*/ 316474 h 470127"/>
                <a:gd name="connsiteX7" fmla="*/ 550333 w 550333"/>
                <a:gd name="connsiteY7" fmla="*/ 426541 h 47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333" h="470127">
                  <a:moveTo>
                    <a:pt x="0" y="113274"/>
                  </a:moveTo>
                  <a:cubicBezTo>
                    <a:pt x="93839" y="143613"/>
                    <a:pt x="81845" y="131619"/>
                    <a:pt x="101600" y="164074"/>
                  </a:cubicBezTo>
                  <a:cubicBezTo>
                    <a:pt x="121355" y="196529"/>
                    <a:pt x="127000" y="258618"/>
                    <a:pt x="118533" y="308007"/>
                  </a:cubicBezTo>
                  <a:cubicBezTo>
                    <a:pt x="110066" y="357396"/>
                    <a:pt x="-9878" y="509796"/>
                    <a:pt x="50800" y="460407"/>
                  </a:cubicBezTo>
                  <a:cubicBezTo>
                    <a:pt x="111478" y="411018"/>
                    <a:pt x="417689" y="63885"/>
                    <a:pt x="482600" y="11674"/>
                  </a:cubicBezTo>
                  <a:cubicBezTo>
                    <a:pt x="547511" y="-40537"/>
                    <a:pt x="455789" y="96341"/>
                    <a:pt x="440267" y="147141"/>
                  </a:cubicBezTo>
                  <a:cubicBezTo>
                    <a:pt x="424745" y="197941"/>
                    <a:pt x="371123" y="269907"/>
                    <a:pt x="389467" y="316474"/>
                  </a:cubicBezTo>
                  <a:cubicBezTo>
                    <a:pt x="407811" y="363041"/>
                    <a:pt x="486833" y="406079"/>
                    <a:pt x="550333" y="42654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20737742">
              <a:off x="-2087059" y="477617"/>
              <a:ext cx="3626428" cy="1387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Pump beam for </a:t>
              </a:r>
              <a:b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THz generation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661486" y="1781198"/>
            <a:ext cx="3501159" cy="1134972"/>
            <a:chOff x="3290308" y="2426783"/>
            <a:chExt cx="5139568" cy="1730925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3642509" y="2426783"/>
              <a:ext cx="3003517" cy="1214523"/>
              <a:chOff x="2481428" y="2440443"/>
              <a:chExt cx="4542472" cy="1836825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481428" y="2650067"/>
                <a:ext cx="2243478" cy="8382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isometricRightUp"/>
                <a:lightRig rig="balanced" dir="t"/>
              </a:scene3d>
              <a:sp3d extrusionH="254000">
                <a:bevelT w="88900" h="88900"/>
                <a:extrusionClr>
                  <a:srgbClr val="FFFF00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495800" y="3281177"/>
                <a:ext cx="685800" cy="752846"/>
              </a:xfrm>
              <a:prstGeom prst="ellipse">
                <a:avLst/>
              </a:prstGeom>
              <a:scene3d>
                <a:camera prst="isometricLeftDown">
                  <a:rot lat="2100000" lon="4500000" rev="0"/>
                </a:camera>
                <a:lightRig rig="threePt" dir="t"/>
              </a:scene3d>
              <a:sp3d extrusionH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V="1">
                <a:off x="3657600" y="3657601"/>
                <a:ext cx="1181100" cy="52906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3505200" y="2973342"/>
                <a:ext cx="1333500" cy="68883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3657600" y="2851666"/>
                <a:ext cx="1181100" cy="63660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991100" y="3640667"/>
                <a:ext cx="1181100" cy="63660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4991100" y="2440443"/>
                <a:ext cx="20328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Retro-reflect probe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from rear surface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982439" y="3379696"/>
              <a:ext cx="2447437" cy="628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polarisation</a:t>
              </a:r>
              <a:b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monitoring Photo-diodes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90308" y="3572933"/>
              <a:ext cx="16001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... Probe from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optical delay-line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 bwMode="auto">
          <a:xfrm>
            <a:off x="587745" y="-682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GB" sz="2800" kern="0" dirty="0">
                <a:solidFill>
                  <a:srgbClr val="195495"/>
                </a:solidFill>
                <a:latin typeface="Calibri" panose="020F0502020204030204" pitchFamily="34" charset="0"/>
              </a:rPr>
              <a:t>THz subluminal travelling source </a:t>
            </a:r>
            <a:r>
              <a:rPr lang="en-GB" sz="28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/>
            </a:r>
            <a:br>
              <a:rPr lang="en-GB" sz="28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Measuring the </a:t>
            </a:r>
            <a:r>
              <a:rPr lang="en-GB" sz="2000" kern="0" dirty="0">
                <a:solidFill>
                  <a:srgbClr val="195495"/>
                </a:solidFill>
                <a:latin typeface="Calibri"/>
              </a:rPr>
              <a:t>t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ravelling-source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 the near-field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42274" y="5973861"/>
            <a:ext cx="4437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Walsh et al. Nat Coms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421 (2017)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52" name="Group 5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62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5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1021" y="3381838"/>
            <a:ext cx="8376442" cy="2809541"/>
            <a:chOff x="521084" y="3381606"/>
            <a:chExt cx="8353425" cy="2816225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84" y="3381606"/>
              <a:ext cx="8353425" cy="281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81698" y="4876800"/>
              <a:ext cx="1169815" cy="1250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50798" r="63463" b="8075"/>
          <a:stretch/>
        </p:blipFill>
        <p:spPr bwMode="auto">
          <a:xfrm>
            <a:off x="1082251" y="3543662"/>
            <a:ext cx="2422482" cy="251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Box 3"/>
          <p:cNvSpPr txBox="1">
            <a:spLocks noChangeArrowheads="1"/>
          </p:cNvSpPr>
          <p:nvPr/>
        </p:nvSpPr>
        <p:spPr bwMode="auto">
          <a:xfrm>
            <a:off x="1939122" y="3189868"/>
            <a:ext cx="592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Measurement of modest-field ‘transverse pump’ sources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7063" y="3219963"/>
            <a:ext cx="8280400" cy="3065463"/>
          </a:xfrm>
          <a:prstGeom prst="roundRect">
            <a:avLst>
              <a:gd name="adj" fmla="val 78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4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 bwMode="auto">
          <a:xfrm>
            <a:off x="587745" y="-682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GB" sz="2800" kern="0" dirty="0">
                <a:solidFill>
                  <a:srgbClr val="195495"/>
                </a:solidFill>
                <a:latin typeface="Calibri" panose="020F0502020204030204" pitchFamily="34" charset="0"/>
              </a:rPr>
              <a:t>THz </a:t>
            </a:r>
            <a:r>
              <a:rPr lang="en-GB" sz="28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subluminal travelling source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High-field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Travelling-source with Tilted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pulse fronts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3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062" y="1190718"/>
            <a:ext cx="3747257" cy="2410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78" y="3797208"/>
            <a:ext cx="3024918" cy="1975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718" y="3829612"/>
            <a:ext cx="2797481" cy="2053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3727" y="1019994"/>
            <a:ext cx="517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Cherenkov emission in high-field non-linear materials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3966364" y="3634648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with titled pulse at Cherenkov angle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7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32" y="881898"/>
            <a:ext cx="49942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2286000" y="33289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Measurement of high-field LiNbO3 sources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5537" y="881898"/>
            <a:ext cx="8280400" cy="3063875"/>
          </a:xfrm>
          <a:prstGeom prst="roundRect">
            <a:avLst>
              <a:gd name="adj" fmla="val 78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1" name="TextBox 6"/>
          <p:cNvSpPr txBox="1">
            <a:spLocks noChangeArrowheads="1"/>
          </p:cNvSpPr>
          <p:nvPr/>
        </p:nvSpPr>
        <p:spPr bwMode="auto">
          <a:xfrm>
            <a:off x="380999" y="4480722"/>
            <a:ext cx="381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Complicated THz-laser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phase-matching </a:t>
            </a:r>
            <a:r>
              <a:rPr kumimoji="0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geometry</a:t>
            </a:r>
            <a:endParaRPr kumimoji="0" lang="en-GB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131" b="22171"/>
          <a:stretch/>
        </p:blipFill>
        <p:spPr>
          <a:xfrm>
            <a:off x="726723" y="1168157"/>
            <a:ext cx="3083277" cy="187246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587745" y="-682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GB" sz="2800" kern="0" dirty="0">
                <a:solidFill>
                  <a:srgbClr val="195495"/>
                </a:solidFill>
                <a:latin typeface="Calibri" panose="020F0502020204030204" pitchFamily="34" charset="0"/>
              </a:rPr>
              <a:t>THz </a:t>
            </a:r>
            <a:r>
              <a:rPr lang="en-GB" sz="28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subluminal travelling source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High-field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Travelling-source with Tilted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pulse fronts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8587" y="3556968"/>
            <a:ext cx="4437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Walsh et al. Nat Coms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421 (2017)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52723" y="5312395"/>
            <a:ext cx="369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Attempts so far in relativistic-beam experiments unsuccessful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3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dual p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9732" y="3999075"/>
            <a:ext cx="3879140" cy="21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9612" y="255717"/>
            <a:ext cx="5245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2800" dirty="0">
                <a:solidFill>
                  <a:srgbClr val="1F497D"/>
                </a:solidFill>
                <a:latin typeface="Calibri"/>
              </a:rPr>
              <a:t>THz deflection of 100keV electrons</a:t>
            </a:r>
          </a:p>
          <a:p>
            <a:pPr algn="ctr" defTabSz="685800">
              <a:defRPr/>
            </a:pPr>
            <a:r>
              <a:rPr lang="en-GB" sz="2000" dirty="0">
                <a:solidFill>
                  <a:srgbClr val="1F497D"/>
                </a:solidFill>
                <a:latin typeface="Calibri"/>
              </a:rPr>
              <a:t>Travelling source experiment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97235" y="1143189"/>
            <a:ext cx="3779287" cy="2352680"/>
            <a:chOff x="1692548" y="2175150"/>
            <a:chExt cx="4713140" cy="293402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548" y="2175150"/>
              <a:ext cx="2540853" cy="2769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65" t="53286" r="8151" b="-1691"/>
            <a:stretch/>
          </p:blipFill>
          <p:spPr bwMode="auto">
            <a:xfrm>
              <a:off x="5047746" y="3733061"/>
              <a:ext cx="1357942" cy="1376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2" name="Oval 11"/>
            <p:cNvSpPr/>
            <p:nvPr/>
          </p:nvSpPr>
          <p:spPr>
            <a:xfrm>
              <a:off x="2491155" y="3033347"/>
              <a:ext cx="861646" cy="72096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865515" y="2421286"/>
              <a:ext cx="2376238" cy="5999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921978" y="3766298"/>
              <a:ext cx="2107246" cy="113686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598" b="49394"/>
            <a:stretch/>
          </p:blipFill>
          <p:spPr bwMode="auto">
            <a:xfrm>
              <a:off x="4831649" y="2421287"/>
              <a:ext cx="1502815" cy="11999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D7DFC658-9E4E-4DA6-9895-AB1C1C0D7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1" y="4223723"/>
            <a:ext cx="3286337" cy="20994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893283" y="3728751"/>
            <a:ext cx="2787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In situ measurement of traveling THz </a:t>
            </a:r>
            <a:r>
              <a:rPr lang="en-GB" sz="1400" dirty="0" smtClean="0"/>
              <a:t>field, 100um from surface</a:t>
            </a:r>
            <a:endParaRPr lang="en-GB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4482184" y="1429409"/>
            <a:ext cx="420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Laser induced </a:t>
            </a:r>
            <a:r>
              <a:rPr lang="en-GB" dirty="0" smtClean="0"/>
              <a:t>beam deflection </a:t>
            </a:r>
            <a:r>
              <a:rPr lang="en-GB" dirty="0"/>
              <a:t>observed…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069" y="2642338"/>
            <a:ext cx="4378858" cy="287365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077049" y="1906782"/>
            <a:ext cx="359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... </a:t>
            </a:r>
            <a:r>
              <a:rPr lang="en-GB" dirty="0"/>
              <a:t>but due to laser heating </a:t>
            </a:r>
            <a:r>
              <a:rPr lang="en-GB" dirty="0" smtClean="0"/>
              <a:t>&amp; pyro-electric field from non-linear crystal</a:t>
            </a:r>
            <a:endParaRPr lang="en-GB" dirty="0"/>
          </a:p>
        </p:txBody>
      </p:sp>
      <p:sp>
        <p:nvSpPr>
          <p:cNvPr id="58" name="TextBox 57"/>
          <p:cNvSpPr txBox="1"/>
          <p:nvPr/>
        </p:nvSpPr>
        <p:spPr>
          <a:xfrm>
            <a:off x="6058012" y="5591277"/>
            <a:ext cx="2747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Mitigations to be implemented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1" name="Group 3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7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8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40681" y="2421003"/>
            <a:ext cx="4178287" cy="2032614"/>
            <a:chOff x="947896" y="1269076"/>
            <a:chExt cx="4827085" cy="2499361"/>
          </a:xfrm>
        </p:grpSpPr>
        <p:sp>
          <p:nvSpPr>
            <p:cNvPr id="8" name="Rectangle 7"/>
            <p:cNvSpPr/>
            <p:nvPr/>
          </p:nvSpPr>
          <p:spPr>
            <a:xfrm>
              <a:off x="1847056" y="2183552"/>
              <a:ext cx="916925" cy="709353"/>
            </a:xfrm>
            <a:prstGeom prst="rect">
              <a:avLst/>
            </a:prstGeom>
            <a:scene3d>
              <a:camera prst="isometricLeftDown"/>
              <a:lightRig rig="brightRoom" dir="t"/>
            </a:scene3d>
            <a:sp3d extrusionH="317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0829" y="1269076"/>
              <a:ext cx="3644152" cy="1959134"/>
            </a:xfrm>
            <a:prstGeom prst="rect">
              <a:avLst/>
            </a:prstGeom>
            <a:scene3d>
              <a:camera prst="orthographicFront">
                <a:rot lat="18300000" lon="2100000" rev="0"/>
              </a:camera>
              <a:lightRig rig="threePt" dir="t"/>
            </a:scene3d>
          </p:spPr>
        </p:pic>
        <p:sp>
          <p:nvSpPr>
            <p:cNvPr id="6" name="Rectangle 5"/>
            <p:cNvSpPr/>
            <p:nvPr/>
          </p:nvSpPr>
          <p:spPr>
            <a:xfrm>
              <a:off x="947896" y="2793077"/>
              <a:ext cx="1568089" cy="975360"/>
            </a:xfrm>
            <a:prstGeom prst="rect">
              <a:avLst/>
            </a:prstGeom>
            <a:scene3d>
              <a:camera prst="isometricLeftDown"/>
              <a:lightRig rig="brightRoom" dir="t"/>
            </a:scene3d>
            <a:sp3d extrusionH="2159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018553" y="2865071"/>
              <a:ext cx="1415690" cy="864624"/>
              <a:chOff x="869047" y="3768437"/>
              <a:chExt cx="1415690" cy="86462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69048" y="3768437"/>
                <a:ext cx="1415689" cy="86462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LeftDown"/>
                <a:lightRig rig="brightRoom" dir="t"/>
              </a:scene3d>
              <a:sp3d extrusionH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9047" y="3854485"/>
                <a:ext cx="1415689" cy="698271"/>
              </a:xfrm>
              <a:prstGeom prst="rect">
                <a:avLst/>
              </a:prstGeom>
              <a:solidFill>
                <a:schemeClr val="bg1"/>
              </a:solidFill>
              <a:scene3d>
                <a:camera prst="isometricLeftDown"/>
                <a:lightRig rig="brightRoom" dir="t"/>
              </a:scene3d>
              <a:sp3d extrusionH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1224742" y="3042458"/>
              <a:ext cx="576349" cy="254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447353" y="-93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latin typeface="Calibri" panose="020F0502020204030204" pitchFamily="34" charset="0"/>
              </a:rPr>
              <a:t>Dielectric lined waveguides </a:t>
            </a:r>
            <a:br>
              <a:rPr lang="en-GB" sz="2800" kern="0" dirty="0" smtClean="0">
                <a:latin typeface="Calibri" panose="020F0502020204030204" pitchFamily="34" charset="0"/>
              </a:rPr>
            </a:br>
            <a:r>
              <a:rPr lang="en-GB" sz="2800" kern="0" dirty="0" smtClean="0">
                <a:latin typeface="Calibri" panose="020F0502020204030204" pitchFamily="34" charset="0"/>
              </a:rPr>
              <a:t>for </a:t>
            </a:r>
            <a:r>
              <a:rPr lang="en-GB" sz="2800" kern="0" dirty="0" smtClean="0">
                <a:latin typeface="Calibri" panose="020F0502020204030204" pitchFamily="34" charset="0"/>
              </a:rPr>
              <a:t>particle </a:t>
            </a:r>
            <a:r>
              <a:rPr lang="en-GB" sz="2800" kern="0" dirty="0" smtClean="0">
                <a:latin typeface="Calibri" panose="020F0502020204030204" pitchFamily="34" charset="0"/>
              </a:rPr>
              <a:t>beam acceleration</a:t>
            </a:r>
            <a:endParaRPr lang="en-GB" sz="2000" kern="0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812" y="1053630"/>
            <a:ext cx="786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 patterns in waveguide can support longitudinal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Dielectric layers enable velocity matching of carrier-frequency to particle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61" y="4076380"/>
            <a:ext cx="3564046" cy="21145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20572" y="3512292"/>
            <a:ext cx="270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Longitudinal Cross-section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field pattern 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0361" y="4111739"/>
            <a:ext cx="11113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Propagation </a:t>
            </a:r>
            <a:br>
              <a:rPr lang="en-US" sz="1400" dirty="0" smtClean="0"/>
            </a:br>
            <a:r>
              <a:rPr lang="en-US" sz="1400" dirty="0" smtClean="0"/>
              <a:t>direction</a:t>
            </a:r>
            <a:endParaRPr lang="en-GB" sz="1400" dirty="0"/>
          </a:p>
        </p:txBody>
      </p:sp>
      <p:sp>
        <p:nvSpPr>
          <p:cNvPr id="27" name="Arc 26"/>
          <p:cNvSpPr/>
          <p:nvPr/>
        </p:nvSpPr>
        <p:spPr>
          <a:xfrm>
            <a:off x="2607792" y="4623086"/>
            <a:ext cx="157511" cy="2174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/>
          <p:cNvGrpSpPr/>
          <p:nvPr/>
        </p:nvGrpSpPr>
        <p:grpSpPr>
          <a:xfrm>
            <a:off x="2430239" y="4478739"/>
            <a:ext cx="428938" cy="1155861"/>
            <a:chOff x="5588003" y="5116785"/>
            <a:chExt cx="428938" cy="1155861"/>
          </a:xfrm>
        </p:grpSpPr>
        <p:grpSp>
          <p:nvGrpSpPr>
            <p:cNvPr id="31" name="Group 30"/>
            <p:cNvGrpSpPr/>
            <p:nvPr/>
          </p:nvGrpSpPr>
          <p:grpSpPr>
            <a:xfrm>
              <a:off x="5588003" y="5116785"/>
              <a:ext cx="428938" cy="439431"/>
              <a:chOff x="4874803" y="5386039"/>
              <a:chExt cx="684080" cy="657922"/>
            </a:xfrm>
          </p:grpSpPr>
          <p:sp>
            <p:nvSpPr>
              <p:cNvPr id="32" name="Arc 31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10800000" flipV="1">
              <a:off x="5588003" y="5833215"/>
              <a:ext cx="428938" cy="439431"/>
              <a:chOff x="4874803" y="5386039"/>
              <a:chExt cx="684080" cy="657922"/>
            </a:xfrm>
          </p:grpSpPr>
          <p:sp>
            <p:nvSpPr>
              <p:cNvPr id="36" name="Arc 35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Arc 36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 flipH="1">
            <a:off x="2886453" y="4485078"/>
            <a:ext cx="428938" cy="1155861"/>
            <a:chOff x="5588003" y="5116785"/>
            <a:chExt cx="428938" cy="1155861"/>
          </a:xfrm>
        </p:grpSpPr>
        <p:grpSp>
          <p:nvGrpSpPr>
            <p:cNvPr id="40" name="Group 39"/>
            <p:cNvGrpSpPr/>
            <p:nvPr/>
          </p:nvGrpSpPr>
          <p:grpSpPr>
            <a:xfrm>
              <a:off x="5588003" y="5116785"/>
              <a:ext cx="428938" cy="439431"/>
              <a:chOff x="4874803" y="5386039"/>
              <a:chExt cx="684080" cy="657922"/>
            </a:xfrm>
          </p:grpSpPr>
          <p:sp>
            <p:nvSpPr>
              <p:cNvPr id="44" name="Arc 43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Arc 44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0800000" flipV="1">
              <a:off x="5588003" y="5833215"/>
              <a:ext cx="428938" cy="439431"/>
              <a:chOff x="4874803" y="5386039"/>
              <a:chExt cx="684080" cy="657922"/>
            </a:xfrm>
          </p:grpSpPr>
          <p:sp>
            <p:nvSpPr>
              <p:cNvPr id="42" name="Arc 41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Arc 42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346428" y="4478739"/>
            <a:ext cx="428938" cy="1155861"/>
            <a:chOff x="5588003" y="5116785"/>
            <a:chExt cx="428938" cy="1155861"/>
          </a:xfrm>
        </p:grpSpPr>
        <p:grpSp>
          <p:nvGrpSpPr>
            <p:cNvPr id="47" name="Group 46"/>
            <p:cNvGrpSpPr/>
            <p:nvPr/>
          </p:nvGrpSpPr>
          <p:grpSpPr>
            <a:xfrm>
              <a:off x="5588003" y="5116785"/>
              <a:ext cx="428938" cy="439431"/>
              <a:chOff x="4874803" y="5386039"/>
              <a:chExt cx="684080" cy="657922"/>
            </a:xfrm>
          </p:grpSpPr>
          <p:sp>
            <p:nvSpPr>
              <p:cNvPr id="51" name="Arc 50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Arc 51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10800000" flipV="1">
              <a:off x="5588003" y="5833215"/>
              <a:ext cx="428938" cy="439431"/>
              <a:chOff x="4874803" y="5386039"/>
              <a:chExt cx="684080" cy="657922"/>
            </a:xfrm>
          </p:grpSpPr>
          <p:sp>
            <p:nvSpPr>
              <p:cNvPr id="49" name="Arc 48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Arc 49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61" name="Group 6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65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" name="TextBox 61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>
          <a:xfrm>
            <a:off x="5336107" y="1901424"/>
            <a:ext cx="3807893" cy="3016746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4376112" y="4523906"/>
            <a:ext cx="802888" cy="1009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5246955" y="5182896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LSE</a:t>
            </a:r>
            <a:r>
              <a:rPr lang="en-US" baseline="-25000" dirty="0" smtClean="0"/>
              <a:t>11 </a:t>
            </a:r>
            <a:r>
              <a:rPr lang="en-US" dirty="0" smtClean="0"/>
              <a:t> mode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9285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image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39085" y="1131472"/>
            <a:ext cx="1047122" cy="5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" y="4059399"/>
            <a:ext cx="2818858" cy="17792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47353" y="-93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8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Dielectric lined waveguides </a:t>
            </a:r>
            <a:br>
              <a:rPr lang="en-GB" sz="28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</a:br>
            <a:r>
              <a:rPr lang="en-GB" sz="28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for relativistic particle beam acceleration</a:t>
            </a:r>
            <a:endParaRPr lang="en-GB" sz="2000" kern="0" dirty="0">
              <a:solidFill>
                <a:srgbClr val="33339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364" y="1073359"/>
            <a:ext cx="3628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velocity matching, </a:t>
            </a:r>
            <a:r>
              <a:rPr lang="en-US" i="1" dirty="0" err="1" smtClean="0"/>
              <a:t>v</a:t>
            </a:r>
            <a:r>
              <a:rPr lang="en-US" i="1" baseline="-25000" dirty="0" err="1" smtClean="0">
                <a:latin typeface="Symbol" panose="05050102010706020507" pitchFamily="18" charset="2"/>
              </a:rPr>
              <a:t>f</a:t>
            </a:r>
            <a:r>
              <a:rPr lang="en-US" i="1" dirty="0" smtClean="0"/>
              <a:t> = </a:t>
            </a:r>
            <a:r>
              <a:rPr lang="en-US" i="1" dirty="0" smtClean="0">
                <a:latin typeface="Symbol" panose="05050102010706020507" pitchFamily="18" charset="2"/>
              </a:rPr>
              <a:t>b</a:t>
            </a:r>
            <a:r>
              <a:rPr lang="en-US" i="1" dirty="0" smtClean="0"/>
              <a:t> c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Group velocity </a:t>
            </a:r>
            <a:r>
              <a:rPr lang="en-US" i="1" dirty="0" smtClean="0"/>
              <a:t>v</a:t>
            </a:r>
            <a:r>
              <a:rPr lang="en-US" i="1" baseline="-25000" dirty="0" smtClean="0"/>
              <a:t>g</a:t>
            </a:r>
            <a:r>
              <a:rPr lang="en-US" i="1" dirty="0" smtClean="0"/>
              <a:t> </a:t>
            </a:r>
            <a:r>
              <a:rPr lang="en-US" i="1" dirty="0" smtClean="0"/>
              <a:t>&lt;&lt; </a:t>
            </a:r>
            <a:r>
              <a:rPr lang="en-US" i="1" dirty="0" err="1" smtClean="0"/>
              <a:t>v</a:t>
            </a:r>
            <a:r>
              <a:rPr lang="en-US" i="1" baseline="-25000" dirty="0" err="1" smtClean="0">
                <a:latin typeface="Symbol" panose="05050102010706020507" pitchFamily="18" charset="2"/>
              </a:rPr>
              <a:t>f</a:t>
            </a:r>
            <a:r>
              <a:rPr lang="en-US" i="1" baseline="-25000" dirty="0" smtClean="0">
                <a:latin typeface="Symbol" panose="05050102010706020507" pitchFamily="18" charset="2"/>
              </a:rPr>
              <a:t> 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5609271" y="1778754"/>
            <a:ext cx="2227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Single-cycle THz input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969198" y="3775618"/>
            <a:ext cx="2560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Field in frame of 50MeV </a:t>
            </a:r>
            <a:br>
              <a:rPr lang="en-US" sz="1600" dirty="0" smtClean="0"/>
            </a:br>
            <a:r>
              <a:rPr lang="en-US" sz="1600" dirty="0" smtClean="0"/>
              <a:t>electron beam (v = 0.9995 c)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71117" y="1501755"/>
            <a:ext cx="2381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few-cycle </a:t>
            </a:r>
            <a:r>
              <a:rPr lang="en-US" dirty="0"/>
              <a:t>THz </a:t>
            </a:r>
            <a:r>
              <a:rPr lang="en-US" dirty="0" smtClean="0"/>
              <a:t>input </a:t>
            </a:r>
            <a:br>
              <a:rPr lang="en-US" dirty="0" smtClean="0"/>
            </a:br>
            <a:r>
              <a:rPr lang="en-US" dirty="0" smtClean="0"/>
              <a:t>(quasi-monochromatic)</a:t>
            </a:r>
            <a:endParaRPr lang="en-GB" dirty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667222" y="4478820"/>
            <a:ext cx="32525" cy="133459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42525" y="4400220"/>
            <a:ext cx="79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Particle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trajectory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17372" y="5880605"/>
            <a:ext cx="676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see constant electric field phase (accelerator or decelerating)</a:t>
            </a:r>
            <a:endParaRPr lang="en-GB" dirty="0"/>
          </a:p>
        </p:txBody>
      </p:sp>
      <p:pic>
        <p:nvPicPr>
          <p:cNvPr id="27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50" y="3876725"/>
            <a:ext cx="3008013" cy="1898649"/>
          </a:xfrm>
        </p:spPr>
      </p:pic>
      <p:cxnSp>
        <p:nvCxnSpPr>
          <p:cNvPr id="40" name="Straight Connector 39"/>
          <p:cNvCxnSpPr/>
          <p:nvPr/>
        </p:nvCxnSpPr>
        <p:spPr>
          <a:xfrm flipH="1" flipV="1">
            <a:off x="6960892" y="4247987"/>
            <a:ext cx="32525" cy="133459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42223" y="4017154"/>
            <a:ext cx="79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Particle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trajectory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41" y="372989"/>
            <a:ext cx="1387166" cy="666205"/>
          </a:xfrm>
          <a:prstGeom prst="rect">
            <a:avLst/>
          </a:prstGeom>
        </p:spPr>
      </p:pic>
      <p:pic>
        <p:nvPicPr>
          <p:cNvPr id="3" name="OTSTshortpul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9861" y="2138666"/>
            <a:ext cx="2587757" cy="1632829"/>
          </a:xfrm>
          <a:prstGeom prst="rect">
            <a:avLst/>
          </a:prstGeom>
        </p:spPr>
      </p:pic>
      <p:pic>
        <p:nvPicPr>
          <p:cNvPr id="4" name="OTSTlongpuls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655" y="2124717"/>
            <a:ext cx="2737266" cy="172716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6" name="Picture 1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" name="Picture 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5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37402"/>
            <a:ext cx="4177740" cy="27851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412537" y="1847811"/>
            <a:ext cx="817087" cy="4755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118180" y="1777670"/>
            <a:ext cx="472074" cy="4417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942379" y="2527486"/>
            <a:ext cx="728245" cy="3316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887353" y="1813190"/>
            <a:ext cx="634693" cy="246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3154" y="1372486"/>
            <a:ext cx="1637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Waveguide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Lined with 50um thick quartz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4974" y="137248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Coupling horn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7230" y="3349270"/>
            <a:ext cx="197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pulse dump channel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0624" y="2726224"/>
            <a:ext cx="9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Crystal shelf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22046" y="1680262"/>
            <a:ext cx="1503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THz mirror with 400um electron aperture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0366" b="10015"/>
          <a:stretch/>
        </p:blipFill>
        <p:spPr>
          <a:xfrm>
            <a:off x="5496193" y="3842699"/>
            <a:ext cx="3048907" cy="2221649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 bwMode="auto">
          <a:xfrm>
            <a:off x="472128" y="9440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noProof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Di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electric-lined waveguide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structures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142269" y="2276969"/>
            <a:ext cx="397646" cy="3530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07908" y="3698999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 assembled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44874" y="903761"/>
            <a:ext cx="2114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half of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waveguide assembly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18156" y="3858812"/>
            <a:ext cx="3035142" cy="2088060"/>
            <a:chOff x="3161045" y="1562473"/>
            <a:chExt cx="4544936" cy="338940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1045" y="1562473"/>
              <a:ext cx="4544936" cy="338940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124570" y="2002287"/>
              <a:ext cx="1232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50um silica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982485" y="2102520"/>
              <a:ext cx="18567" cy="4514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5001052" y="2704307"/>
              <a:ext cx="13686" cy="395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5353006" y="3354054"/>
              <a:ext cx="13679" cy="4196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5368985" y="3926651"/>
              <a:ext cx="13686" cy="395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65" name="Group 6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69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8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H="1" flipV="1">
            <a:off x="3764922" y="2647206"/>
            <a:ext cx="238852" cy="6719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81" y="64197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Outline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9" name="Group 38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3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75020" y="1335024"/>
            <a:ext cx="666477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Why and what of terahertz acceleration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Status of the field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Travelling source concept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ispersion-free subluminal propagation of single-cycle pulses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Acceleration in dielectric lined waveguides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V</a:t>
            </a:r>
            <a:r>
              <a:rPr lang="en-US" dirty="0" smtClean="0">
                <a:solidFill>
                  <a:schemeClr val="tx2"/>
                </a:solidFill>
              </a:rPr>
              <a:t>elocity matching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Structure characterization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Demonstrations at 35 MeV</a:t>
            </a:r>
            <a:endParaRPr lang="en-US" dirty="0">
              <a:solidFill>
                <a:schemeClr val="tx2"/>
              </a:solidFill>
            </a:endParaRPr>
          </a:p>
          <a:p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73" y="1193374"/>
            <a:ext cx="6291279" cy="52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86844" y="13475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THz network analyser for waveguides</a:t>
            </a:r>
            <a:endParaRPr kumimoji="0" lang="en-GB" sz="28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en-US" sz="20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structure </a:t>
            </a:r>
            <a:r>
              <a:rPr lang="en-US" sz="2000" kern="0" baseline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characterization </a:t>
            </a:r>
            <a:r>
              <a:rPr lang="en-US" sz="2000" kern="0" dirty="0">
                <a:solidFill>
                  <a:srgbClr val="333399"/>
                </a:solidFill>
                <a:latin typeface="Calibri" panose="020F0502020204030204" pitchFamily="34" charset="0"/>
              </a:rPr>
              <a:t>w</a:t>
            </a:r>
            <a:r>
              <a:rPr lang="en-US" sz="2000" kern="0" baseline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ith electro-optic time-domain sampling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2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41" y="2286000"/>
            <a:ext cx="4249461" cy="26190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6335" y="14213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Time domain scans of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input reference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mm long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dielectric-lined waveguide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586844" y="13475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THz network analyser for waveguides</a:t>
            </a:r>
            <a:endParaRPr kumimoji="0" lang="en-GB" sz="28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en-US" sz="20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structure </a:t>
            </a:r>
            <a:r>
              <a:rPr lang="en-US" sz="2000" kern="0" baseline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characterization </a:t>
            </a:r>
            <a:r>
              <a:rPr lang="en-US" sz="2000" kern="0" dirty="0">
                <a:solidFill>
                  <a:srgbClr val="333399"/>
                </a:solidFill>
                <a:latin typeface="Calibri" panose="020F0502020204030204" pitchFamily="34" charset="0"/>
              </a:rPr>
              <a:t>w</a:t>
            </a:r>
            <a:r>
              <a:rPr lang="en-US" sz="2000" kern="0" baseline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ith electro-optic time-domain sampling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4"/>
          <a:stretch/>
        </p:blipFill>
        <p:spPr>
          <a:xfrm>
            <a:off x="5598913" y="3894218"/>
            <a:ext cx="2400611" cy="19798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3" b="7255"/>
          <a:stretch/>
        </p:blipFill>
        <p:spPr>
          <a:xfrm>
            <a:off x="5598913" y="1830005"/>
            <a:ext cx="2329188" cy="1766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491" y="1256341"/>
            <a:ext cx="15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spectra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388746" y="1600725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Free-space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388744" y="3629866"/>
            <a:ext cx="119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waveguide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13632" y="3168201"/>
            <a:ext cx="872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</a:t>
            </a:r>
            <a:r>
              <a:rPr lang="en-US" i="1" dirty="0" smtClean="0"/>
              <a:t>lus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phase</a:t>
            </a:r>
          </a:p>
          <a:p>
            <a:pPr algn="ctr"/>
            <a:r>
              <a:rPr lang="en-US" dirty="0" smtClean="0"/>
              <a:t>spectra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091" y="5387132"/>
            <a:ext cx="446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10mm &amp; 5mm guides with identical couplers measured to isolate coupler dispersion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6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8"/>
          <a:stretch/>
        </p:blipFill>
        <p:spPr>
          <a:xfrm>
            <a:off x="5092494" y="4489153"/>
            <a:ext cx="3464339" cy="185752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3"/>
          <a:stretch/>
        </p:blipFill>
        <p:spPr>
          <a:xfrm>
            <a:off x="5080154" y="2592979"/>
            <a:ext cx="3464339" cy="175703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7304" r="13491" b="15149"/>
          <a:stretch/>
        </p:blipFill>
        <p:spPr>
          <a:xfrm>
            <a:off x="5365581" y="4624724"/>
            <a:ext cx="2708666" cy="142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5" y="2687608"/>
            <a:ext cx="3119410" cy="178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5" y="4489153"/>
            <a:ext cx="3119410" cy="178094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4" t="47945" r="41858" b="48241"/>
          <a:stretch/>
        </p:blipFill>
        <p:spPr>
          <a:xfrm>
            <a:off x="6245562" y="4391701"/>
            <a:ext cx="948706" cy="179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1970387" y="1247536"/>
                <a:ext cx="5755311" cy="14145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</a:pPr>
                <a:r>
                  <a:rPr lang="en-GB" dirty="0" smtClean="0"/>
                  <a:t>The Wigner-Ville Distribution (WVD) of signal S(t) is</a:t>
                </a:r>
              </a:p>
              <a:p>
                <a:pPr marL="0" indent="0">
                  <a:buClr>
                    <a:schemeClr val="accent1"/>
                  </a:buClr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l-GR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lang="el-GR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l-GR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l-GR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sup>
                      </m:sSup>
                      <m:r>
                        <a:rPr lang="en-GB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l-GR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GB" dirty="0" smtClean="0"/>
              </a:p>
              <a:p>
                <a:pPr>
                  <a:buClr>
                    <a:schemeClr val="accent1"/>
                  </a:buClr>
                </a:pPr>
                <a:r>
                  <a:rPr lang="en-GB" dirty="0" smtClean="0"/>
                  <a:t>Fourier transformation of autocorrelation. 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GB" dirty="0" smtClean="0"/>
                  <a:t>WVD describes how the spectral density changes over time. </a:t>
                </a:r>
              </a:p>
              <a:p>
                <a:pPr>
                  <a:buClr>
                    <a:schemeClr val="accent1"/>
                  </a:buClr>
                </a:pPr>
                <a:endParaRPr lang="en-GB" dirty="0"/>
              </a:p>
              <a:p>
                <a:pPr>
                  <a:buClr>
                    <a:schemeClr val="accent1"/>
                  </a:buClr>
                </a:pPr>
                <a:endParaRPr lang="en-GB" dirty="0" smtClean="0"/>
              </a:p>
              <a:p>
                <a:pPr>
                  <a:buClr>
                    <a:schemeClr val="accent1"/>
                  </a:buClr>
                </a:pPr>
                <a:endParaRPr lang="en-GB" dirty="0"/>
              </a:p>
              <a:p>
                <a:pPr>
                  <a:buClr>
                    <a:schemeClr val="accent1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387" y="1247536"/>
                <a:ext cx="5755311" cy="1414599"/>
              </a:xfrm>
              <a:prstGeom prst="rect">
                <a:avLst/>
              </a:prstGeom>
              <a:blipFill>
                <a:blip r:embed="rId7"/>
                <a:stretch>
                  <a:fillRect l="-424" t="-59483" b="-55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 txBox="1">
            <a:spLocks/>
          </p:cNvSpPr>
          <p:nvPr/>
        </p:nvSpPr>
        <p:spPr bwMode="auto">
          <a:xfrm>
            <a:off x="733242" y="529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THz network analyser for waveguides</a:t>
            </a:r>
            <a:endParaRPr kumimoji="0" lang="en-GB" sz="2800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en-US" sz="20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structure </a:t>
            </a:r>
            <a:r>
              <a:rPr lang="en-US" sz="2000" kern="0" baseline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characterization </a:t>
            </a:r>
            <a:r>
              <a:rPr lang="en-US" sz="2000" kern="0" dirty="0">
                <a:solidFill>
                  <a:srgbClr val="333399"/>
                </a:solidFill>
                <a:latin typeface="Calibri" panose="020F0502020204030204" pitchFamily="34" charset="0"/>
              </a:rPr>
              <a:t>w</a:t>
            </a:r>
            <a:r>
              <a:rPr lang="en-US" sz="2000" kern="0" baseline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ith electro-optic time-domain sampling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63754" y="1084707"/>
            <a:ext cx="3490161" cy="1837595"/>
            <a:chOff x="868532" y="1281888"/>
            <a:chExt cx="4008268" cy="2110381"/>
          </a:xfrm>
        </p:grpSpPr>
        <p:sp>
          <p:nvSpPr>
            <p:cNvPr id="10" name="Right Arrow 9"/>
            <p:cNvSpPr/>
            <p:nvPr/>
          </p:nvSpPr>
          <p:spPr>
            <a:xfrm>
              <a:off x="2057400" y="1676400"/>
              <a:ext cx="1219200" cy="8382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perspectiveHeroicExtreme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819400" y="1411069"/>
              <a:ext cx="2057400" cy="19812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scene3d>
              <a:camera prst="perspectiveContrastingRigh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048000" y="1639669"/>
              <a:ext cx="1524000" cy="1524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perspectiveContrastingRigh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733800" y="2249269"/>
              <a:ext cx="228600" cy="304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perspectiveContrastingRigh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486791">
              <a:off x="1377850" y="1281888"/>
              <a:ext cx="2117668" cy="484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Laser excitation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3962400" y="2057400"/>
              <a:ext cx="914400" cy="8382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perspectiveHeroicExtreme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>
              <a:endCxn id="5" idx="0"/>
            </p:cNvCxnSpPr>
            <p:nvPr/>
          </p:nvCxnSpPr>
          <p:spPr>
            <a:xfrm flipV="1">
              <a:off x="3810000" y="1639669"/>
              <a:ext cx="0" cy="5334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886200" y="1792069"/>
              <a:ext cx="228600" cy="457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429000" y="1868269"/>
              <a:ext cx="228600" cy="381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352800" y="2477869"/>
              <a:ext cx="304800" cy="1524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810000" y="2554069"/>
              <a:ext cx="0" cy="457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962400" y="2554069"/>
              <a:ext cx="15240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581400" y="2554069"/>
              <a:ext cx="152400" cy="381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3276600" y="2249269"/>
              <a:ext cx="381000" cy="76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868532" y="2474106"/>
              <a:ext cx="3017669" cy="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Radial 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120kV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bias 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</a:rPr>
                <a:t>field (</a:t>
              </a:r>
              <a:r>
                <a:rPr lang="en-GB" sz="1600" dirty="0" err="1" smtClean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</a:rPr>
                <a:t>s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</a:rPr>
                <a:t> pulse)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503086" y="5851794"/>
            <a:ext cx="6663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Simple but lacks temporal shaping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capability;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High-field strengths problematic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45258" y="3254901"/>
            <a:ext cx="318941" cy="34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GB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66" y="3403159"/>
            <a:ext cx="2426312" cy="193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7817209" y="4520932"/>
            <a:ext cx="152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Cliffe et al.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Phys. Lett.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105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191112 (2014)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792308" y="3135410"/>
            <a:ext cx="5823040" cy="2725525"/>
            <a:chOff x="1416874" y="3605470"/>
            <a:chExt cx="5823040" cy="2725525"/>
          </a:xfrm>
        </p:grpSpPr>
        <p:grpSp>
          <p:nvGrpSpPr>
            <p:cNvPr id="13" name="Group 12"/>
            <p:cNvGrpSpPr/>
            <p:nvPr/>
          </p:nvGrpSpPr>
          <p:grpSpPr>
            <a:xfrm>
              <a:off x="1522134" y="3811932"/>
              <a:ext cx="5011992" cy="2519063"/>
              <a:chOff x="3136502" y="3588310"/>
              <a:chExt cx="5689962" cy="2728439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" t="-315" r="24401" b="50315"/>
              <a:stretch/>
            </p:blipFill>
            <p:spPr>
              <a:xfrm>
                <a:off x="3136502" y="3588310"/>
                <a:ext cx="2876645" cy="2728439"/>
              </a:xfrm>
              <a:prstGeom prst="rect">
                <a:avLst/>
              </a:prstGeom>
            </p:spPr>
          </p:pic>
          <p:pic>
            <p:nvPicPr>
              <p:cNvPr id="69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22456"/>
              <a:stretch/>
            </p:blipFill>
            <p:spPr bwMode="auto">
              <a:xfrm>
                <a:off x="6024146" y="3684333"/>
                <a:ext cx="2802318" cy="2403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0" name="TextBox 69"/>
            <p:cNvSpPr txBox="1"/>
            <p:nvPr/>
          </p:nvSpPr>
          <p:spPr>
            <a:xfrm>
              <a:off x="1416874" y="3657924"/>
              <a:ext cx="3111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Transverse polarisation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25579" y="3605470"/>
              <a:ext cx="2814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Longitudinal polarisation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" name="Title 1"/>
          <p:cNvSpPr txBox="1">
            <a:spLocks/>
          </p:cNvSpPr>
          <p:nvPr/>
        </p:nvSpPr>
        <p:spPr bwMode="auto">
          <a:xfrm>
            <a:off x="425965" y="365343"/>
            <a:ext cx="8229600" cy="4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Longitudinal </a:t>
            </a:r>
            <a:r>
              <a:rPr kumimoji="0" lang="en-GB" sz="1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electric</a:t>
            </a:r>
            <a:r>
              <a:rPr kumimoji="0" lang="en-GB" sz="11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GB" sz="1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fields </a:t>
            </a:r>
            <a:r>
              <a:rPr kumimoji="0" lang="en-GB" sz="1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for </a:t>
            </a:r>
            <a:r>
              <a:rPr kumimoji="0" lang="en-GB" sz="1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Acceleration</a:t>
            </a:r>
          </a:p>
          <a:p>
            <a:pPr>
              <a:defRPr/>
            </a:pPr>
            <a:r>
              <a:rPr lang="en-GB" sz="8000" dirty="0">
                <a:solidFill>
                  <a:srgbClr val="1F497D"/>
                </a:solidFill>
                <a:latin typeface="+mn-lt"/>
              </a:rPr>
              <a:t>Photo-conductive Antenna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72" name="Group 7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77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6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91762" y="882720"/>
            <a:ext cx="283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Laser-initiated current surge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2666" y="1221635"/>
            <a:ext cx="2993181" cy="84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1497" y="1960220"/>
            <a:ext cx="1892255" cy="6815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15385" y="2660692"/>
            <a:ext cx="242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&lt;50 fs rise time, </a:t>
            </a:r>
            <a:br>
              <a:rPr lang="en-US" sz="1400" dirty="0" smtClean="0"/>
            </a:br>
            <a:r>
              <a:rPr lang="en-US" sz="1400" dirty="0" smtClean="0"/>
              <a:t>&gt;100 </a:t>
            </a:r>
            <a:r>
              <a:rPr lang="en-US" sz="1400" dirty="0" err="1" smtClean="0"/>
              <a:t>ps</a:t>
            </a:r>
            <a:r>
              <a:rPr lang="en-US" sz="1400" dirty="0" smtClean="0"/>
              <a:t> decay/capture time</a:t>
            </a:r>
            <a:endParaRPr lang="en-GB" sz="1400" dirty="0"/>
          </a:p>
        </p:txBody>
      </p:sp>
      <p:sp>
        <p:nvSpPr>
          <p:cNvPr id="26" name="Arc 25"/>
          <p:cNvSpPr/>
          <p:nvPr/>
        </p:nvSpPr>
        <p:spPr>
          <a:xfrm rot="19156314">
            <a:off x="176546" y="3593274"/>
            <a:ext cx="4238881" cy="3687231"/>
          </a:xfrm>
          <a:prstGeom prst="arc">
            <a:avLst>
              <a:gd name="adj1" fmla="val 16612403"/>
              <a:gd name="adj2" fmla="val 21153415"/>
            </a:avLst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Arc 82"/>
          <p:cNvSpPr/>
          <p:nvPr/>
        </p:nvSpPr>
        <p:spPr>
          <a:xfrm rot="2443686" flipV="1">
            <a:off x="186236" y="1010594"/>
            <a:ext cx="4238881" cy="3687231"/>
          </a:xfrm>
          <a:prstGeom prst="arc">
            <a:avLst>
              <a:gd name="adj1" fmla="val 16612403"/>
              <a:gd name="adj2" fmla="val 21153415"/>
            </a:avLst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4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par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85" y="3897336"/>
            <a:ext cx="2541413" cy="20681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809254" y="3496862"/>
            <a:ext cx="26949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>
                <a:solidFill>
                  <a:srgbClr val="1F497D"/>
                </a:solidFill>
                <a:latin typeface="Calibri"/>
              </a:rPr>
              <a:t>Off-axis transverse </a:t>
            </a:r>
            <a:r>
              <a:rPr kumimoji="0" lang="en-GB" sz="2000" b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field </a:t>
            </a:r>
          </a:p>
        </p:txBody>
      </p:sp>
      <p:pic>
        <p:nvPicPr>
          <p:cNvPr id="55" name="Picture 4" descr="par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00" y="3838773"/>
            <a:ext cx="2613377" cy="21267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309464" y="1067422"/>
            <a:ext cx="2152939" cy="2391191"/>
            <a:chOff x="430251" y="790381"/>
            <a:chExt cx="2851800" cy="2403463"/>
          </a:xfrm>
        </p:grpSpPr>
        <p:sp>
          <p:nvSpPr>
            <p:cNvPr id="61" name="Right Arrow 60"/>
            <p:cNvSpPr/>
            <p:nvPr/>
          </p:nvSpPr>
          <p:spPr>
            <a:xfrm>
              <a:off x="430251" y="1956943"/>
              <a:ext cx="1676400" cy="767834"/>
            </a:xfrm>
            <a:prstGeom prst="rightArrow">
              <a:avLst>
                <a:gd name="adj1" fmla="val 50000"/>
                <a:gd name="adj2" fmla="val 99378"/>
              </a:avLst>
            </a:prstGeom>
            <a:solidFill>
              <a:srgbClr val="C00000"/>
            </a:solid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469280" y="1072692"/>
              <a:ext cx="1676400" cy="767834"/>
            </a:xfrm>
            <a:prstGeom prst="rightArrow">
              <a:avLst>
                <a:gd name="adj1" fmla="val 50000"/>
                <a:gd name="adj2" fmla="val 99378"/>
              </a:avLst>
            </a:prstGeom>
            <a:solidFill>
              <a:srgbClr val="C00000"/>
            </a:solid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752600" y="2185543"/>
              <a:ext cx="838200" cy="838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RightUp"/>
              <a:lightRig rig="balanced" dir="t"/>
            </a:scene3d>
            <a:sp3d extrusionH="254000">
              <a:bevelT w="88900" h="88900"/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739922" y="1369961"/>
              <a:ext cx="838199" cy="8381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RightUp"/>
              <a:lightRig rig="balanced" dir="t"/>
            </a:scene3d>
            <a:sp3d extrusionH="254000">
              <a:bevelT w="88900" h="88900"/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2192547" y="1456609"/>
              <a:ext cx="0" cy="42281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192547" y="2557838"/>
              <a:ext cx="0" cy="33387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331378" y="2606068"/>
              <a:ext cx="1803149" cy="587776"/>
            </a:xfrm>
            <a:prstGeom prst="rect">
              <a:avLst/>
            </a:prstGeom>
            <a:ln w="28575">
              <a:noFill/>
            </a:ln>
            <a:scene3d>
              <a:camera prst="isometricRightUp"/>
              <a:lightRig rig="threePt" dir="t"/>
            </a:scene3d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-</a:t>
              </a:r>
              <a:r>
                <a:rPr kumimoji="0" lang="en-GB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c</a:t>
              </a:r>
              <a:r>
                <a:rPr lang="en-GB" sz="3200" i="1" baseline="-25000" dirty="0" smtClean="0">
                  <a:solidFill>
                    <a:prstClr val="black"/>
                  </a:solidFill>
                  <a:latin typeface="Calibri"/>
                </a:rPr>
                <a:t>123</a:t>
              </a:r>
              <a:r>
                <a:rPr kumimoji="0" lang="en-GB" sz="32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(2</a:t>
              </a:r>
              <a:r>
                <a:rPr kumimoji="0" lang="en-GB" sz="32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2172363" y="1729471"/>
              <a:ext cx="1109688" cy="688401"/>
            </a:xfrm>
            <a:custGeom>
              <a:avLst/>
              <a:gdLst>
                <a:gd name="connsiteX0" fmla="*/ 0 w 1687551"/>
                <a:gd name="connsiteY0" fmla="*/ 177718 h 913766"/>
                <a:gd name="connsiteX1" fmla="*/ 527824 w 1687551"/>
                <a:gd name="connsiteY1" fmla="*/ 430479 h 913766"/>
                <a:gd name="connsiteX2" fmla="*/ 624468 w 1687551"/>
                <a:gd name="connsiteY2" fmla="*/ 437913 h 913766"/>
                <a:gd name="connsiteX3" fmla="*/ 758283 w 1687551"/>
                <a:gd name="connsiteY3" fmla="*/ 266928 h 913766"/>
                <a:gd name="connsiteX4" fmla="*/ 869795 w 1687551"/>
                <a:gd name="connsiteY4" fmla="*/ 6733 h 913766"/>
                <a:gd name="connsiteX5" fmla="*/ 869795 w 1687551"/>
                <a:gd name="connsiteY5" fmla="*/ 564294 h 913766"/>
                <a:gd name="connsiteX6" fmla="*/ 854927 w 1687551"/>
                <a:gd name="connsiteY6" fmla="*/ 913699 h 913766"/>
                <a:gd name="connsiteX7" fmla="*/ 1077951 w 1687551"/>
                <a:gd name="connsiteY7" fmla="*/ 594030 h 913766"/>
                <a:gd name="connsiteX8" fmla="*/ 1219200 w 1687551"/>
                <a:gd name="connsiteY8" fmla="*/ 594030 h 913766"/>
                <a:gd name="connsiteX9" fmla="*/ 1687551 w 1687551"/>
                <a:gd name="connsiteY9" fmla="*/ 817055 h 91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7551" h="913766">
                  <a:moveTo>
                    <a:pt x="0" y="177718"/>
                  </a:moveTo>
                  <a:cubicBezTo>
                    <a:pt x="211873" y="282415"/>
                    <a:pt x="423746" y="387113"/>
                    <a:pt x="527824" y="430479"/>
                  </a:cubicBezTo>
                  <a:cubicBezTo>
                    <a:pt x="631902" y="473845"/>
                    <a:pt x="586058" y="465172"/>
                    <a:pt x="624468" y="437913"/>
                  </a:cubicBezTo>
                  <a:cubicBezTo>
                    <a:pt x="662878" y="410654"/>
                    <a:pt x="717395" y="338791"/>
                    <a:pt x="758283" y="266928"/>
                  </a:cubicBezTo>
                  <a:cubicBezTo>
                    <a:pt x="799171" y="195065"/>
                    <a:pt x="851210" y="-42828"/>
                    <a:pt x="869795" y="6733"/>
                  </a:cubicBezTo>
                  <a:cubicBezTo>
                    <a:pt x="888380" y="56294"/>
                    <a:pt x="872273" y="413133"/>
                    <a:pt x="869795" y="564294"/>
                  </a:cubicBezTo>
                  <a:cubicBezTo>
                    <a:pt x="867317" y="715455"/>
                    <a:pt x="820234" y="908743"/>
                    <a:pt x="854927" y="913699"/>
                  </a:cubicBezTo>
                  <a:cubicBezTo>
                    <a:pt x="889620" y="918655"/>
                    <a:pt x="1017239" y="647308"/>
                    <a:pt x="1077951" y="594030"/>
                  </a:cubicBezTo>
                  <a:cubicBezTo>
                    <a:pt x="1138663" y="540752"/>
                    <a:pt x="1117600" y="556859"/>
                    <a:pt x="1219200" y="594030"/>
                  </a:cubicBezTo>
                  <a:cubicBezTo>
                    <a:pt x="1320800" y="631201"/>
                    <a:pt x="1614449" y="779884"/>
                    <a:pt x="1687551" y="817055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2177856" y="2511542"/>
              <a:ext cx="1070517" cy="581318"/>
            </a:xfrm>
            <a:custGeom>
              <a:avLst/>
              <a:gdLst>
                <a:gd name="connsiteX0" fmla="*/ 0 w 1070517"/>
                <a:gd name="connsiteY0" fmla="*/ 135503 h 649184"/>
                <a:gd name="connsiteX1" fmla="*/ 185854 w 1070517"/>
                <a:gd name="connsiteY1" fmla="*/ 232147 h 649184"/>
                <a:gd name="connsiteX2" fmla="*/ 356839 w 1070517"/>
                <a:gd name="connsiteY2" fmla="*/ 321357 h 649184"/>
                <a:gd name="connsiteX3" fmla="*/ 416313 w 1070517"/>
                <a:gd name="connsiteY3" fmla="*/ 425435 h 649184"/>
                <a:gd name="connsiteX4" fmla="*/ 416313 w 1070517"/>
                <a:gd name="connsiteY4" fmla="*/ 648459 h 649184"/>
                <a:gd name="connsiteX5" fmla="*/ 550127 w 1070517"/>
                <a:gd name="connsiteY5" fmla="*/ 343659 h 649184"/>
                <a:gd name="connsiteX6" fmla="*/ 698810 w 1070517"/>
                <a:gd name="connsiteY6" fmla="*/ 9123 h 649184"/>
                <a:gd name="connsiteX7" fmla="*/ 735981 w 1070517"/>
                <a:gd name="connsiteY7" fmla="*/ 120635 h 649184"/>
                <a:gd name="connsiteX8" fmla="*/ 728547 w 1070517"/>
                <a:gd name="connsiteY8" fmla="*/ 395698 h 649184"/>
                <a:gd name="connsiteX9" fmla="*/ 765717 w 1070517"/>
                <a:gd name="connsiteY9" fmla="*/ 440303 h 649184"/>
                <a:gd name="connsiteX10" fmla="*/ 1070517 w 1070517"/>
                <a:gd name="connsiteY10" fmla="*/ 574118 h 649184"/>
                <a:gd name="connsiteX0" fmla="*/ 0 w 1070517"/>
                <a:gd name="connsiteY0" fmla="*/ 149497 h 663178"/>
                <a:gd name="connsiteX1" fmla="*/ 185854 w 1070517"/>
                <a:gd name="connsiteY1" fmla="*/ 246141 h 663178"/>
                <a:gd name="connsiteX2" fmla="*/ 356839 w 1070517"/>
                <a:gd name="connsiteY2" fmla="*/ 335351 h 663178"/>
                <a:gd name="connsiteX3" fmla="*/ 416313 w 1070517"/>
                <a:gd name="connsiteY3" fmla="*/ 439429 h 663178"/>
                <a:gd name="connsiteX4" fmla="*/ 416313 w 1070517"/>
                <a:gd name="connsiteY4" fmla="*/ 662453 h 663178"/>
                <a:gd name="connsiteX5" fmla="*/ 550127 w 1070517"/>
                <a:gd name="connsiteY5" fmla="*/ 357653 h 663178"/>
                <a:gd name="connsiteX6" fmla="*/ 624468 w 1070517"/>
                <a:gd name="connsiteY6" fmla="*/ 8249 h 663178"/>
                <a:gd name="connsiteX7" fmla="*/ 735981 w 1070517"/>
                <a:gd name="connsiteY7" fmla="*/ 134629 h 663178"/>
                <a:gd name="connsiteX8" fmla="*/ 728547 w 1070517"/>
                <a:gd name="connsiteY8" fmla="*/ 409692 h 663178"/>
                <a:gd name="connsiteX9" fmla="*/ 765717 w 1070517"/>
                <a:gd name="connsiteY9" fmla="*/ 454297 h 663178"/>
                <a:gd name="connsiteX10" fmla="*/ 1070517 w 1070517"/>
                <a:gd name="connsiteY10" fmla="*/ 588112 h 663178"/>
                <a:gd name="connsiteX0" fmla="*/ 0 w 1070517"/>
                <a:gd name="connsiteY0" fmla="*/ 149092 h 662902"/>
                <a:gd name="connsiteX1" fmla="*/ 185854 w 1070517"/>
                <a:gd name="connsiteY1" fmla="*/ 245736 h 662902"/>
                <a:gd name="connsiteX2" fmla="*/ 356839 w 1070517"/>
                <a:gd name="connsiteY2" fmla="*/ 334946 h 662902"/>
                <a:gd name="connsiteX3" fmla="*/ 416313 w 1070517"/>
                <a:gd name="connsiteY3" fmla="*/ 439024 h 662902"/>
                <a:gd name="connsiteX4" fmla="*/ 416313 w 1070517"/>
                <a:gd name="connsiteY4" fmla="*/ 662048 h 662902"/>
                <a:gd name="connsiteX5" fmla="*/ 512956 w 1070517"/>
                <a:gd name="connsiteY5" fmla="*/ 349813 h 662902"/>
                <a:gd name="connsiteX6" fmla="*/ 624468 w 1070517"/>
                <a:gd name="connsiteY6" fmla="*/ 7844 h 662902"/>
                <a:gd name="connsiteX7" fmla="*/ 735981 w 1070517"/>
                <a:gd name="connsiteY7" fmla="*/ 134224 h 662902"/>
                <a:gd name="connsiteX8" fmla="*/ 728547 w 1070517"/>
                <a:gd name="connsiteY8" fmla="*/ 409287 h 662902"/>
                <a:gd name="connsiteX9" fmla="*/ 765717 w 1070517"/>
                <a:gd name="connsiteY9" fmla="*/ 453892 h 662902"/>
                <a:gd name="connsiteX10" fmla="*/ 1070517 w 1070517"/>
                <a:gd name="connsiteY10" fmla="*/ 587707 h 662902"/>
                <a:gd name="connsiteX0" fmla="*/ 0 w 1070517"/>
                <a:gd name="connsiteY0" fmla="*/ 148274 h 662084"/>
                <a:gd name="connsiteX1" fmla="*/ 185854 w 1070517"/>
                <a:gd name="connsiteY1" fmla="*/ 244918 h 662084"/>
                <a:gd name="connsiteX2" fmla="*/ 356839 w 1070517"/>
                <a:gd name="connsiteY2" fmla="*/ 334128 h 662084"/>
                <a:gd name="connsiteX3" fmla="*/ 416313 w 1070517"/>
                <a:gd name="connsiteY3" fmla="*/ 438206 h 662084"/>
                <a:gd name="connsiteX4" fmla="*/ 416313 w 1070517"/>
                <a:gd name="connsiteY4" fmla="*/ 661230 h 662084"/>
                <a:gd name="connsiteX5" fmla="*/ 512956 w 1070517"/>
                <a:gd name="connsiteY5" fmla="*/ 348995 h 662084"/>
                <a:gd name="connsiteX6" fmla="*/ 624468 w 1070517"/>
                <a:gd name="connsiteY6" fmla="*/ 7026 h 662084"/>
                <a:gd name="connsiteX7" fmla="*/ 661640 w 1070517"/>
                <a:gd name="connsiteY7" fmla="*/ 140841 h 662084"/>
                <a:gd name="connsiteX8" fmla="*/ 728547 w 1070517"/>
                <a:gd name="connsiteY8" fmla="*/ 408469 h 662084"/>
                <a:gd name="connsiteX9" fmla="*/ 765717 w 1070517"/>
                <a:gd name="connsiteY9" fmla="*/ 453074 h 662084"/>
                <a:gd name="connsiteX10" fmla="*/ 1070517 w 1070517"/>
                <a:gd name="connsiteY10" fmla="*/ 586889 h 662084"/>
                <a:gd name="connsiteX0" fmla="*/ 0 w 1070517"/>
                <a:gd name="connsiteY0" fmla="*/ 169702 h 683512"/>
                <a:gd name="connsiteX1" fmla="*/ 185854 w 1070517"/>
                <a:gd name="connsiteY1" fmla="*/ 266346 h 683512"/>
                <a:gd name="connsiteX2" fmla="*/ 356839 w 1070517"/>
                <a:gd name="connsiteY2" fmla="*/ 355556 h 683512"/>
                <a:gd name="connsiteX3" fmla="*/ 416313 w 1070517"/>
                <a:gd name="connsiteY3" fmla="*/ 459634 h 683512"/>
                <a:gd name="connsiteX4" fmla="*/ 416313 w 1070517"/>
                <a:gd name="connsiteY4" fmla="*/ 682658 h 683512"/>
                <a:gd name="connsiteX5" fmla="*/ 512956 w 1070517"/>
                <a:gd name="connsiteY5" fmla="*/ 370423 h 683512"/>
                <a:gd name="connsiteX6" fmla="*/ 564995 w 1070517"/>
                <a:gd name="connsiteY6" fmla="*/ 6152 h 683512"/>
                <a:gd name="connsiteX7" fmla="*/ 661640 w 1070517"/>
                <a:gd name="connsiteY7" fmla="*/ 162269 h 683512"/>
                <a:gd name="connsiteX8" fmla="*/ 728547 w 1070517"/>
                <a:gd name="connsiteY8" fmla="*/ 429897 h 683512"/>
                <a:gd name="connsiteX9" fmla="*/ 765717 w 1070517"/>
                <a:gd name="connsiteY9" fmla="*/ 474502 h 683512"/>
                <a:gd name="connsiteX10" fmla="*/ 1070517 w 1070517"/>
                <a:gd name="connsiteY10" fmla="*/ 608317 h 683512"/>
                <a:gd name="connsiteX0" fmla="*/ 0 w 1070517"/>
                <a:gd name="connsiteY0" fmla="*/ 169702 h 683528"/>
                <a:gd name="connsiteX1" fmla="*/ 185854 w 1070517"/>
                <a:gd name="connsiteY1" fmla="*/ 266346 h 683528"/>
                <a:gd name="connsiteX2" fmla="*/ 312234 w 1070517"/>
                <a:gd name="connsiteY2" fmla="*/ 333253 h 683528"/>
                <a:gd name="connsiteX3" fmla="*/ 416313 w 1070517"/>
                <a:gd name="connsiteY3" fmla="*/ 459634 h 683528"/>
                <a:gd name="connsiteX4" fmla="*/ 416313 w 1070517"/>
                <a:gd name="connsiteY4" fmla="*/ 682658 h 683528"/>
                <a:gd name="connsiteX5" fmla="*/ 512956 w 1070517"/>
                <a:gd name="connsiteY5" fmla="*/ 370423 h 683528"/>
                <a:gd name="connsiteX6" fmla="*/ 564995 w 1070517"/>
                <a:gd name="connsiteY6" fmla="*/ 6152 h 683528"/>
                <a:gd name="connsiteX7" fmla="*/ 661640 w 1070517"/>
                <a:gd name="connsiteY7" fmla="*/ 162269 h 683528"/>
                <a:gd name="connsiteX8" fmla="*/ 728547 w 1070517"/>
                <a:gd name="connsiteY8" fmla="*/ 429897 h 683528"/>
                <a:gd name="connsiteX9" fmla="*/ 765717 w 1070517"/>
                <a:gd name="connsiteY9" fmla="*/ 474502 h 683528"/>
                <a:gd name="connsiteX10" fmla="*/ 1070517 w 1070517"/>
                <a:gd name="connsiteY10" fmla="*/ 608317 h 683528"/>
                <a:gd name="connsiteX0" fmla="*/ 0 w 1070517"/>
                <a:gd name="connsiteY0" fmla="*/ 169702 h 683230"/>
                <a:gd name="connsiteX1" fmla="*/ 185854 w 1070517"/>
                <a:gd name="connsiteY1" fmla="*/ 266346 h 683230"/>
                <a:gd name="connsiteX2" fmla="*/ 312234 w 1070517"/>
                <a:gd name="connsiteY2" fmla="*/ 333253 h 683230"/>
                <a:gd name="connsiteX3" fmla="*/ 386576 w 1070517"/>
                <a:gd name="connsiteY3" fmla="*/ 444765 h 683230"/>
                <a:gd name="connsiteX4" fmla="*/ 416313 w 1070517"/>
                <a:gd name="connsiteY4" fmla="*/ 682658 h 683230"/>
                <a:gd name="connsiteX5" fmla="*/ 512956 w 1070517"/>
                <a:gd name="connsiteY5" fmla="*/ 370423 h 683230"/>
                <a:gd name="connsiteX6" fmla="*/ 564995 w 1070517"/>
                <a:gd name="connsiteY6" fmla="*/ 6152 h 683230"/>
                <a:gd name="connsiteX7" fmla="*/ 661640 w 1070517"/>
                <a:gd name="connsiteY7" fmla="*/ 162269 h 683230"/>
                <a:gd name="connsiteX8" fmla="*/ 728547 w 1070517"/>
                <a:gd name="connsiteY8" fmla="*/ 429897 h 683230"/>
                <a:gd name="connsiteX9" fmla="*/ 765717 w 1070517"/>
                <a:gd name="connsiteY9" fmla="*/ 474502 h 683230"/>
                <a:gd name="connsiteX10" fmla="*/ 1070517 w 1070517"/>
                <a:gd name="connsiteY10" fmla="*/ 608317 h 683230"/>
                <a:gd name="connsiteX0" fmla="*/ 0 w 1070517"/>
                <a:gd name="connsiteY0" fmla="*/ 168682 h 682576"/>
                <a:gd name="connsiteX1" fmla="*/ 185854 w 1070517"/>
                <a:gd name="connsiteY1" fmla="*/ 265326 h 682576"/>
                <a:gd name="connsiteX2" fmla="*/ 312234 w 1070517"/>
                <a:gd name="connsiteY2" fmla="*/ 332233 h 682576"/>
                <a:gd name="connsiteX3" fmla="*/ 386576 w 1070517"/>
                <a:gd name="connsiteY3" fmla="*/ 443745 h 682576"/>
                <a:gd name="connsiteX4" fmla="*/ 416313 w 1070517"/>
                <a:gd name="connsiteY4" fmla="*/ 681638 h 682576"/>
                <a:gd name="connsiteX5" fmla="*/ 483220 w 1070517"/>
                <a:gd name="connsiteY5" fmla="*/ 347100 h 682576"/>
                <a:gd name="connsiteX6" fmla="*/ 564995 w 1070517"/>
                <a:gd name="connsiteY6" fmla="*/ 5132 h 682576"/>
                <a:gd name="connsiteX7" fmla="*/ 661640 w 1070517"/>
                <a:gd name="connsiteY7" fmla="*/ 161249 h 682576"/>
                <a:gd name="connsiteX8" fmla="*/ 728547 w 1070517"/>
                <a:gd name="connsiteY8" fmla="*/ 428877 h 682576"/>
                <a:gd name="connsiteX9" fmla="*/ 765717 w 1070517"/>
                <a:gd name="connsiteY9" fmla="*/ 473482 h 682576"/>
                <a:gd name="connsiteX10" fmla="*/ 1070517 w 1070517"/>
                <a:gd name="connsiteY10" fmla="*/ 607297 h 682576"/>
                <a:gd name="connsiteX0" fmla="*/ 0 w 1070517"/>
                <a:gd name="connsiteY0" fmla="*/ 168682 h 667767"/>
                <a:gd name="connsiteX1" fmla="*/ 185854 w 1070517"/>
                <a:gd name="connsiteY1" fmla="*/ 265326 h 667767"/>
                <a:gd name="connsiteX2" fmla="*/ 312234 w 1070517"/>
                <a:gd name="connsiteY2" fmla="*/ 332233 h 667767"/>
                <a:gd name="connsiteX3" fmla="*/ 386576 w 1070517"/>
                <a:gd name="connsiteY3" fmla="*/ 443745 h 667767"/>
                <a:gd name="connsiteX4" fmla="*/ 394011 w 1070517"/>
                <a:gd name="connsiteY4" fmla="*/ 666769 h 667767"/>
                <a:gd name="connsiteX5" fmla="*/ 483220 w 1070517"/>
                <a:gd name="connsiteY5" fmla="*/ 347100 h 667767"/>
                <a:gd name="connsiteX6" fmla="*/ 564995 w 1070517"/>
                <a:gd name="connsiteY6" fmla="*/ 5132 h 667767"/>
                <a:gd name="connsiteX7" fmla="*/ 661640 w 1070517"/>
                <a:gd name="connsiteY7" fmla="*/ 161249 h 667767"/>
                <a:gd name="connsiteX8" fmla="*/ 728547 w 1070517"/>
                <a:gd name="connsiteY8" fmla="*/ 428877 h 667767"/>
                <a:gd name="connsiteX9" fmla="*/ 765717 w 1070517"/>
                <a:gd name="connsiteY9" fmla="*/ 473482 h 667767"/>
                <a:gd name="connsiteX10" fmla="*/ 1070517 w 1070517"/>
                <a:gd name="connsiteY10" fmla="*/ 607297 h 667767"/>
                <a:gd name="connsiteX0" fmla="*/ 0 w 1070517"/>
                <a:gd name="connsiteY0" fmla="*/ 168682 h 671361"/>
                <a:gd name="connsiteX1" fmla="*/ 185854 w 1070517"/>
                <a:gd name="connsiteY1" fmla="*/ 265326 h 671361"/>
                <a:gd name="connsiteX2" fmla="*/ 312234 w 1070517"/>
                <a:gd name="connsiteY2" fmla="*/ 332233 h 671361"/>
                <a:gd name="connsiteX3" fmla="*/ 386576 w 1070517"/>
                <a:gd name="connsiteY3" fmla="*/ 443745 h 671361"/>
                <a:gd name="connsiteX4" fmla="*/ 379490 w 1070517"/>
                <a:gd name="connsiteY4" fmla="*/ 530093 h 671361"/>
                <a:gd name="connsiteX5" fmla="*/ 394011 w 1070517"/>
                <a:gd name="connsiteY5" fmla="*/ 666769 h 671361"/>
                <a:gd name="connsiteX6" fmla="*/ 483220 w 1070517"/>
                <a:gd name="connsiteY6" fmla="*/ 347100 h 671361"/>
                <a:gd name="connsiteX7" fmla="*/ 564995 w 1070517"/>
                <a:gd name="connsiteY7" fmla="*/ 5132 h 671361"/>
                <a:gd name="connsiteX8" fmla="*/ 661640 w 1070517"/>
                <a:gd name="connsiteY8" fmla="*/ 161249 h 671361"/>
                <a:gd name="connsiteX9" fmla="*/ 728547 w 1070517"/>
                <a:gd name="connsiteY9" fmla="*/ 428877 h 671361"/>
                <a:gd name="connsiteX10" fmla="*/ 765717 w 1070517"/>
                <a:gd name="connsiteY10" fmla="*/ 473482 h 671361"/>
                <a:gd name="connsiteX11" fmla="*/ 1070517 w 1070517"/>
                <a:gd name="connsiteY11" fmla="*/ 607297 h 671361"/>
                <a:gd name="connsiteX0" fmla="*/ 0 w 1070517"/>
                <a:gd name="connsiteY0" fmla="*/ 168682 h 675703"/>
                <a:gd name="connsiteX1" fmla="*/ 185854 w 1070517"/>
                <a:gd name="connsiteY1" fmla="*/ 265326 h 675703"/>
                <a:gd name="connsiteX2" fmla="*/ 312234 w 1070517"/>
                <a:gd name="connsiteY2" fmla="*/ 332233 h 675703"/>
                <a:gd name="connsiteX3" fmla="*/ 386576 w 1070517"/>
                <a:gd name="connsiteY3" fmla="*/ 443745 h 675703"/>
                <a:gd name="connsiteX4" fmla="*/ 364622 w 1070517"/>
                <a:gd name="connsiteY4" fmla="*/ 574698 h 675703"/>
                <a:gd name="connsiteX5" fmla="*/ 394011 w 1070517"/>
                <a:gd name="connsiteY5" fmla="*/ 666769 h 675703"/>
                <a:gd name="connsiteX6" fmla="*/ 483220 w 1070517"/>
                <a:gd name="connsiteY6" fmla="*/ 347100 h 675703"/>
                <a:gd name="connsiteX7" fmla="*/ 564995 w 1070517"/>
                <a:gd name="connsiteY7" fmla="*/ 5132 h 675703"/>
                <a:gd name="connsiteX8" fmla="*/ 661640 w 1070517"/>
                <a:gd name="connsiteY8" fmla="*/ 161249 h 675703"/>
                <a:gd name="connsiteX9" fmla="*/ 728547 w 1070517"/>
                <a:gd name="connsiteY9" fmla="*/ 428877 h 675703"/>
                <a:gd name="connsiteX10" fmla="*/ 765717 w 1070517"/>
                <a:gd name="connsiteY10" fmla="*/ 473482 h 675703"/>
                <a:gd name="connsiteX11" fmla="*/ 1070517 w 1070517"/>
                <a:gd name="connsiteY11" fmla="*/ 607297 h 675703"/>
                <a:gd name="connsiteX0" fmla="*/ 0 w 1070517"/>
                <a:gd name="connsiteY0" fmla="*/ 168682 h 675409"/>
                <a:gd name="connsiteX1" fmla="*/ 185854 w 1070517"/>
                <a:gd name="connsiteY1" fmla="*/ 265326 h 675409"/>
                <a:gd name="connsiteX2" fmla="*/ 312234 w 1070517"/>
                <a:gd name="connsiteY2" fmla="*/ 332233 h 675409"/>
                <a:gd name="connsiteX3" fmla="*/ 386576 w 1070517"/>
                <a:gd name="connsiteY3" fmla="*/ 443745 h 675409"/>
                <a:gd name="connsiteX4" fmla="*/ 334885 w 1070517"/>
                <a:gd name="connsiteY4" fmla="*/ 426015 h 675409"/>
                <a:gd name="connsiteX5" fmla="*/ 364622 w 1070517"/>
                <a:gd name="connsiteY5" fmla="*/ 574698 h 675409"/>
                <a:gd name="connsiteX6" fmla="*/ 394011 w 1070517"/>
                <a:gd name="connsiteY6" fmla="*/ 666769 h 675409"/>
                <a:gd name="connsiteX7" fmla="*/ 483220 w 1070517"/>
                <a:gd name="connsiteY7" fmla="*/ 347100 h 675409"/>
                <a:gd name="connsiteX8" fmla="*/ 564995 w 1070517"/>
                <a:gd name="connsiteY8" fmla="*/ 5132 h 675409"/>
                <a:gd name="connsiteX9" fmla="*/ 661640 w 1070517"/>
                <a:gd name="connsiteY9" fmla="*/ 161249 h 675409"/>
                <a:gd name="connsiteX10" fmla="*/ 728547 w 1070517"/>
                <a:gd name="connsiteY10" fmla="*/ 428877 h 675409"/>
                <a:gd name="connsiteX11" fmla="*/ 765717 w 1070517"/>
                <a:gd name="connsiteY11" fmla="*/ 473482 h 675409"/>
                <a:gd name="connsiteX12" fmla="*/ 1070517 w 1070517"/>
                <a:gd name="connsiteY12" fmla="*/ 607297 h 675409"/>
                <a:gd name="connsiteX0" fmla="*/ 0 w 1070517"/>
                <a:gd name="connsiteY0" fmla="*/ 168682 h 675409"/>
                <a:gd name="connsiteX1" fmla="*/ 185854 w 1070517"/>
                <a:gd name="connsiteY1" fmla="*/ 265326 h 675409"/>
                <a:gd name="connsiteX2" fmla="*/ 282497 w 1070517"/>
                <a:gd name="connsiteY2" fmla="*/ 317365 h 675409"/>
                <a:gd name="connsiteX3" fmla="*/ 386576 w 1070517"/>
                <a:gd name="connsiteY3" fmla="*/ 443745 h 675409"/>
                <a:gd name="connsiteX4" fmla="*/ 334885 w 1070517"/>
                <a:gd name="connsiteY4" fmla="*/ 426015 h 675409"/>
                <a:gd name="connsiteX5" fmla="*/ 364622 w 1070517"/>
                <a:gd name="connsiteY5" fmla="*/ 574698 h 675409"/>
                <a:gd name="connsiteX6" fmla="*/ 394011 w 1070517"/>
                <a:gd name="connsiteY6" fmla="*/ 666769 h 675409"/>
                <a:gd name="connsiteX7" fmla="*/ 483220 w 1070517"/>
                <a:gd name="connsiteY7" fmla="*/ 347100 h 675409"/>
                <a:gd name="connsiteX8" fmla="*/ 564995 w 1070517"/>
                <a:gd name="connsiteY8" fmla="*/ 5132 h 675409"/>
                <a:gd name="connsiteX9" fmla="*/ 661640 w 1070517"/>
                <a:gd name="connsiteY9" fmla="*/ 161249 h 675409"/>
                <a:gd name="connsiteX10" fmla="*/ 728547 w 1070517"/>
                <a:gd name="connsiteY10" fmla="*/ 428877 h 675409"/>
                <a:gd name="connsiteX11" fmla="*/ 765717 w 1070517"/>
                <a:gd name="connsiteY11" fmla="*/ 473482 h 675409"/>
                <a:gd name="connsiteX12" fmla="*/ 1070517 w 1070517"/>
                <a:gd name="connsiteY12" fmla="*/ 607297 h 675409"/>
                <a:gd name="connsiteX0" fmla="*/ 0 w 1070517"/>
                <a:gd name="connsiteY0" fmla="*/ 168682 h 675409"/>
                <a:gd name="connsiteX1" fmla="*/ 185854 w 1070517"/>
                <a:gd name="connsiteY1" fmla="*/ 265326 h 675409"/>
                <a:gd name="connsiteX2" fmla="*/ 282497 w 1070517"/>
                <a:gd name="connsiteY2" fmla="*/ 317365 h 675409"/>
                <a:gd name="connsiteX3" fmla="*/ 319669 w 1070517"/>
                <a:gd name="connsiteY3" fmla="*/ 354535 h 675409"/>
                <a:gd name="connsiteX4" fmla="*/ 334885 w 1070517"/>
                <a:gd name="connsiteY4" fmla="*/ 426015 h 675409"/>
                <a:gd name="connsiteX5" fmla="*/ 364622 w 1070517"/>
                <a:gd name="connsiteY5" fmla="*/ 574698 h 675409"/>
                <a:gd name="connsiteX6" fmla="*/ 394011 w 1070517"/>
                <a:gd name="connsiteY6" fmla="*/ 666769 h 675409"/>
                <a:gd name="connsiteX7" fmla="*/ 483220 w 1070517"/>
                <a:gd name="connsiteY7" fmla="*/ 347100 h 675409"/>
                <a:gd name="connsiteX8" fmla="*/ 564995 w 1070517"/>
                <a:gd name="connsiteY8" fmla="*/ 5132 h 675409"/>
                <a:gd name="connsiteX9" fmla="*/ 661640 w 1070517"/>
                <a:gd name="connsiteY9" fmla="*/ 161249 h 675409"/>
                <a:gd name="connsiteX10" fmla="*/ 728547 w 1070517"/>
                <a:gd name="connsiteY10" fmla="*/ 428877 h 675409"/>
                <a:gd name="connsiteX11" fmla="*/ 765717 w 1070517"/>
                <a:gd name="connsiteY11" fmla="*/ 473482 h 675409"/>
                <a:gd name="connsiteX12" fmla="*/ 1070517 w 1070517"/>
                <a:gd name="connsiteY12" fmla="*/ 607297 h 675409"/>
                <a:gd name="connsiteX0" fmla="*/ 0 w 1070517"/>
                <a:gd name="connsiteY0" fmla="*/ 163724 h 670451"/>
                <a:gd name="connsiteX1" fmla="*/ 185854 w 1070517"/>
                <a:gd name="connsiteY1" fmla="*/ 260368 h 670451"/>
                <a:gd name="connsiteX2" fmla="*/ 282497 w 1070517"/>
                <a:gd name="connsiteY2" fmla="*/ 312407 h 670451"/>
                <a:gd name="connsiteX3" fmla="*/ 319669 w 1070517"/>
                <a:gd name="connsiteY3" fmla="*/ 349577 h 670451"/>
                <a:gd name="connsiteX4" fmla="*/ 334885 w 1070517"/>
                <a:gd name="connsiteY4" fmla="*/ 421057 h 670451"/>
                <a:gd name="connsiteX5" fmla="*/ 364622 w 1070517"/>
                <a:gd name="connsiteY5" fmla="*/ 569740 h 670451"/>
                <a:gd name="connsiteX6" fmla="*/ 394011 w 1070517"/>
                <a:gd name="connsiteY6" fmla="*/ 661811 h 670451"/>
                <a:gd name="connsiteX7" fmla="*/ 483220 w 1070517"/>
                <a:gd name="connsiteY7" fmla="*/ 342142 h 670451"/>
                <a:gd name="connsiteX8" fmla="*/ 564995 w 1070517"/>
                <a:gd name="connsiteY8" fmla="*/ 174 h 670451"/>
                <a:gd name="connsiteX9" fmla="*/ 639338 w 1070517"/>
                <a:gd name="connsiteY9" fmla="*/ 297539 h 670451"/>
                <a:gd name="connsiteX10" fmla="*/ 728547 w 1070517"/>
                <a:gd name="connsiteY10" fmla="*/ 423919 h 670451"/>
                <a:gd name="connsiteX11" fmla="*/ 765717 w 1070517"/>
                <a:gd name="connsiteY11" fmla="*/ 468524 h 670451"/>
                <a:gd name="connsiteX12" fmla="*/ 1070517 w 1070517"/>
                <a:gd name="connsiteY12" fmla="*/ 602339 h 670451"/>
                <a:gd name="connsiteX0" fmla="*/ 0 w 1070517"/>
                <a:gd name="connsiteY0" fmla="*/ 74591 h 581318"/>
                <a:gd name="connsiteX1" fmla="*/ 185854 w 1070517"/>
                <a:gd name="connsiteY1" fmla="*/ 171235 h 581318"/>
                <a:gd name="connsiteX2" fmla="*/ 282497 w 1070517"/>
                <a:gd name="connsiteY2" fmla="*/ 223274 h 581318"/>
                <a:gd name="connsiteX3" fmla="*/ 319669 w 1070517"/>
                <a:gd name="connsiteY3" fmla="*/ 260444 h 581318"/>
                <a:gd name="connsiteX4" fmla="*/ 334885 w 1070517"/>
                <a:gd name="connsiteY4" fmla="*/ 331924 h 581318"/>
                <a:gd name="connsiteX5" fmla="*/ 364622 w 1070517"/>
                <a:gd name="connsiteY5" fmla="*/ 480607 h 581318"/>
                <a:gd name="connsiteX6" fmla="*/ 394011 w 1070517"/>
                <a:gd name="connsiteY6" fmla="*/ 572678 h 581318"/>
                <a:gd name="connsiteX7" fmla="*/ 483220 w 1070517"/>
                <a:gd name="connsiteY7" fmla="*/ 253009 h 581318"/>
                <a:gd name="connsiteX8" fmla="*/ 564995 w 1070517"/>
                <a:gd name="connsiteY8" fmla="*/ 251 h 581318"/>
                <a:gd name="connsiteX9" fmla="*/ 639338 w 1070517"/>
                <a:gd name="connsiteY9" fmla="*/ 208406 h 581318"/>
                <a:gd name="connsiteX10" fmla="*/ 728547 w 1070517"/>
                <a:gd name="connsiteY10" fmla="*/ 334786 h 581318"/>
                <a:gd name="connsiteX11" fmla="*/ 765717 w 1070517"/>
                <a:gd name="connsiteY11" fmla="*/ 379391 h 581318"/>
                <a:gd name="connsiteX12" fmla="*/ 1070517 w 1070517"/>
                <a:gd name="connsiteY12" fmla="*/ 513206 h 58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0517" h="581318">
                  <a:moveTo>
                    <a:pt x="0" y="74591"/>
                  </a:moveTo>
                  <a:lnTo>
                    <a:pt x="185854" y="171235"/>
                  </a:lnTo>
                  <a:cubicBezTo>
                    <a:pt x="232937" y="196015"/>
                    <a:pt x="260195" y="208406"/>
                    <a:pt x="282497" y="223274"/>
                  </a:cubicBezTo>
                  <a:cubicBezTo>
                    <a:pt x="304799" y="238142"/>
                    <a:pt x="310938" y="242336"/>
                    <a:pt x="319669" y="260444"/>
                  </a:cubicBezTo>
                  <a:cubicBezTo>
                    <a:pt x="328400" y="278552"/>
                    <a:pt x="338544" y="310099"/>
                    <a:pt x="334885" y="331924"/>
                  </a:cubicBezTo>
                  <a:cubicBezTo>
                    <a:pt x="331226" y="353750"/>
                    <a:pt x="360963" y="447915"/>
                    <a:pt x="364622" y="480607"/>
                  </a:cubicBezTo>
                  <a:cubicBezTo>
                    <a:pt x="368281" y="513299"/>
                    <a:pt x="374245" y="610611"/>
                    <a:pt x="394011" y="572678"/>
                  </a:cubicBezTo>
                  <a:cubicBezTo>
                    <a:pt x="413777" y="534745"/>
                    <a:pt x="454723" y="348414"/>
                    <a:pt x="483220" y="253009"/>
                  </a:cubicBezTo>
                  <a:cubicBezTo>
                    <a:pt x="511717" y="157605"/>
                    <a:pt x="538975" y="7685"/>
                    <a:pt x="564995" y="251"/>
                  </a:cubicBezTo>
                  <a:cubicBezTo>
                    <a:pt x="591015" y="-7183"/>
                    <a:pt x="612079" y="152650"/>
                    <a:pt x="639338" y="208406"/>
                  </a:cubicBezTo>
                  <a:cubicBezTo>
                    <a:pt x="666597" y="264162"/>
                    <a:pt x="707484" y="306289"/>
                    <a:pt x="728547" y="334786"/>
                  </a:cubicBezTo>
                  <a:cubicBezTo>
                    <a:pt x="749610" y="363283"/>
                    <a:pt x="708722" y="349654"/>
                    <a:pt x="765717" y="379391"/>
                  </a:cubicBezTo>
                  <a:cubicBezTo>
                    <a:pt x="822712" y="409128"/>
                    <a:pt x="1070517" y="513206"/>
                    <a:pt x="1070517" y="513206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503995" y="790381"/>
              <a:ext cx="1503757" cy="587776"/>
            </a:xfrm>
            <a:prstGeom prst="rect">
              <a:avLst/>
            </a:prstGeom>
            <a:ln w="28575">
              <a:noFill/>
            </a:ln>
            <a:scene3d>
              <a:camera prst="isometricRightUp"/>
              <a:lightRig rig="threePt" dir="t"/>
            </a:scene3d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c</a:t>
              </a:r>
              <a:r>
                <a:rPr kumimoji="0" lang="en-GB" sz="32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123</a:t>
              </a:r>
              <a:r>
                <a:rPr kumimoji="0" lang="en-GB" sz="32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(2)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151806" y="3482744"/>
            <a:ext cx="29685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>
                <a:solidFill>
                  <a:srgbClr val="1F497D"/>
                </a:solidFill>
                <a:latin typeface="Calibri"/>
              </a:rPr>
              <a:t>On-axis longitudinal </a:t>
            </a:r>
            <a:r>
              <a:rPr kumimoji="0" lang="en-GB" sz="2000" b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field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031328" y="2414849"/>
            <a:ext cx="5847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GB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olarity</a:t>
            </a:r>
            <a:r>
              <a:rPr kumimoji="0" lang="en-GB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inversion</a:t>
            </a:r>
            <a:r>
              <a:rPr kumimoji="0" lang="en-GB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between crystals generates </a:t>
            </a:r>
            <a:br>
              <a:rPr kumimoji="0" lang="en-GB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en-GB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transverse gradients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Longitudinal field maintains zero-divergence</a:t>
            </a:r>
            <a:endParaRPr kumimoji="0" lang="en-GB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28966" y="5994521"/>
            <a:ext cx="65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168004" y="6012596"/>
            <a:ext cx="71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72" name="Group 7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77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6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46021" y="191746"/>
            <a:ext cx="6338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kern="0" dirty="0">
                <a:solidFill>
                  <a:schemeClr val="tx2"/>
                </a:solidFill>
              </a:rPr>
              <a:t>Longitudinal fields for Acceleration</a:t>
            </a:r>
          </a:p>
          <a:p>
            <a:pPr algn="ctr">
              <a:defRPr/>
            </a:pPr>
            <a:r>
              <a:rPr lang="en-GB" sz="2000" dirty="0">
                <a:solidFill>
                  <a:schemeClr val="tx2"/>
                </a:solidFill>
              </a:rPr>
              <a:t>Optical rectification with Polarity Inversion 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531" y="1211805"/>
            <a:ext cx="1318810" cy="4950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549" y="1725893"/>
            <a:ext cx="3205697" cy="7055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56399" y="1292114"/>
            <a:ext cx="384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divergence of E-field in free-space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394542" y="184388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Symbol" panose="05050102010706020507" pitchFamily="18" charset="2"/>
              </a:rPr>
              <a:t></a:t>
            </a:r>
            <a:endParaRPr lang="en-GB" dirty="0"/>
          </a:p>
        </p:txBody>
      </p:sp>
      <p:sp>
        <p:nvSpPr>
          <p:cNvPr id="26" name="Right Arrow 25"/>
          <p:cNvSpPr/>
          <p:nvPr/>
        </p:nvSpPr>
        <p:spPr>
          <a:xfrm flipH="1">
            <a:off x="6032560" y="5940655"/>
            <a:ext cx="852872" cy="177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ight Arrow 82"/>
          <p:cNvSpPr/>
          <p:nvPr/>
        </p:nvSpPr>
        <p:spPr>
          <a:xfrm flipH="1">
            <a:off x="2693467" y="5934428"/>
            <a:ext cx="852872" cy="177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3"/>
          <a:stretch/>
        </p:blipFill>
        <p:spPr bwMode="auto">
          <a:xfrm>
            <a:off x="2057400" y="4149184"/>
            <a:ext cx="2171631" cy="183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98403" y="3862096"/>
            <a:ext cx="264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On-axis Longitudinal 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175" y="900928"/>
            <a:ext cx="41556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High-field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LiNbO3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source</a:t>
            </a:r>
            <a:b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non-collinear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Cherenkov  phase matching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98403" y="6025116"/>
            <a:ext cx="3019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Cliffe at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 Lett 108, 221102 (2016)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048" y="1772525"/>
            <a:ext cx="2596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rectification emission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38" y="2145163"/>
            <a:ext cx="2686444" cy="14891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8176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Longitudinal fields for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1"/>
          <a:stretch/>
        </p:blipFill>
        <p:spPr bwMode="auto">
          <a:xfrm>
            <a:off x="182723" y="4214363"/>
            <a:ext cx="1831360" cy="175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915" y="1601277"/>
            <a:ext cx="3602284" cy="1188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878877"/>
            <a:ext cx="2345707" cy="1163247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037883" y="4149184"/>
            <a:ext cx="3215739" cy="1794147"/>
            <a:chOff x="4785261" y="4262992"/>
            <a:chExt cx="3539769" cy="1974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4188" y="4262992"/>
              <a:ext cx="1700842" cy="196995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785261" y="4262992"/>
              <a:ext cx="1756997" cy="1974932"/>
              <a:chOff x="4373928" y="3851275"/>
              <a:chExt cx="1756997" cy="197493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0929" y="3856249"/>
                <a:ext cx="1700842" cy="196995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t="3427" r="-371" b="3207"/>
              <a:stretch/>
            </p:blipFill>
            <p:spPr>
              <a:xfrm>
                <a:off x="4373928" y="3851275"/>
                <a:ext cx="1756997" cy="1663700"/>
              </a:xfrm>
              <a:prstGeom prst="rect">
                <a:avLst/>
              </a:prstGeom>
            </p:spPr>
          </p:pic>
        </p:grpSp>
      </p:grpSp>
      <p:sp>
        <p:nvSpPr>
          <p:cNvPr id="27" name="TextBox 26"/>
          <p:cNvSpPr txBox="1"/>
          <p:nvPr/>
        </p:nvSpPr>
        <p:spPr>
          <a:xfrm>
            <a:off x="4464431" y="873036"/>
            <a:ext cx="415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Spintronic Source with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</a:t>
            </a:r>
            <a:r>
              <a:rPr lang="en-GB" dirty="0" smtClean="0">
                <a:solidFill>
                  <a:srgbClr val="1F497D"/>
                </a:solidFill>
                <a:latin typeface="Calibri" panose="020F0502020204030204"/>
              </a:rPr>
              <a:t>-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Polarisation control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34210" y="849553"/>
            <a:ext cx="4229258" cy="5485985"/>
          </a:xfrm>
          <a:prstGeom prst="roundRect">
            <a:avLst>
              <a:gd name="adj" fmla="val 9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4489489" y="849553"/>
            <a:ext cx="4229258" cy="5485985"/>
          </a:xfrm>
          <a:prstGeom prst="roundRect">
            <a:avLst>
              <a:gd name="adj" fmla="val 9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999915" y="5968769"/>
            <a:ext cx="3201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prstClr val="black"/>
                </a:solidFill>
                <a:latin typeface="Calibri" panose="020F0502020204030204"/>
              </a:rPr>
              <a:t>Hibberd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 Lett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114, 031</a:t>
            </a:r>
            <a:r>
              <a:rPr lang="en-GB" sz="1200" dirty="0" smtClean="0">
                <a:solidFill>
                  <a:prstClr val="black"/>
                </a:solidFill>
                <a:latin typeface="Calibri" panose="020F0502020204030204"/>
              </a:rPr>
              <a:t>101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7" name="Picture 11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8466" y="1363169"/>
            <a:ext cx="4467518" cy="2847464"/>
            <a:chOff x="4284239" y="333052"/>
            <a:chExt cx="4423760" cy="27219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4" t="1515" r="6207" b="1726"/>
            <a:stretch/>
          </p:blipFill>
          <p:spPr>
            <a:xfrm>
              <a:off x="4284239" y="724813"/>
              <a:ext cx="4347734" cy="23301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1563868">
              <a:off x="5585375" y="1019030"/>
              <a:ext cx="2973481" cy="114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 rot="18162296">
              <a:off x="7274864" y="423916"/>
              <a:ext cx="1524000" cy="1342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8176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Longitudinal fields for Acceleration</a:t>
            </a:r>
          </a:p>
          <a:p>
            <a:pPr>
              <a:defRPr/>
            </a:pPr>
            <a:r>
              <a:rPr lang="en-US" sz="2000" kern="0" noProof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Quasi-monochromatic phase-shifter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r="6945"/>
          <a:stretch/>
        </p:blipFill>
        <p:spPr>
          <a:xfrm>
            <a:off x="4172538" y="2019595"/>
            <a:ext cx="3709238" cy="2460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34457" r="57000" b="40984"/>
          <a:stretch/>
        </p:blipFill>
        <p:spPr>
          <a:xfrm>
            <a:off x="3813048" y="3771310"/>
            <a:ext cx="1659180" cy="1502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287010" y="2800385"/>
            <a:ext cx="618810" cy="6380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417455" y="5021798"/>
            <a:ext cx="3360215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Delay</a:t>
            </a:r>
            <a:r>
              <a:rPr lang="en-US" dirty="0"/>
              <a:t> </a:t>
            </a:r>
            <a:r>
              <a:rPr lang="en-US" dirty="0" smtClean="0"/>
              <a:t>generates polarity inversion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polarity inversion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617648" y="1967661"/>
            <a:ext cx="2209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Upper half THz beam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Lower half THz beam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7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48543" y="1772994"/>
            <a:ext cx="180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Teflon plate with </a:t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/2 phase step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7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0224" y="4929918"/>
            <a:ext cx="731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Latte-lab: 200mJ laser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1600" noProof="0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oupled to CLARA experiment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beamline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C:\Users\pck07283\Pictures\Shifted pano Latte La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6" b="7219"/>
          <a:stretch/>
        </p:blipFill>
        <p:spPr bwMode="auto">
          <a:xfrm>
            <a:off x="368712" y="5289069"/>
            <a:ext cx="8412483" cy="10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2382" y="923191"/>
            <a:ext cx="693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demonstration of source to demonstration of particle acceleration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15" y="1521199"/>
            <a:ext cx="4206242" cy="126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137824" y="1389065"/>
            <a:ext cx="21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station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12130" b="25520"/>
          <a:stretch/>
        </p:blipFill>
        <p:spPr bwMode="auto">
          <a:xfrm>
            <a:off x="4557530" y="2802489"/>
            <a:ext cx="3679255" cy="193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551595" y="-154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35MeV electron bunches, CLARA test facility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9" name="Picture 2" descr="\\fed.cclrc.ac.uk\Org\NLab\ASTeC-TDL\Projects\tdl-1168 CLARA\pho - photos\DL17-022- (8)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595" y="1887802"/>
            <a:ext cx="3334605" cy="25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0004" y="1806358"/>
            <a:ext cx="3196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  <a:t>CLARA Phase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  <a:t>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  <a:t/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  <a:t>50MeV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  <a:t>Beam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charset="0"/>
              <a:ea typeface="ヒラギノ角ゴ Pro W3" charset="-128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9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37860" y="3846559"/>
            <a:ext cx="4048347" cy="2418972"/>
          </a:xfrm>
          <a:prstGeom prst="roundRect">
            <a:avLst>
              <a:gd name="adj" fmla="val 67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309716" y="3941943"/>
            <a:ext cx="3682645" cy="2081240"/>
            <a:chOff x="128943" y="785194"/>
            <a:chExt cx="8881172" cy="50191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4" t="1515" r="6207" b="1726"/>
            <a:stretch/>
          </p:blipFill>
          <p:spPr>
            <a:xfrm>
              <a:off x="142728" y="1051843"/>
              <a:ext cx="8867387" cy="475252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154694" y="911696"/>
              <a:ext cx="1800201" cy="6785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1720" y="1628801"/>
              <a:ext cx="2660188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Dielectric-lined</a:t>
              </a:r>
            </a:p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waveguide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88224" y="3975446"/>
              <a:ext cx="1647019" cy="70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</a:p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8229" y="1458728"/>
              <a:ext cx="2090776" cy="914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Phosphor screen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53206" y="4679455"/>
              <a:ext cx="2805973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PTFE</a:t>
              </a:r>
            </a:p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hase-shifter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1077" y="4623519"/>
              <a:ext cx="1617147" cy="42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THz beam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2754" y="785194"/>
              <a:ext cx="3511131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 MeV</a:t>
              </a:r>
            </a:p>
            <a:p>
              <a:pPr algn="ctr"/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electron beam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943" y="2315454"/>
              <a:ext cx="2075824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parabolic</a:t>
              </a:r>
              <a:endPara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0" y="6356135"/>
            <a:ext cx="9124307" cy="480699"/>
            <a:chOff x="1509055" y="5620607"/>
            <a:chExt cx="9124307" cy="48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1509055" y="5620607"/>
              <a:ext cx="9124307" cy="470495"/>
              <a:chOff x="261186" y="6474920"/>
              <a:chExt cx="9124307" cy="470495"/>
            </a:xfrm>
          </p:grpSpPr>
          <p:pic>
            <p:nvPicPr>
              <p:cNvPr id="39" name="Picture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4808" y="6508343"/>
                <a:ext cx="832585" cy="437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0" name="Straight Connector 39"/>
              <p:cNvCxnSpPr/>
              <p:nvPr/>
            </p:nvCxnSpPr>
            <p:spPr>
              <a:xfrm flipV="1">
                <a:off x="261186" y="6474920"/>
                <a:ext cx="9124307" cy="12826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61" b="21953"/>
            <a:stretch/>
          </p:blipFill>
          <p:spPr bwMode="auto">
            <a:xfrm>
              <a:off x="1591237" y="5741472"/>
              <a:ext cx="1087718" cy="359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478253" y="5741472"/>
              <a:ext cx="2593402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 Jamison  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OTST, Santa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Fe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March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Optical and THz experimental layout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-29846" y="945149"/>
            <a:ext cx="6636523" cy="5095396"/>
            <a:chOff x="-29846" y="972459"/>
            <a:chExt cx="6600953" cy="5068086"/>
          </a:xfrm>
        </p:grpSpPr>
        <p:grpSp>
          <p:nvGrpSpPr>
            <p:cNvPr id="33" name="Group 32"/>
            <p:cNvGrpSpPr/>
            <p:nvPr/>
          </p:nvGrpSpPr>
          <p:grpSpPr>
            <a:xfrm>
              <a:off x="975769" y="1522370"/>
              <a:ext cx="4019789" cy="4518175"/>
              <a:chOff x="535233" y="1352818"/>
              <a:chExt cx="4019789" cy="451817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233" y="1352818"/>
                <a:ext cx="4019789" cy="4318717"/>
              </a:xfrm>
              <a:prstGeom prst="rect">
                <a:avLst/>
              </a:prstGeom>
            </p:spPr>
          </p:pic>
          <p:sp>
            <p:nvSpPr>
              <p:cNvPr id="20" name="Freeform 19"/>
              <p:cNvSpPr/>
              <p:nvPr/>
            </p:nvSpPr>
            <p:spPr>
              <a:xfrm>
                <a:off x="4091036" y="4128821"/>
                <a:ext cx="356135" cy="1742172"/>
              </a:xfrm>
              <a:custGeom>
                <a:avLst/>
                <a:gdLst>
                  <a:gd name="connsiteX0" fmla="*/ 134754 w 356135"/>
                  <a:gd name="connsiteY0" fmla="*/ 144379 h 1742172"/>
                  <a:gd name="connsiteX1" fmla="*/ 0 w 356135"/>
                  <a:gd name="connsiteY1" fmla="*/ 510139 h 1742172"/>
                  <a:gd name="connsiteX2" fmla="*/ 28876 w 356135"/>
                  <a:gd name="connsiteY2" fmla="*/ 808522 h 1742172"/>
                  <a:gd name="connsiteX3" fmla="*/ 173255 w 356135"/>
                  <a:gd name="connsiteY3" fmla="*/ 1087654 h 1742172"/>
                  <a:gd name="connsiteX4" fmla="*/ 192505 w 356135"/>
                  <a:gd name="connsiteY4" fmla="*/ 1347536 h 1742172"/>
                  <a:gd name="connsiteX5" fmla="*/ 105878 w 356135"/>
                  <a:gd name="connsiteY5" fmla="*/ 1636294 h 1742172"/>
                  <a:gd name="connsiteX6" fmla="*/ 9625 w 356135"/>
                  <a:gd name="connsiteY6" fmla="*/ 1732547 h 1742172"/>
                  <a:gd name="connsiteX7" fmla="*/ 356135 w 356135"/>
                  <a:gd name="connsiteY7" fmla="*/ 1742172 h 1742172"/>
                  <a:gd name="connsiteX8" fmla="*/ 298383 w 356135"/>
                  <a:gd name="connsiteY8" fmla="*/ 9625 h 1742172"/>
                  <a:gd name="connsiteX9" fmla="*/ 182880 w 356135"/>
                  <a:gd name="connsiteY9" fmla="*/ 0 h 1742172"/>
                  <a:gd name="connsiteX10" fmla="*/ 134754 w 356135"/>
                  <a:gd name="connsiteY10" fmla="*/ 144379 h 174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6135" h="1742172">
                    <a:moveTo>
                      <a:pt x="134754" y="144379"/>
                    </a:moveTo>
                    <a:lnTo>
                      <a:pt x="0" y="510139"/>
                    </a:lnTo>
                    <a:lnTo>
                      <a:pt x="28876" y="808522"/>
                    </a:lnTo>
                    <a:lnTo>
                      <a:pt x="173255" y="1087654"/>
                    </a:lnTo>
                    <a:lnTo>
                      <a:pt x="192505" y="1347536"/>
                    </a:lnTo>
                    <a:lnTo>
                      <a:pt x="105878" y="1636294"/>
                    </a:lnTo>
                    <a:lnTo>
                      <a:pt x="9625" y="1732547"/>
                    </a:lnTo>
                    <a:lnTo>
                      <a:pt x="356135" y="1742172"/>
                    </a:lnTo>
                    <a:lnTo>
                      <a:pt x="298383" y="9625"/>
                    </a:lnTo>
                    <a:lnTo>
                      <a:pt x="182880" y="0"/>
                    </a:lnTo>
                    <a:lnTo>
                      <a:pt x="134754" y="14437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 flipV="1">
                <a:off x="609600" y="4207867"/>
                <a:ext cx="381000" cy="1534688"/>
              </a:xfrm>
              <a:custGeom>
                <a:avLst/>
                <a:gdLst>
                  <a:gd name="connsiteX0" fmla="*/ 134754 w 356135"/>
                  <a:gd name="connsiteY0" fmla="*/ 144379 h 1742172"/>
                  <a:gd name="connsiteX1" fmla="*/ 0 w 356135"/>
                  <a:gd name="connsiteY1" fmla="*/ 510139 h 1742172"/>
                  <a:gd name="connsiteX2" fmla="*/ 28876 w 356135"/>
                  <a:gd name="connsiteY2" fmla="*/ 808522 h 1742172"/>
                  <a:gd name="connsiteX3" fmla="*/ 173255 w 356135"/>
                  <a:gd name="connsiteY3" fmla="*/ 1087654 h 1742172"/>
                  <a:gd name="connsiteX4" fmla="*/ 192505 w 356135"/>
                  <a:gd name="connsiteY4" fmla="*/ 1347536 h 1742172"/>
                  <a:gd name="connsiteX5" fmla="*/ 105878 w 356135"/>
                  <a:gd name="connsiteY5" fmla="*/ 1636294 h 1742172"/>
                  <a:gd name="connsiteX6" fmla="*/ 9625 w 356135"/>
                  <a:gd name="connsiteY6" fmla="*/ 1732547 h 1742172"/>
                  <a:gd name="connsiteX7" fmla="*/ 356135 w 356135"/>
                  <a:gd name="connsiteY7" fmla="*/ 1742172 h 1742172"/>
                  <a:gd name="connsiteX8" fmla="*/ 298383 w 356135"/>
                  <a:gd name="connsiteY8" fmla="*/ 9625 h 1742172"/>
                  <a:gd name="connsiteX9" fmla="*/ 182880 w 356135"/>
                  <a:gd name="connsiteY9" fmla="*/ 0 h 1742172"/>
                  <a:gd name="connsiteX10" fmla="*/ 134754 w 356135"/>
                  <a:gd name="connsiteY10" fmla="*/ 144379 h 174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6135" h="1742172">
                    <a:moveTo>
                      <a:pt x="134754" y="144379"/>
                    </a:moveTo>
                    <a:lnTo>
                      <a:pt x="0" y="510139"/>
                    </a:lnTo>
                    <a:lnTo>
                      <a:pt x="28876" y="808522"/>
                    </a:lnTo>
                    <a:lnTo>
                      <a:pt x="173255" y="1087654"/>
                    </a:lnTo>
                    <a:lnTo>
                      <a:pt x="192505" y="1347536"/>
                    </a:lnTo>
                    <a:lnTo>
                      <a:pt x="105878" y="1636294"/>
                    </a:lnTo>
                    <a:lnTo>
                      <a:pt x="9625" y="1732547"/>
                    </a:lnTo>
                    <a:lnTo>
                      <a:pt x="356135" y="1742172"/>
                    </a:lnTo>
                    <a:lnTo>
                      <a:pt x="298383" y="9625"/>
                    </a:lnTo>
                    <a:lnTo>
                      <a:pt x="182880" y="0"/>
                    </a:lnTo>
                    <a:lnTo>
                      <a:pt x="134754" y="14437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39284" y="972459"/>
              <a:ext cx="252479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Delay-stages </a:t>
              </a:r>
              <a:br>
                <a:rPr lang="en-US" sz="1600" dirty="0" smtClean="0"/>
              </a:br>
              <a:r>
                <a:rPr lang="en-US" sz="1600" dirty="0" smtClean="0"/>
                <a:t>(THz-electron &amp; THz-probe)</a:t>
              </a:r>
              <a:endParaRPr lang="en-GB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07207" y="3269710"/>
              <a:ext cx="164967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Tilted pulse-front </a:t>
              </a:r>
              <a:br>
                <a:rPr lang="en-US" sz="1600" dirty="0" smtClean="0"/>
              </a:br>
              <a:r>
                <a:rPr lang="en-US" sz="1600" dirty="0" smtClean="0"/>
                <a:t>LiNbO3 source</a:t>
              </a:r>
              <a:endParaRPr lang="en-GB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29846" y="3042677"/>
              <a:ext cx="1162882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/>
                <a:t>Probe </a:t>
              </a:r>
              <a:br>
                <a:rPr lang="en-US" sz="1600" dirty="0" smtClean="0"/>
              </a:br>
              <a:r>
                <a:rPr lang="en-US" sz="1600" dirty="0" smtClean="0"/>
                <a:t>compressor</a:t>
              </a:r>
            </a:p>
            <a:p>
              <a:pPr algn="r"/>
              <a:r>
                <a:rPr lang="en-US" sz="1600" dirty="0" smtClean="0"/>
                <a:t>&amp; EOS </a:t>
              </a:r>
            </a:p>
            <a:p>
              <a:pPr algn="r"/>
              <a:r>
                <a:rPr lang="en-US" sz="1600" dirty="0" smtClean="0"/>
                <a:t>detection</a:t>
              </a:r>
              <a:endParaRPr lang="en-GB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21435" y="1884064"/>
              <a:ext cx="1649672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Chirped pulse</a:t>
              </a:r>
            </a:p>
            <a:p>
              <a:r>
                <a:rPr lang="en-US" sz="1600" dirty="0"/>
                <a:t>b</a:t>
              </a:r>
              <a:r>
                <a:rPr lang="en-US" sz="1600" dirty="0" smtClean="0"/>
                <a:t>eating for</a:t>
              </a:r>
            </a:p>
            <a:p>
              <a:r>
                <a:rPr lang="en-US" sz="1600" dirty="0"/>
                <a:t>m</a:t>
              </a:r>
              <a:r>
                <a:rPr lang="en-US" sz="1600" dirty="0" smtClean="0"/>
                <a:t>onochromatic THz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80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5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75500" y="4157115"/>
            <a:ext cx="5338640" cy="2255284"/>
            <a:chOff x="575500" y="4157115"/>
            <a:chExt cx="5338640" cy="2255284"/>
          </a:xfrm>
        </p:grpSpPr>
        <p:grpSp>
          <p:nvGrpSpPr>
            <p:cNvPr id="16" name="Group 15"/>
            <p:cNvGrpSpPr/>
            <p:nvPr/>
          </p:nvGrpSpPr>
          <p:grpSpPr>
            <a:xfrm>
              <a:off x="575500" y="4157115"/>
              <a:ext cx="5338640" cy="2255284"/>
              <a:chOff x="575500" y="4157115"/>
              <a:chExt cx="5338640" cy="225528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786839" y="4438163"/>
                <a:ext cx="512730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B9BD5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Oscillation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period short, </a:t>
                </a: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well matched to the bunch duration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B9BD5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field strengths </a:t>
                </a: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possible. 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B9BD5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Wavelength allows for easy fabrication of structures.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86839" y="4157115"/>
                <a:ext cx="15813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THz advantages: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75500" y="5673735"/>
                <a:ext cx="344953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Obtaining sub-luminal phase velocities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Broadband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pulses – controlling dispersion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 field THz sources still challenging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86839" y="5315623"/>
              <a:ext cx="1513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THz 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challenges: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18821" y="1469190"/>
            <a:ext cx="3296585" cy="2424084"/>
            <a:chOff x="1418435" y="1408909"/>
            <a:chExt cx="2999814" cy="2120691"/>
          </a:xfrm>
        </p:grpSpPr>
        <p:sp>
          <p:nvSpPr>
            <p:cNvPr id="13" name="Rounded Rectangle 12"/>
            <p:cNvSpPr/>
            <p:nvPr/>
          </p:nvSpPr>
          <p:spPr>
            <a:xfrm>
              <a:off x="1418435" y="1423602"/>
              <a:ext cx="2914650" cy="210599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0251" y="1408909"/>
              <a:ext cx="1908556" cy="350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 </a:t>
              </a: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78279" y="1686110"/>
              <a:ext cx="2939970" cy="16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GHz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period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Symbol"/>
                </a:rPr>
                <a:t>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 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cm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Cavity aperture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 2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~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10 -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 m</a:t>
              </a:r>
              <a:r>
                <a:rPr kumimoji="0" lang="en-GB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length:  5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(superconducting)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5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(normal conducting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74307" y="1500502"/>
            <a:ext cx="2717988" cy="2409567"/>
            <a:chOff x="4494415" y="685800"/>
            <a:chExt cx="3963784" cy="3272366"/>
          </a:xfrm>
        </p:grpSpPr>
        <p:sp>
          <p:nvSpPr>
            <p:cNvPr id="22" name="Rounded Rectangle 21"/>
            <p:cNvSpPr/>
            <p:nvPr/>
          </p:nvSpPr>
          <p:spPr>
            <a:xfrm>
              <a:off x="4494415" y="685800"/>
              <a:ext cx="3963784" cy="32723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39939" y="746050"/>
              <a:ext cx="2740772" cy="543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THz frequencies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30901" y="1125461"/>
              <a:ext cx="3528403" cy="229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THz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period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Symbol"/>
                </a:rPr>
                <a:t>l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– 1 mm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Cavity aperture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mm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MV/m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GV/m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length  1-5 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97663" y="1485986"/>
            <a:ext cx="2865010" cy="2424084"/>
            <a:chOff x="4494416" y="685800"/>
            <a:chExt cx="3963784" cy="3272366"/>
          </a:xfrm>
        </p:grpSpPr>
        <p:sp>
          <p:nvSpPr>
            <p:cNvPr id="14" name="Rounded Rectangle 13"/>
            <p:cNvSpPr/>
            <p:nvPr/>
          </p:nvSpPr>
          <p:spPr>
            <a:xfrm>
              <a:off x="4494416" y="685800"/>
              <a:ext cx="3963784" cy="327236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44730" y="749377"/>
              <a:ext cx="3104534" cy="466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Optical frequencies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87458" y="1146453"/>
              <a:ext cx="3579762" cy="222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THz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period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fs,  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Symbol"/>
                </a:rPr>
                <a:t>l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0.8 –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Cavity aperture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MV m</a:t>
              </a:r>
              <a:r>
                <a:rPr kumimoji="0" lang="en-GB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 &gt;&gt; GV/m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length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fs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28650" y="276365"/>
            <a:ext cx="8035956" cy="1325563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Why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THz radiation for particle acceleration?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6317401" y="4008293"/>
            <a:ext cx="2135588" cy="1469202"/>
            <a:chOff x="3472340" y="1649592"/>
            <a:chExt cx="4544936" cy="33894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2340" y="1649592"/>
              <a:ext cx="4544936" cy="338940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124571" y="2002286"/>
              <a:ext cx="2129728" cy="710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50um silica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4982485" y="2102520"/>
              <a:ext cx="18567" cy="4514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5001052" y="2704307"/>
              <a:ext cx="13686" cy="395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353006" y="3354054"/>
              <a:ext cx="13679" cy="4196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368985" y="3926651"/>
              <a:ext cx="13686" cy="395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7" r="12454" b="5815"/>
          <a:stretch/>
        </p:blipFill>
        <p:spPr>
          <a:xfrm>
            <a:off x="5234058" y="4974934"/>
            <a:ext cx="1839023" cy="111524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62379" y="3998519"/>
            <a:ext cx="5400294" cy="2303595"/>
            <a:chOff x="3131166" y="3973537"/>
            <a:chExt cx="5400294" cy="2303595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" t="42025" r="13179" b="23605"/>
            <a:stretch/>
          </p:blipFill>
          <p:spPr bwMode="auto">
            <a:xfrm>
              <a:off x="3131166" y="4054808"/>
              <a:ext cx="3344592" cy="185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5319316" y="3973537"/>
              <a:ext cx="3212144" cy="2303595"/>
              <a:chOff x="5319316" y="3973537"/>
              <a:chExt cx="3212144" cy="230359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17805" y="3973537"/>
                <a:ext cx="2013655" cy="174378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319316" y="5815467"/>
                <a:ext cx="1992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[2] E.A Peralta </a:t>
                </a:r>
                <a:r>
                  <a:rPr kumimoji="0" lang="en-GB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et </a:t>
                </a:r>
                <a:r>
                  <a:rPr kumimoji="0" lang="en-GB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al</a:t>
                </a:r>
                <a:r>
                  <a:rPr kumimoji="0" lang="en-GB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., </a:t>
                </a: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Nature, </a:t>
                </a: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/>
                </a:r>
                <a:b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</a:b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503.7474 </a:t>
                </a: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(2013): 91-94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2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4688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15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634"/>
            <a:ext cx="8712967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7707" y="-373437"/>
            <a:ext cx="3169085" cy="4225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" y="900333"/>
            <a:ext cx="4770344" cy="5125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26" y="3492642"/>
            <a:ext cx="4257685" cy="31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144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195495"/>
                </a:solidFill>
                <a:latin typeface="Calibri" panose="020F0502020204030204" pitchFamily="34" charset="0"/>
              </a:rPr>
              <a:t>E</a:t>
            </a:r>
            <a:r>
              <a:rPr lang="en-US" sz="20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xperimental layout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8" y="1194721"/>
            <a:ext cx="3276600" cy="24574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9"/>
          <a:stretch/>
        </p:blipFill>
        <p:spPr>
          <a:xfrm>
            <a:off x="6248400" y="2646035"/>
            <a:ext cx="2109578" cy="18123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86" y="4196711"/>
            <a:ext cx="5259014" cy="20939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388666" y="4273693"/>
            <a:ext cx="415565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beam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optical system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4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3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9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THz-induced </a:t>
            </a:r>
            <a:r>
              <a:rPr lang="en-US" sz="2000" kern="0" dirty="0">
                <a:solidFill>
                  <a:srgbClr val="195495"/>
                </a:solidFill>
                <a:latin typeface="Calibri" panose="020F0502020204030204" pitchFamily="34" charset="0"/>
              </a:rPr>
              <a:t>e</a:t>
            </a:r>
            <a:r>
              <a:rPr lang="en-US" sz="2000" kern="0" noProof="0" dirty="0" err="1" smtClean="0">
                <a:solidFill>
                  <a:srgbClr val="195495"/>
                </a:solidFill>
                <a:latin typeface="Calibri" panose="020F0502020204030204" pitchFamily="34" charset="0"/>
              </a:rPr>
              <a:t>nergy</a:t>
            </a: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 modulation 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0" t="16667" r="13949" b="46808"/>
          <a:stretch/>
        </p:blipFill>
        <p:spPr bwMode="auto">
          <a:xfrm>
            <a:off x="2521406" y="3353293"/>
            <a:ext cx="2300851" cy="18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4735" y="1457138"/>
            <a:ext cx="4894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Clara operated in a long-bunch configuration.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Bunch duration 7 </a:t>
            </a:r>
            <a:r>
              <a:rPr lang="en-US" dirty="0" err="1" smtClean="0"/>
              <a:t>ps</a:t>
            </a:r>
            <a:r>
              <a:rPr lang="en-US" dirty="0" smtClean="0"/>
              <a:t> FWHM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approximately linear chirp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092564" y="1304773"/>
            <a:ext cx="2665841" cy="4632477"/>
            <a:chOff x="5092564" y="1511158"/>
            <a:chExt cx="2918054" cy="49973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2564" y="1511158"/>
              <a:ext cx="2918054" cy="499734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38365" y="1721894"/>
              <a:ext cx="846065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THz off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55357" y="4081665"/>
              <a:ext cx="82907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THz on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92564" y="1087806"/>
            <a:ext cx="320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on electron spectrometer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28569" y="2704275"/>
            <a:ext cx="2175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Periodic energy gain/loss </a:t>
            </a:r>
            <a:br>
              <a:rPr lang="en-US" sz="1400" dirty="0" smtClean="0"/>
            </a:br>
            <a:r>
              <a:rPr lang="en-US" sz="1400" dirty="0" smtClean="0"/>
              <a:t>imposed by THz interaction</a:t>
            </a:r>
            <a:endParaRPr lang="en-GB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2182" y="3016250"/>
            <a:ext cx="2457860" cy="2462420"/>
            <a:chOff x="82182" y="3016250"/>
            <a:chExt cx="2457860" cy="246242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81" b="49630"/>
            <a:stretch/>
          </p:blipFill>
          <p:spPr>
            <a:xfrm>
              <a:off x="82182" y="3120126"/>
              <a:ext cx="2457860" cy="235854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003300" y="3016250"/>
              <a:ext cx="132715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74633" y="5961315"/>
            <a:ext cx="3543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M.T. Hibberd et al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 1908.04055 (2019)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3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6"/>
          <a:stretch/>
        </p:blipFill>
        <p:spPr>
          <a:xfrm>
            <a:off x="473472" y="1403189"/>
            <a:ext cx="2961185" cy="215281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THz-induced energy </a:t>
            </a: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modulation 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3246" y="1214202"/>
            <a:ext cx="461248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modulation visibility up to 90%</a:t>
            </a:r>
          </a:p>
          <a:p>
            <a:r>
              <a:rPr lang="en-US" dirty="0" smtClean="0"/>
              <a:t>Non-sinusoidal modulation: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Dependent on the acceleration absolute</a:t>
            </a:r>
            <a:br>
              <a:rPr lang="en-US" sz="1600" dirty="0" smtClean="0"/>
            </a:br>
            <a:r>
              <a:rPr lang="en-US" sz="1600" dirty="0" smtClean="0"/>
              <a:t>magnitude; slice energy-spread &amp; emittance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04342" y="1052146"/>
            <a:ext cx="34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Single-shot electron energy spectra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72" y="1464628"/>
            <a:ext cx="2699085" cy="453147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97914" y="264639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Peak THz acceleration determined from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model fit to data ;</a:t>
            </a:r>
            <a:b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 sinusoidal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THz-driven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modulation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cs typeface="Arial" panose="020B0604020202020204" pitchFamily="34" charset="0"/>
                <a:sym typeface="Wingdings" panose="05000000000000000000" pitchFamily="2" charset="2"/>
              </a:rPr>
              <a:t>Acceleration of 8.8 </a:t>
            </a:r>
            <a:r>
              <a:rPr lang="en-GB" b="1" dirty="0" err="1"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Effective interaction length limited to approximately 4.3mm by group velocity walk-off and the THz pulse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Average acceleration gradient of </a:t>
            </a:r>
            <a:r>
              <a:rPr lang="en-GB" b="1" dirty="0">
                <a:cs typeface="Arial" panose="020B0604020202020204" pitchFamily="34" charset="0"/>
                <a:sym typeface="Wingdings" panose="05000000000000000000" pitchFamily="2" charset="2"/>
              </a:rPr>
              <a:t>2MV/m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492" y="5963761"/>
            <a:ext cx="3543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M.T. Hibberd et al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 1908.04055 (2019)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8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0125-WA0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555" y="1471980"/>
            <a:ext cx="5889537" cy="3333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8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THz-induced energy </a:t>
            </a: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modulation 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0" t="16667" r="13949" b="46808"/>
          <a:stretch/>
        </p:blipFill>
        <p:spPr bwMode="auto">
          <a:xfrm>
            <a:off x="0" y="4028777"/>
            <a:ext cx="2539098" cy="20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691" y="1127818"/>
            <a:ext cx="78199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Phase-space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distribution was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obtained from THz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period 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2.5 </a:t>
            </a:r>
            <a:r>
              <a:rPr lang="en-GB" dirty="0" err="1"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 (0.4 THz) and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measured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energy modulation period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GB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(E).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628" y="909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“THz zero-cross” for time-energy bunch diagnostic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1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937783" y="1658485"/>
            <a:ext cx="5184377" cy="2370292"/>
            <a:chOff x="263530" y="2444784"/>
            <a:chExt cx="5777714" cy="26415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2039B7-9267-224F-BFDF-3B3F50724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530" y="2444784"/>
              <a:ext cx="2947962" cy="26204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EE6A27-81A4-7B4F-901B-F61AD9FBA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2757" y="2474362"/>
              <a:ext cx="2938487" cy="2611988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4538122" y="2906357"/>
              <a:ext cx="294702" cy="166607"/>
              <a:chOff x="2090968" y="4298197"/>
              <a:chExt cx="317799" cy="22214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2090968" y="4298197"/>
                <a:ext cx="0" cy="22214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408767" y="4298197"/>
                <a:ext cx="0" cy="22214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2090968" y="4409268"/>
                <a:ext cx="31779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056859" y="2597576"/>
              <a:ext cx="562142" cy="3000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2.5ps</a:t>
              </a:r>
              <a:endParaRPr lang="en-GB" sz="135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247833" y="3036488"/>
              <a:ext cx="290289" cy="796373"/>
              <a:chOff x="2090968" y="4298197"/>
              <a:chExt cx="317799" cy="1526869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2090968" y="4298197"/>
                <a:ext cx="0" cy="15268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408767" y="4298197"/>
                <a:ext cx="0" cy="22214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2090968" y="4409268"/>
                <a:ext cx="31779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4"/>
          <p:cNvSpPr/>
          <p:nvPr/>
        </p:nvSpPr>
        <p:spPr>
          <a:xfrm>
            <a:off x="5634172" y="4597953"/>
            <a:ext cx="2920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Measured : 47.5 </a:t>
            </a:r>
            <a:r>
              <a:rPr lang="en-GB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GB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GB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Beam dynamics </a:t>
            </a:r>
            <a:r>
              <a:rPr lang="en-GB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calcs</a:t>
            </a:r>
            <a:r>
              <a:rPr lang="en-GB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: 53 </a:t>
            </a:r>
            <a:r>
              <a:rPr lang="en-GB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GB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endParaRPr lang="en-GB" sz="1600" dirty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22909" y="4316063"/>
            <a:ext cx="1314853" cy="66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Linear chirp : 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0" t="52547" r="13949" b="6250"/>
          <a:stretch/>
        </p:blipFill>
        <p:spPr bwMode="auto">
          <a:xfrm>
            <a:off x="2789491" y="4009794"/>
            <a:ext cx="2346906" cy="21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510692" y="5546321"/>
            <a:ext cx="2742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100 single-shot spectra, with </a:t>
            </a:r>
            <a:br>
              <a:rPr lang="en-US" sz="1400" dirty="0" smtClean="0"/>
            </a:br>
            <a:r>
              <a:rPr lang="en-US" sz="1400" dirty="0" smtClean="0"/>
              <a:t>varying THz-electron beam timing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84451" y="6066010"/>
            <a:ext cx="3543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M.T. Hibberd et al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 1908.04055 (2019)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6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Waveguide resonant response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6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 r="6325"/>
          <a:stretch/>
        </p:blipFill>
        <p:spPr>
          <a:xfrm>
            <a:off x="4970075" y="4497219"/>
            <a:ext cx="2916243" cy="18048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01482"/>
            <a:ext cx="4965644" cy="3668843"/>
            <a:chOff x="309365" y="1502596"/>
            <a:chExt cx="4965644" cy="36688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365" y="1502596"/>
              <a:ext cx="4780978" cy="36688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5400000">
              <a:off x="3847021" y="3111248"/>
              <a:ext cx="24866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Modulation period (</a:t>
              </a:r>
              <a:r>
                <a:rPr lang="en-US" dirty="0" err="1" smtClean="0">
                  <a:solidFill>
                    <a:schemeClr val="accent2"/>
                  </a:solidFill>
                </a:rPr>
                <a:t>keV</a:t>
              </a:r>
              <a:r>
                <a:rPr lang="en-US" dirty="0" smtClean="0">
                  <a:solidFill>
                    <a:schemeClr val="accent2"/>
                  </a:solidFill>
                </a:rPr>
                <a:t>)</a:t>
              </a:r>
              <a:endParaRPr lang="en-GB" dirty="0">
                <a:solidFill>
                  <a:schemeClr val="accent2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-703843" y="3043972"/>
              <a:ext cx="26597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Modulation strength (</a:t>
              </a:r>
              <a:r>
                <a:rPr lang="en-US" dirty="0" err="1" smtClean="0">
                  <a:solidFill>
                    <a:schemeClr val="tx2"/>
                  </a:solidFill>
                </a:rPr>
                <a:t>a.u</a:t>
              </a:r>
              <a:r>
                <a:rPr lang="en-US" dirty="0" smtClean="0">
                  <a:solidFill>
                    <a:schemeClr val="tx2"/>
                  </a:solidFill>
                </a:rPr>
                <a:t>.)</a:t>
              </a:r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76196" y="1037789"/>
            <a:ext cx="4184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</a:t>
            </a:r>
            <a:r>
              <a:rPr lang="en-US" sz="2000" dirty="0" smtClean="0"/>
              <a:t>odulation period and depth </a:t>
            </a:r>
            <a:br>
              <a:rPr lang="en-US" sz="2000" dirty="0" smtClean="0"/>
            </a:br>
            <a:r>
              <a:rPr lang="en-US" sz="2000" dirty="0" smtClean="0"/>
              <a:t>observed as function of THz frequency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199780" y="1923709"/>
            <a:ext cx="3452163" cy="206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 smtClean="0">
                <a:solidFill>
                  <a:schemeClr val="tx2"/>
                </a:solidFill>
              </a:rPr>
              <a:t>Modulation period independent of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THz frequency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100 GHz THz source bandwidth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Phase-matching effectively filters</a:t>
            </a:r>
            <a:br>
              <a:rPr lang="en-US" sz="1600" dirty="0" smtClean="0"/>
            </a:br>
            <a:r>
              <a:rPr lang="en-US" sz="1600" dirty="0" smtClean="0"/>
              <a:t>interaction to 0.40THz modulation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Indications of differing modulation </a:t>
            </a:r>
            <a:br>
              <a:rPr lang="en-US" sz="1600" dirty="0" smtClean="0"/>
            </a:br>
            <a:r>
              <a:rPr lang="en-US" sz="1600" dirty="0" smtClean="0"/>
              <a:t>period beyond bandwidth range 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80671" y="4250586"/>
            <a:ext cx="21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THz source spectrum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88492" y="5963761"/>
            <a:ext cx="3543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M.T. Hibberd et al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 1908.04055 (2019)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0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9030" y="233844"/>
            <a:ext cx="7228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2800" dirty="0" smtClean="0">
                <a:solidFill>
                  <a:srgbClr val="1F497D"/>
                </a:solidFill>
                <a:latin typeface="Calibri"/>
              </a:rPr>
              <a:t>Terahertz pulses</a:t>
            </a:r>
            <a:r>
              <a:rPr lang="en-GB" sz="2800" dirty="0" smtClean="0">
                <a:solidFill>
                  <a:srgbClr val="1F497D"/>
                </a:solidFill>
                <a:latin typeface="Calibri"/>
              </a:rPr>
              <a:t> from optical-rectification</a:t>
            </a:r>
          </a:p>
          <a:p>
            <a:pPr algn="ctr">
              <a:defRPr/>
            </a:pPr>
            <a:r>
              <a:rPr lang="en-GB" sz="2000" dirty="0" smtClean="0">
                <a:solidFill>
                  <a:srgbClr val="1F497D"/>
                </a:solidFill>
                <a:latin typeface="Calibri"/>
              </a:rPr>
              <a:t>Difference frequency mixing by broadband ultra-short optical pulse</a:t>
            </a:r>
            <a:endParaRPr lang="en-GB" sz="2000" dirty="0">
              <a:solidFill>
                <a:srgbClr val="1F497D"/>
              </a:solidFill>
              <a:latin typeface="Calibri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43639" y="1403260"/>
            <a:ext cx="4347751" cy="2024579"/>
            <a:chOff x="149737" y="1885727"/>
            <a:chExt cx="4509670" cy="2099978"/>
          </a:xfrm>
        </p:grpSpPr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428558" y="2901768"/>
              <a:ext cx="84029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b="1" i="1" dirty="0">
                  <a:solidFill>
                    <a:prstClr val="black"/>
                  </a:solidFill>
                  <a:latin typeface="Calibri"/>
                </a:rPr>
                <a:t>Laser field</a:t>
              </a:r>
              <a:endParaRPr lang="en-US" sz="1200" b="1" i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08928" y="2404687"/>
              <a:ext cx="628649" cy="485621"/>
              <a:chOff x="3657600" y="2078257"/>
              <a:chExt cx="1565131" cy="1103003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657600" y="2078257"/>
                <a:ext cx="780707" cy="62065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0707" h="620657">
                    <a:moveTo>
                      <a:pt x="0" y="620338"/>
                    </a:moveTo>
                    <a:cubicBezTo>
                      <a:pt x="91068" y="620957"/>
                      <a:pt x="182137" y="621577"/>
                      <a:pt x="252761" y="612904"/>
                    </a:cubicBezTo>
                    <a:cubicBezTo>
                      <a:pt x="323385" y="604231"/>
                      <a:pt x="376663" y="607948"/>
                      <a:pt x="423746" y="568299"/>
                    </a:cubicBezTo>
                    <a:cubicBezTo>
                      <a:pt x="470829" y="528650"/>
                      <a:pt x="500566" y="451830"/>
                      <a:pt x="535259" y="375011"/>
                    </a:cubicBezTo>
                    <a:cubicBezTo>
                      <a:pt x="569952" y="298192"/>
                      <a:pt x="608361" y="161899"/>
                      <a:pt x="631902" y="107382"/>
                    </a:cubicBezTo>
                    <a:cubicBezTo>
                      <a:pt x="655443" y="52865"/>
                      <a:pt x="654205" y="65255"/>
                      <a:pt x="676507" y="47909"/>
                    </a:cubicBezTo>
                    <a:cubicBezTo>
                      <a:pt x="698809" y="30563"/>
                      <a:pt x="748371" y="10738"/>
                      <a:pt x="765717" y="3304"/>
                    </a:cubicBezTo>
                    <a:cubicBezTo>
                      <a:pt x="783063" y="-4130"/>
                      <a:pt x="780585" y="3304"/>
                      <a:pt x="780585" y="330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 flipH="1">
                <a:off x="4442024" y="2079322"/>
                <a:ext cx="780707" cy="62065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0707" h="620657">
                    <a:moveTo>
                      <a:pt x="0" y="620338"/>
                    </a:moveTo>
                    <a:cubicBezTo>
                      <a:pt x="91068" y="620957"/>
                      <a:pt x="182137" y="621577"/>
                      <a:pt x="252761" y="612904"/>
                    </a:cubicBezTo>
                    <a:cubicBezTo>
                      <a:pt x="323385" y="604231"/>
                      <a:pt x="376663" y="607948"/>
                      <a:pt x="423746" y="568299"/>
                    </a:cubicBezTo>
                    <a:cubicBezTo>
                      <a:pt x="470829" y="528650"/>
                      <a:pt x="500566" y="451830"/>
                      <a:pt x="535259" y="375011"/>
                    </a:cubicBezTo>
                    <a:cubicBezTo>
                      <a:pt x="569952" y="298192"/>
                      <a:pt x="608361" y="161899"/>
                      <a:pt x="631902" y="107382"/>
                    </a:cubicBezTo>
                    <a:cubicBezTo>
                      <a:pt x="655443" y="52865"/>
                      <a:pt x="654205" y="65255"/>
                      <a:pt x="676507" y="47909"/>
                    </a:cubicBezTo>
                    <a:cubicBezTo>
                      <a:pt x="698809" y="30563"/>
                      <a:pt x="748371" y="10738"/>
                      <a:pt x="765717" y="3304"/>
                    </a:cubicBezTo>
                    <a:cubicBezTo>
                      <a:pt x="783063" y="-4130"/>
                      <a:pt x="780585" y="3304"/>
                      <a:pt x="780585" y="330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051610" y="2095698"/>
                <a:ext cx="802888" cy="1085562"/>
              </a:xfrm>
              <a:custGeom>
                <a:avLst/>
                <a:gdLst>
                  <a:gd name="connsiteX0" fmla="*/ 0 w 802888"/>
                  <a:gd name="connsiteY0" fmla="*/ 595463 h 1085562"/>
                  <a:gd name="connsiteX1" fmla="*/ 66907 w 802888"/>
                  <a:gd name="connsiteY1" fmla="*/ 543424 h 1085562"/>
                  <a:gd name="connsiteX2" fmla="*/ 89210 w 802888"/>
                  <a:gd name="connsiteY2" fmla="*/ 699541 h 1085562"/>
                  <a:gd name="connsiteX3" fmla="*/ 141249 w 802888"/>
                  <a:gd name="connsiteY3" fmla="*/ 729278 h 1085562"/>
                  <a:gd name="connsiteX4" fmla="*/ 178419 w 802888"/>
                  <a:gd name="connsiteY4" fmla="*/ 365004 h 1085562"/>
                  <a:gd name="connsiteX5" fmla="*/ 185853 w 802888"/>
                  <a:gd name="connsiteY5" fmla="*/ 305531 h 1085562"/>
                  <a:gd name="connsiteX6" fmla="*/ 237892 w 802888"/>
                  <a:gd name="connsiteY6" fmla="*/ 298097 h 1085562"/>
                  <a:gd name="connsiteX7" fmla="*/ 245327 w 802888"/>
                  <a:gd name="connsiteY7" fmla="*/ 417043 h 1085562"/>
                  <a:gd name="connsiteX8" fmla="*/ 267629 w 802888"/>
                  <a:gd name="connsiteY8" fmla="*/ 863092 h 1085562"/>
                  <a:gd name="connsiteX9" fmla="*/ 267629 w 802888"/>
                  <a:gd name="connsiteY9" fmla="*/ 1004341 h 1085562"/>
                  <a:gd name="connsiteX10" fmla="*/ 327102 w 802888"/>
                  <a:gd name="connsiteY10" fmla="*/ 1041512 h 1085562"/>
                  <a:gd name="connsiteX11" fmla="*/ 356839 w 802888"/>
                  <a:gd name="connsiteY11" fmla="*/ 372439 h 1085562"/>
                  <a:gd name="connsiteX12" fmla="*/ 386575 w 802888"/>
                  <a:gd name="connsiteY12" fmla="*/ 89941 h 1085562"/>
                  <a:gd name="connsiteX13" fmla="*/ 416312 w 802888"/>
                  <a:gd name="connsiteY13" fmla="*/ 731 h 1085562"/>
                  <a:gd name="connsiteX14" fmla="*/ 446049 w 802888"/>
                  <a:gd name="connsiteY14" fmla="*/ 127112 h 1085562"/>
                  <a:gd name="connsiteX15" fmla="*/ 475785 w 802888"/>
                  <a:gd name="connsiteY15" fmla="*/ 677239 h 1085562"/>
                  <a:gd name="connsiteX16" fmla="*/ 468351 w 802888"/>
                  <a:gd name="connsiteY16" fmla="*/ 989473 h 1085562"/>
                  <a:gd name="connsiteX17" fmla="*/ 520390 w 802888"/>
                  <a:gd name="connsiteY17" fmla="*/ 1056380 h 1085562"/>
                  <a:gd name="connsiteX18" fmla="*/ 550127 w 802888"/>
                  <a:gd name="connsiteY18" fmla="*/ 848224 h 1085562"/>
                  <a:gd name="connsiteX19" fmla="*/ 579863 w 802888"/>
                  <a:gd name="connsiteY19" fmla="*/ 491385 h 1085562"/>
                  <a:gd name="connsiteX20" fmla="*/ 624468 w 802888"/>
                  <a:gd name="connsiteY20" fmla="*/ 357570 h 1085562"/>
                  <a:gd name="connsiteX21" fmla="*/ 646770 w 802888"/>
                  <a:gd name="connsiteY21" fmla="*/ 476517 h 1085562"/>
                  <a:gd name="connsiteX22" fmla="*/ 683941 w 802888"/>
                  <a:gd name="connsiteY22" fmla="*/ 736712 h 1085562"/>
                  <a:gd name="connsiteX23" fmla="*/ 735980 w 802888"/>
                  <a:gd name="connsiteY23" fmla="*/ 706975 h 1085562"/>
                  <a:gd name="connsiteX24" fmla="*/ 758283 w 802888"/>
                  <a:gd name="connsiteY24" fmla="*/ 610331 h 1085562"/>
                  <a:gd name="connsiteX25" fmla="*/ 802888 w 802888"/>
                  <a:gd name="connsiteY25" fmla="*/ 595463 h 108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02888" h="1085562">
                    <a:moveTo>
                      <a:pt x="0" y="595463"/>
                    </a:moveTo>
                    <a:cubicBezTo>
                      <a:pt x="26019" y="560770"/>
                      <a:pt x="52039" y="526078"/>
                      <a:pt x="66907" y="543424"/>
                    </a:cubicBezTo>
                    <a:cubicBezTo>
                      <a:pt x="81775" y="560770"/>
                      <a:pt x="76820" y="668565"/>
                      <a:pt x="89210" y="699541"/>
                    </a:cubicBezTo>
                    <a:cubicBezTo>
                      <a:pt x="101600" y="730517"/>
                      <a:pt x="126381" y="785034"/>
                      <a:pt x="141249" y="729278"/>
                    </a:cubicBezTo>
                    <a:cubicBezTo>
                      <a:pt x="156117" y="673522"/>
                      <a:pt x="170985" y="435628"/>
                      <a:pt x="178419" y="365004"/>
                    </a:cubicBezTo>
                    <a:cubicBezTo>
                      <a:pt x="185853" y="294380"/>
                      <a:pt x="175941" y="316682"/>
                      <a:pt x="185853" y="305531"/>
                    </a:cubicBezTo>
                    <a:cubicBezTo>
                      <a:pt x="195765" y="294380"/>
                      <a:pt x="227980" y="279512"/>
                      <a:pt x="237892" y="298097"/>
                    </a:cubicBezTo>
                    <a:cubicBezTo>
                      <a:pt x="247804" y="316682"/>
                      <a:pt x="240371" y="322877"/>
                      <a:pt x="245327" y="417043"/>
                    </a:cubicBezTo>
                    <a:cubicBezTo>
                      <a:pt x="250283" y="511209"/>
                      <a:pt x="263912" y="765209"/>
                      <a:pt x="267629" y="863092"/>
                    </a:cubicBezTo>
                    <a:cubicBezTo>
                      <a:pt x="271346" y="960975"/>
                      <a:pt x="257717" y="974604"/>
                      <a:pt x="267629" y="1004341"/>
                    </a:cubicBezTo>
                    <a:cubicBezTo>
                      <a:pt x="277541" y="1034078"/>
                      <a:pt x="312234" y="1146829"/>
                      <a:pt x="327102" y="1041512"/>
                    </a:cubicBezTo>
                    <a:cubicBezTo>
                      <a:pt x="341970" y="936195"/>
                      <a:pt x="346927" y="531034"/>
                      <a:pt x="356839" y="372439"/>
                    </a:cubicBezTo>
                    <a:cubicBezTo>
                      <a:pt x="366751" y="213844"/>
                      <a:pt x="376663" y="151892"/>
                      <a:pt x="386575" y="89941"/>
                    </a:cubicBezTo>
                    <a:cubicBezTo>
                      <a:pt x="396487" y="27990"/>
                      <a:pt x="406400" y="-5464"/>
                      <a:pt x="416312" y="731"/>
                    </a:cubicBezTo>
                    <a:cubicBezTo>
                      <a:pt x="426224" y="6926"/>
                      <a:pt x="436137" y="14361"/>
                      <a:pt x="446049" y="127112"/>
                    </a:cubicBezTo>
                    <a:cubicBezTo>
                      <a:pt x="455961" y="239863"/>
                      <a:pt x="472068" y="533512"/>
                      <a:pt x="475785" y="677239"/>
                    </a:cubicBezTo>
                    <a:cubicBezTo>
                      <a:pt x="479502" y="820966"/>
                      <a:pt x="460917" y="926283"/>
                      <a:pt x="468351" y="989473"/>
                    </a:cubicBezTo>
                    <a:cubicBezTo>
                      <a:pt x="475785" y="1052663"/>
                      <a:pt x="506761" y="1079922"/>
                      <a:pt x="520390" y="1056380"/>
                    </a:cubicBezTo>
                    <a:cubicBezTo>
                      <a:pt x="534019" y="1032839"/>
                      <a:pt x="540215" y="942390"/>
                      <a:pt x="550127" y="848224"/>
                    </a:cubicBezTo>
                    <a:cubicBezTo>
                      <a:pt x="560039" y="754058"/>
                      <a:pt x="567473" y="573161"/>
                      <a:pt x="579863" y="491385"/>
                    </a:cubicBezTo>
                    <a:cubicBezTo>
                      <a:pt x="592253" y="409609"/>
                      <a:pt x="613317" y="360048"/>
                      <a:pt x="624468" y="357570"/>
                    </a:cubicBezTo>
                    <a:cubicBezTo>
                      <a:pt x="635619" y="355092"/>
                      <a:pt x="636858" y="413327"/>
                      <a:pt x="646770" y="476517"/>
                    </a:cubicBezTo>
                    <a:cubicBezTo>
                      <a:pt x="656682" y="539707"/>
                      <a:pt x="669073" y="698302"/>
                      <a:pt x="683941" y="736712"/>
                    </a:cubicBezTo>
                    <a:cubicBezTo>
                      <a:pt x="698809" y="775122"/>
                      <a:pt x="723590" y="728038"/>
                      <a:pt x="735980" y="706975"/>
                    </a:cubicBezTo>
                    <a:cubicBezTo>
                      <a:pt x="748370" y="685912"/>
                      <a:pt x="747132" y="628916"/>
                      <a:pt x="758283" y="610331"/>
                    </a:cubicBezTo>
                    <a:cubicBezTo>
                      <a:pt x="769434" y="591746"/>
                      <a:pt x="802888" y="595463"/>
                      <a:pt x="802888" y="595463"/>
                    </a:cubicBezTo>
                  </a:path>
                </a:pathLst>
              </a:cu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49737" y="2114783"/>
              <a:ext cx="12990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 i="1" dirty="0">
                  <a:solidFill>
                    <a:prstClr val="black"/>
                  </a:solidFill>
                  <a:latin typeface="Calibri"/>
                </a:rPr>
                <a:t>E(t) ~ A(t)</a:t>
              </a: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cos(</a:t>
              </a:r>
              <a:r>
                <a:rPr lang="en-GB" sz="1200" i="1" dirty="0">
                  <a:solidFill>
                    <a:prstClr val="black"/>
                  </a:solidFill>
                  <a:latin typeface="Calibri"/>
                </a:rPr>
                <a:t>w</a:t>
              </a:r>
              <a:r>
                <a:rPr lang="en-GB" sz="1200" i="1" baseline="-25000" dirty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GB" sz="1200" i="1" dirty="0">
                  <a:solidFill>
                    <a:prstClr val="black"/>
                  </a:solidFill>
                  <a:latin typeface="Calibri"/>
                </a:rPr>
                <a:t>t</a:t>
              </a: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73001" y="2647853"/>
              <a:ext cx="68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 i="1" dirty="0" err="1">
                  <a:solidFill>
                    <a:prstClr val="black"/>
                  </a:solidFill>
                  <a:latin typeface="Calibri"/>
                </a:rPr>
                <a:t>dA</a:t>
              </a:r>
              <a:r>
                <a:rPr lang="en-GB" sz="1200" i="1" dirty="0">
                  <a:solidFill>
                    <a:prstClr val="black"/>
                  </a:solidFill>
                  <a:latin typeface="Calibri"/>
                </a:rPr>
                <a:t>(t)/</a:t>
              </a:r>
              <a:r>
                <a:rPr lang="en-GB" sz="1200" i="1" dirty="0" err="1">
                  <a:solidFill>
                    <a:prstClr val="black"/>
                  </a:solidFill>
                  <a:latin typeface="Calibri"/>
                </a:rPr>
                <a:t>dt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659473" y="2716989"/>
              <a:ext cx="624814" cy="458069"/>
              <a:chOff x="5063921" y="4266034"/>
              <a:chExt cx="833085" cy="610759"/>
            </a:xfrm>
          </p:grpSpPr>
          <p:sp>
            <p:nvSpPr>
              <p:cNvPr id="37" name="Freeform 36"/>
              <p:cNvSpPr/>
              <p:nvPr/>
            </p:nvSpPr>
            <p:spPr>
              <a:xfrm flipH="1" flipV="1">
                <a:off x="5486400" y="4523333"/>
                <a:ext cx="410606" cy="353460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  <a:gd name="connsiteX0" fmla="*/ 0 w 772665"/>
                  <a:gd name="connsiteY0" fmla="*/ 647773 h 648092"/>
                  <a:gd name="connsiteX1" fmla="*/ 252761 w 772665"/>
                  <a:gd name="connsiteY1" fmla="*/ 640339 h 648092"/>
                  <a:gd name="connsiteX2" fmla="*/ 423746 w 772665"/>
                  <a:gd name="connsiteY2" fmla="*/ 595734 h 648092"/>
                  <a:gd name="connsiteX3" fmla="*/ 535259 w 772665"/>
                  <a:gd name="connsiteY3" fmla="*/ 402446 h 648092"/>
                  <a:gd name="connsiteX4" fmla="*/ 631902 w 772665"/>
                  <a:gd name="connsiteY4" fmla="*/ 134817 h 648092"/>
                  <a:gd name="connsiteX5" fmla="*/ 676507 w 772665"/>
                  <a:gd name="connsiteY5" fmla="*/ 75344 h 648092"/>
                  <a:gd name="connsiteX6" fmla="*/ 765717 w 772665"/>
                  <a:gd name="connsiteY6" fmla="*/ 30739 h 648092"/>
                  <a:gd name="connsiteX7" fmla="*/ 766704 w 772665"/>
                  <a:gd name="connsiteY7" fmla="*/ 575292 h 648092"/>
                  <a:gd name="connsiteX0" fmla="*/ 0 w 766705"/>
                  <a:gd name="connsiteY0" fmla="*/ 578684 h 579003"/>
                  <a:gd name="connsiteX1" fmla="*/ 252761 w 766705"/>
                  <a:gd name="connsiteY1" fmla="*/ 571250 h 579003"/>
                  <a:gd name="connsiteX2" fmla="*/ 423746 w 766705"/>
                  <a:gd name="connsiteY2" fmla="*/ 526645 h 579003"/>
                  <a:gd name="connsiteX3" fmla="*/ 535259 w 766705"/>
                  <a:gd name="connsiteY3" fmla="*/ 333357 h 579003"/>
                  <a:gd name="connsiteX4" fmla="*/ 631902 w 766705"/>
                  <a:gd name="connsiteY4" fmla="*/ 65728 h 579003"/>
                  <a:gd name="connsiteX5" fmla="*/ 676507 w 766705"/>
                  <a:gd name="connsiteY5" fmla="*/ 6255 h 579003"/>
                  <a:gd name="connsiteX6" fmla="*/ 696309 w 766705"/>
                  <a:gd name="connsiteY6" fmla="*/ 176938 h 579003"/>
                  <a:gd name="connsiteX7" fmla="*/ 766704 w 766705"/>
                  <a:gd name="connsiteY7" fmla="*/ 506203 h 579003"/>
                  <a:gd name="connsiteX0" fmla="*/ 0 w 766703"/>
                  <a:gd name="connsiteY0" fmla="*/ 518897 h 519216"/>
                  <a:gd name="connsiteX1" fmla="*/ 252761 w 766703"/>
                  <a:gd name="connsiteY1" fmla="*/ 511463 h 519216"/>
                  <a:gd name="connsiteX2" fmla="*/ 423746 w 766703"/>
                  <a:gd name="connsiteY2" fmla="*/ 466858 h 519216"/>
                  <a:gd name="connsiteX3" fmla="*/ 535259 w 766703"/>
                  <a:gd name="connsiteY3" fmla="*/ 273570 h 519216"/>
                  <a:gd name="connsiteX4" fmla="*/ 631902 w 766703"/>
                  <a:gd name="connsiteY4" fmla="*/ 5941 h 519216"/>
                  <a:gd name="connsiteX5" fmla="*/ 696309 w 766703"/>
                  <a:gd name="connsiteY5" fmla="*/ 117151 h 519216"/>
                  <a:gd name="connsiteX6" fmla="*/ 766704 w 766703"/>
                  <a:gd name="connsiteY6" fmla="*/ 446416 h 519216"/>
                  <a:gd name="connsiteX0" fmla="*/ 0 w 766705"/>
                  <a:gd name="connsiteY0" fmla="*/ 518895 h 602116"/>
                  <a:gd name="connsiteX1" fmla="*/ 252761 w 766705"/>
                  <a:gd name="connsiteY1" fmla="*/ 511461 h 602116"/>
                  <a:gd name="connsiteX2" fmla="*/ 409864 w 766705"/>
                  <a:gd name="connsiteY2" fmla="*/ 593495 h 602116"/>
                  <a:gd name="connsiteX3" fmla="*/ 535259 w 766705"/>
                  <a:gd name="connsiteY3" fmla="*/ 273568 h 602116"/>
                  <a:gd name="connsiteX4" fmla="*/ 631902 w 766705"/>
                  <a:gd name="connsiteY4" fmla="*/ 5939 h 602116"/>
                  <a:gd name="connsiteX5" fmla="*/ 696309 w 766705"/>
                  <a:gd name="connsiteY5" fmla="*/ 117149 h 602116"/>
                  <a:gd name="connsiteX6" fmla="*/ 766704 w 766705"/>
                  <a:gd name="connsiteY6" fmla="*/ 446414 h 60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705" h="602116">
                    <a:moveTo>
                      <a:pt x="0" y="518895"/>
                    </a:moveTo>
                    <a:cubicBezTo>
                      <a:pt x="91068" y="519514"/>
                      <a:pt x="184450" y="499028"/>
                      <a:pt x="252761" y="511461"/>
                    </a:cubicBezTo>
                    <a:cubicBezTo>
                      <a:pt x="321072" y="523894"/>
                      <a:pt x="362781" y="633144"/>
                      <a:pt x="409864" y="593495"/>
                    </a:cubicBezTo>
                    <a:cubicBezTo>
                      <a:pt x="456947" y="553846"/>
                      <a:pt x="498253" y="371494"/>
                      <a:pt x="535259" y="273568"/>
                    </a:cubicBezTo>
                    <a:cubicBezTo>
                      <a:pt x="572265" y="175642"/>
                      <a:pt x="605060" y="32009"/>
                      <a:pt x="631902" y="5939"/>
                    </a:cubicBezTo>
                    <a:cubicBezTo>
                      <a:pt x="658744" y="-20131"/>
                      <a:pt x="673842" y="43737"/>
                      <a:pt x="696309" y="117149"/>
                    </a:cubicBezTo>
                    <a:cubicBezTo>
                      <a:pt x="711342" y="200474"/>
                      <a:pt x="766704" y="446414"/>
                      <a:pt x="766704" y="44641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5063921" y="4266034"/>
                <a:ext cx="418039" cy="354627"/>
              </a:xfrm>
              <a:custGeom>
                <a:avLst/>
                <a:gdLst>
                  <a:gd name="connsiteX0" fmla="*/ 0 w 780707"/>
                  <a:gd name="connsiteY0" fmla="*/ 620338 h 620657"/>
                  <a:gd name="connsiteX1" fmla="*/ 252761 w 780707"/>
                  <a:gd name="connsiteY1" fmla="*/ 612904 h 620657"/>
                  <a:gd name="connsiteX2" fmla="*/ 423746 w 780707"/>
                  <a:gd name="connsiteY2" fmla="*/ 568299 h 620657"/>
                  <a:gd name="connsiteX3" fmla="*/ 535259 w 780707"/>
                  <a:gd name="connsiteY3" fmla="*/ 375011 h 620657"/>
                  <a:gd name="connsiteX4" fmla="*/ 631902 w 780707"/>
                  <a:gd name="connsiteY4" fmla="*/ 107382 h 620657"/>
                  <a:gd name="connsiteX5" fmla="*/ 676507 w 780707"/>
                  <a:gd name="connsiteY5" fmla="*/ 47909 h 620657"/>
                  <a:gd name="connsiteX6" fmla="*/ 765717 w 780707"/>
                  <a:gd name="connsiteY6" fmla="*/ 3304 h 620657"/>
                  <a:gd name="connsiteX7" fmla="*/ 780585 w 780707"/>
                  <a:gd name="connsiteY7" fmla="*/ 3304 h 620657"/>
                  <a:gd name="connsiteX0" fmla="*/ 0 w 772665"/>
                  <a:gd name="connsiteY0" fmla="*/ 647773 h 648092"/>
                  <a:gd name="connsiteX1" fmla="*/ 252761 w 772665"/>
                  <a:gd name="connsiteY1" fmla="*/ 640339 h 648092"/>
                  <a:gd name="connsiteX2" fmla="*/ 423746 w 772665"/>
                  <a:gd name="connsiteY2" fmla="*/ 595734 h 648092"/>
                  <a:gd name="connsiteX3" fmla="*/ 535259 w 772665"/>
                  <a:gd name="connsiteY3" fmla="*/ 402446 h 648092"/>
                  <a:gd name="connsiteX4" fmla="*/ 631902 w 772665"/>
                  <a:gd name="connsiteY4" fmla="*/ 134817 h 648092"/>
                  <a:gd name="connsiteX5" fmla="*/ 676507 w 772665"/>
                  <a:gd name="connsiteY5" fmla="*/ 75344 h 648092"/>
                  <a:gd name="connsiteX6" fmla="*/ 765717 w 772665"/>
                  <a:gd name="connsiteY6" fmla="*/ 30739 h 648092"/>
                  <a:gd name="connsiteX7" fmla="*/ 766704 w 772665"/>
                  <a:gd name="connsiteY7" fmla="*/ 575292 h 648092"/>
                  <a:gd name="connsiteX0" fmla="*/ 0 w 766705"/>
                  <a:gd name="connsiteY0" fmla="*/ 578684 h 579003"/>
                  <a:gd name="connsiteX1" fmla="*/ 252761 w 766705"/>
                  <a:gd name="connsiteY1" fmla="*/ 571250 h 579003"/>
                  <a:gd name="connsiteX2" fmla="*/ 423746 w 766705"/>
                  <a:gd name="connsiteY2" fmla="*/ 526645 h 579003"/>
                  <a:gd name="connsiteX3" fmla="*/ 535259 w 766705"/>
                  <a:gd name="connsiteY3" fmla="*/ 333357 h 579003"/>
                  <a:gd name="connsiteX4" fmla="*/ 631902 w 766705"/>
                  <a:gd name="connsiteY4" fmla="*/ 65728 h 579003"/>
                  <a:gd name="connsiteX5" fmla="*/ 676507 w 766705"/>
                  <a:gd name="connsiteY5" fmla="*/ 6255 h 579003"/>
                  <a:gd name="connsiteX6" fmla="*/ 696309 w 766705"/>
                  <a:gd name="connsiteY6" fmla="*/ 176938 h 579003"/>
                  <a:gd name="connsiteX7" fmla="*/ 766704 w 766705"/>
                  <a:gd name="connsiteY7" fmla="*/ 506203 h 579003"/>
                  <a:gd name="connsiteX0" fmla="*/ 0 w 766703"/>
                  <a:gd name="connsiteY0" fmla="*/ 518897 h 519216"/>
                  <a:gd name="connsiteX1" fmla="*/ 252761 w 766703"/>
                  <a:gd name="connsiteY1" fmla="*/ 511463 h 519216"/>
                  <a:gd name="connsiteX2" fmla="*/ 423746 w 766703"/>
                  <a:gd name="connsiteY2" fmla="*/ 466858 h 519216"/>
                  <a:gd name="connsiteX3" fmla="*/ 535259 w 766703"/>
                  <a:gd name="connsiteY3" fmla="*/ 273570 h 519216"/>
                  <a:gd name="connsiteX4" fmla="*/ 631902 w 766703"/>
                  <a:gd name="connsiteY4" fmla="*/ 5941 h 519216"/>
                  <a:gd name="connsiteX5" fmla="*/ 696309 w 766703"/>
                  <a:gd name="connsiteY5" fmla="*/ 117151 h 519216"/>
                  <a:gd name="connsiteX6" fmla="*/ 766704 w 766703"/>
                  <a:gd name="connsiteY6" fmla="*/ 446416 h 519216"/>
                  <a:gd name="connsiteX0" fmla="*/ 0 w 766705"/>
                  <a:gd name="connsiteY0" fmla="*/ 518895 h 602116"/>
                  <a:gd name="connsiteX1" fmla="*/ 252761 w 766705"/>
                  <a:gd name="connsiteY1" fmla="*/ 511461 h 602116"/>
                  <a:gd name="connsiteX2" fmla="*/ 409864 w 766705"/>
                  <a:gd name="connsiteY2" fmla="*/ 593495 h 602116"/>
                  <a:gd name="connsiteX3" fmla="*/ 535259 w 766705"/>
                  <a:gd name="connsiteY3" fmla="*/ 273568 h 602116"/>
                  <a:gd name="connsiteX4" fmla="*/ 631902 w 766705"/>
                  <a:gd name="connsiteY4" fmla="*/ 5939 h 602116"/>
                  <a:gd name="connsiteX5" fmla="*/ 696309 w 766705"/>
                  <a:gd name="connsiteY5" fmla="*/ 117149 h 602116"/>
                  <a:gd name="connsiteX6" fmla="*/ 766704 w 766705"/>
                  <a:gd name="connsiteY6" fmla="*/ 446414 h 602116"/>
                  <a:gd name="connsiteX0" fmla="*/ 0 w 780584"/>
                  <a:gd name="connsiteY0" fmla="*/ 520881 h 604104"/>
                  <a:gd name="connsiteX1" fmla="*/ 252761 w 780584"/>
                  <a:gd name="connsiteY1" fmla="*/ 513447 h 604104"/>
                  <a:gd name="connsiteX2" fmla="*/ 409864 w 780584"/>
                  <a:gd name="connsiteY2" fmla="*/ 595481 h 604104"/>
                  <a:gd name="connsiteX3" fmla="*/ 535259 w 780584"/>
                  <a:gd name="connsiteY3" fmla="*/ 275554 h 604104"/>
                  <a:gd name="connsiteX4" fmla="*/ 631902 w 780584"/>
                  <a:gd name="connsiteY4" fmla="*/ 7925 h 604104"/>
                  <a:gd name="connsiteX5" fmla="*/ 696309 w 780584"/>
                  <a:gd name="connsiteY5" fmla="*/ 119135 h 604104"/>
                  <a:gd name="connsiteX6" fmla="*/ 780584 w 780584"/>
                  <a:gd name="connsiteY6" fmla="*/ 600368 h 60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0584" h="604104">
                    <a:moveTo>
                      <a:pt x="0" y="520881"/>
                    </a:moveTo>
                    <a:cubicBezTo>
                      <a:pt x="91068" y="521500"/>
                      <a:pt x="184450" y="501014"/>
                      <a:pt x="252761" y="513447"/>
                    </a:cubicBezTo>
                    <a:cubicBezTo>
                      <a:pt x="321072" y="525880"/>
                      <a:pt x="362781" y="635130"/>
                      <a:pt x="409864" y="595481"/>
                    </a:cubicBezTo>
                    <a:cubicBezTo>
                      <a:pt x="456947" y="555832"/>
                      <a:pt x="498253" y="373480"/>
                      <a:pt x="535259" y="275554"/>
                    </a:cubicBezTo>
                    <a:cubicBezTo>
                      <a:pt x="572265" y="177628"/>
                      <a:pt x="605060" y="33995"/>
                      <a:pt x="631902" y="7925"/>
                    </a:cubicBezTo>
                    <a:cubicBezTo>
                      <a:pt x="658744" y="-18145"/>
                      <a:pt x="671529" y="20395"/>
                      <a:pt x="696309" y="119135"/>
                    </a:cubicBezTo>
                    <a:cubicBezTo>
                      <a:pt x="721089" y="217875"/>
                      <a:pt x="780584" y="600368"/>
                      <a:pt x="780584" y="60036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>
              <a:off x="554104" y="2912161"/>
              <a:ext cx="5834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1487772" y="1925527"/>
              <a:ext cx="2057400" cy="1983533"/>
              <a:chOff x="2447829" y="1172306"/>
              <a:chExt cx="2743200" cy="2644711"/>
            </a:xfrm>
          </p:grpSpPr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3023240" y="1172306"/>
                <a:ext cx="1784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dirty="0" err="1">
                    <a:solidFill>
                      <a:prstClr val="black"/>
                    </a:solidFill>
                    <a:latin typeface="Symbol" pitchFamily="18" charset="2"/>
                  </a:rPr>
                  <a:t>c</a:t>
                </a:r>
                <a:r>
                  <a:rPr lang="en-GB" sz="1200" baseline="-25000" dirty="0" err="1">
                    <a:solidFill>
                      <a:prstClr val="black"/>
                    </a:solidFill>
                    <a:latin typeface="Calibri"/>
                  </a:rPr>
                  <a:t>ijk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(2)</a:t>
                </a: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(</a:t>
                </a:r>
                <a:r>
                  <a:rPr lang="en-GB" sz="900" dirty="0">
                    <a:solidFill>
                      <a:prstClr val="black"/>
                    </a:solidFill>
                    <a:latin typeface="Symbol" pitchFamily="18" charset="2"/>
                  </a:rPr>
                  <a:t>w; w</a:t>
                </a:r>
                <a:r>
                  <a:rPr lang="en-GB" sz="900" baseline="-25000" dirty="0">
                    <a:solidFill>
                      <a:prstClr val="black"/>
                    </a:solidFill>
                    <a:latin typeface="Symbol" pitchFamily="18" charset="2"/>
                  </a:rPr>
                  <a:t>1</a:t>
                </a:r>
                <a:r>
                  <a:rPr lang="en-GB" sz="900" baseline="30000" dirty="0">
                    <a:solidFill>
                      <a:prstClr val="black"/>
                    </a:solidFill>
                    <a:latin typeface="Calibri"/>
                  </a:rPr>
                  <a:t>opt</a:t>
                </a:r>
                <a:r>
                  <a:rPr lang="en-GB" sz="900" dirty="0">
                    <a:solidFill>
                      <a:prstClr val="black"/>
                    </a:solidFill>
                    <a:latin typeface="Calibri"/>
                  </a:rPr>
                  <a:t>,</a:t>
                </a:r>
                <a:r>
                  <a:rPr lang="en-GB" sz="9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900" baseline="-25000" dirty="0">
                    <a:solidFill>
                      <a:prstClr val="black"/>
                    </a:solidFill>
                    <a:latin typeface="Symbol" pitchFamily="18" charset="2"/>
                  </a:rPr>
                  <a:t>2</a:t>
                </a:r>
                <a:r>
                  <a:rPr lang="en-GB" sz="900" baseline="30000" dirty="0">
                    <a:solidFill>
                      <a:prstClr val="black"/>
                    </a:solidFill>
                    <a:latin typeface="Calibri"/>
                  </a:rPr>
                  <a:t>opt </a:t>
                </a: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en-GB" sz="1200" baseline="30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3438048" y="1673724"/>
                <a:ext cx="303353" cy="1359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 i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Line 4"/>
              <p:cNvSpPr>
                <a:spLocks noChangeShapeType="1"/>
              </p:cNvSpPr>
              <p:nvPr/>
            </p:nvSpPr>
            <p:spPr bwMode="auto">
              <a:xfrm>
                <a:off x="2447829" y="2258840"/>
                <a:ext cx="886469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>
                <a:off x="2482855" y="2448222"/>
                <a:ext cx="847927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Line 26"/>
              <p:cNvSpPr>
                <a:spLocks noChangeShapeType="1"/>
              </p:cNvSpPr>
              <p:nvPr/>
            </p:nvSpPr>
            <p:spPr bwMode="auto">
              <a:xfrm>
                <a:off x="3802156" y="1993984"/>
                <a:ext cx="886469" cy="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 Box 28"/>
              <p:cNvSpPr txBox="1">
                <a:spLocks noChangeArrowheads="1"/>
              </p:cNvSpPr>
              <p:nvPr/>
            </p:nvSpPr>
            <p:spPr bwMode="auto">
              <a:xfrm>
                <a:off x="2760012" y="2457085"/>
                <a:ext cx="6453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1200" baseline="-25000" dirty="0">
                    <a:solidFill>
                      <a:prstClr val="black"/>
                    </a:solidFill>
                    <a:latin typeface="Symbol" pitchFamily="18" charset="2"/>
                  </a:rPr>
                  <a:t>2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opt</a:t>
                </a:r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3787169" y="2595697"/>
                <a:ext cx="1403860" cy="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797048" y="2150971"/>
                <a:ext cx="1553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1200" b="1" i="1" dirty="0" err="1">
                    <a:solidFill>
                      <a:prstClr val="black"/>
                    </a:solidFill>
                    <a:latin typeface="Calibri"/>
                  </a:rPr>
                  <a:t>NonLin</a:t>
                </a:r>
                <a:r>
                  <a:rPr lang="en-GB" sz="1200" b="1" i="1" dirty="0">
                    <a:solidFill>
                      <a:prstClr val="black"/>
                    </a:solidFill>
                    <a:latin typeface="Calibri"/>
                  </a:rPr>
                  <a:t>.  crystal</a:t>
                </a:r>
                <a:endParaRPr lang="en-US" sz="1200" b="1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3696201" y="1939734"/>
                <a:ext cx="12239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1200" baseline="-25000" dirty="0">
                    <a:solidFill>
                      <a:prstClr val="black"/>
                    </a:solidFill>
                    <a:latin typeface="Symbol" pitchFamily="18" charset="2"/>
                  </a:rPr>
                  <a:t>1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opt </a:t>
                </a: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+ </a:t>
                </a:r>
                <a:r>
                  <a:rPr lang="en-GB" sz="12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1200" baseline="-25000" dirty="0">
                    <a:solidFill>
                      <a:prstClr val="black"/>
                    </a:solidFill>
                    <a:latin typeface="Symbol" pitchFamily="18" charset="2"/>
                  </a:rPr>
                  <a:t>2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opt</a:t>
                </a:r>
              </a:p>
            </p:txBody>
          </p:sp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2730820" y="1920286"/>
                <a:ext cx="6453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1200" baseline="-25000" dirty="0">
                    <a:solidFill>
                      <a:prstClr val="black"/>
                    </a:solidFill>
                    <a:latin typeface="Symbol" pitchFamily="18" charset="2"/>
                  </a:rPr>
                  <a:t>1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opt</a:t>
                </a:r>
              </a:p>
            </p:txBody>
          </p:sp>
          <p:sp>
            <p:nvSpPr>
              <p:cNvPr id="26" name="Text Box 28"/>
              <p:cNvSpPr txBox="1">
                <a:spLocks noChangeArrowheads="1"/>
              </p:cNvSpPr>
              <p:nvPr/>
            </p:nvSpPr>
            <p:spPr bwMode="auto">
              <a:xfrm>
                <a:off x="3836656" y="2515580"/>
                <a:ext cx="1183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1200" baseline="-25000" dirty="0">
                    <a:solidFill>
                      <a:prstClr val="black"/>
                    </a:solidFill>
                    <a:latin typeface="Symbol" pitchFamily="18" charset="2"/>
                  </a:rPr>
                  <a:t>1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opt </a:t>
                </a: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- </a:t>
                </a:r>
                <a:r>
                  <a:rPr lang="en-GB" sz="1200" dirty="0">
                    <a:solidFill>
                      <a:prstClr val="black"/>
                    </a:solidFill>
                    <a:latin typeface="Symbol" pitchFamily="18" charset="2"/>
                  </a:rPr>
                  <a:t>w</a:t>
                </a:r>
                <a:r>
                  <a:rPr lang="en-GB" sz="1200" baseline="-25000" dirty="0">
                    <a:solidFill>
                      <a:prstClr val="black"/>
                    </a:solidFill>
                    <a:latin typeface="Symbol" pitchFamily="18" charset="2"/>
                  </a:rPr>
                  <a:t>2</a:t>
                </a:r>
                <a:r>
                  <a:rPr lang="en-GB" sz="1200" baseline="30000" dirty="0">
                    <a:solidFill>
                      <a:prstClr val="black"/>
                    </a:solidFill>
                    <a:latin typeface="Calibri"/>
                  </a:rPr>
                  <a:t>opt</a:t>
                </a:r>
              </a:p>
            </p:txBody>
          </p:sp>
          <p:sp>
            <p:nvSpPr>
              <p:cNvPr id="44" name="Right Brace 43"/>
              <p:cNvSpPr/>
              <p:nvPr/>
            </p:nvSpPr>
            <p:spPr>
              <a:xfrm rot="5400000">
                <a:off x="3480923" y="2374994"/>
                <a:ext cx="303353" cy="1452337"/>
              </a:xfrm>
              <a:prstGeom prst="rightBrace">
                <a:avLst>
                  <a:gd name="adj1" fmla="val 62798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488672" y="3263020"/>
                <a:ext cx="2321576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GB" sz="1050" dirty="0">
                    <a:solidFill>
                      <a:prstClr val="black"/>
                    </a:solidFill>
                    <a:latin typeface="Calibri"/>
                  </a:rPr>
                  <a:t>Convolve over all </a:t>
                </a:r>
                <a:br>
                  <a:rPr lang="en-GB" sz="105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GB" sz="1050" dirty="0">
                    <a:solidFill>
                      <a:prstClr val="black"/>
                    </a:solidFill>
                    <a:latin typeface="Calibri"/>
                  </a:rPr>
                  <a:t>combinations of frequencies</a:t>
                </a:r>
              </a:p>
            </p:txBody>
          </p:sp>
        </p:grpSp>
        <p:sp>
          <p:nvSpPr>
            <p:cNvPr id="48" name="Rounded Rectangle 47"/>
            <p:cNvSpPr/>
            <p:nvPr/>
          </p:nvSpPr>
          <p:spPr>
            <a:xfrm>
              <a:off x="1371655" y="1885727"/>
              <a:ext cx="2057400" cy="2099978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 Box 35"/>
            <p:cNvSpPr txBox="1">
              <a:spLocks noChangeArrowheads="1"/>
            </p:cNvSpPr>
            <p:nvPr/>
          </p:nvSpPr>
          <p:spPr bwMode="auto">
            <a:xfrm>
              <a:off x="3680787" y="2422513"/>
              <a:ext cx="7938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b="1" i="1" dirty="0">
                  <a:solidFill>
                    <a:prstClr val="black"/>
                  </a:solidFill>
                  <a:latin typeface="Calibri"/>
                </a:rPr>
                <a:t>THz pulse</a:t>
              </a:r>
              <a:endParaRPr lang="en-US" sz="1200" b="1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451827" y="2215347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9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GB" sz="900" baseline="30000" dirty="0">
                  <a:solidFill>
                    <a:prstClr val="black"/>
                  </a:solidFill>
                  <a:latin typeface="Calibri"/>
                </a:rPr>
                <a:t>nd</a:t>
              </a:r>
              <a:r>
                <a:rPr lang="en-GB" sz="900" dirty="0">
                  <a:solidFill>
                    <a:prstClr val="black"/>
                  </a:solidFill>
                  <a:latin typeface="Calibri"/>
                </a:rPr>
                <a:t> harmonic</a:t>
              </a:r>
              <a:br>
                <a:rPr lang="en-GB" sz="900" dirty="0">
                  <a:solidFill>
                    <a:prstClr val="black"/>
                  </a:solidFill>
                  <a:latin typeface="Calibri"/>
                </a:rPr>
              </a:br>
              <a:r>
                <a:rPr lang="en-GB" sz="900" dirty="0">
                  <a:solidFill>
                    <a:prstClr val="black"/>
                  </a:solidFill>
                  <a:latin typeface="Calibri"/>
                </a:rPr>
                <a:t> generation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361237" y="2623457"/>
            <a:ext cx="3261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&gt; 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&gt; 100 MV/m 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readily achievable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&gt; 3 </a:t>
            </a: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GV/m demonstrated (at focus)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15806" y="2323309"/>
            <a:ext cx="300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1F497D"/>
                </a:solidFill>
                <a:latin typeface="Calibri"/>
              </a:rPr>
              <a:t>Very high fields </a:t>
            </a:r>
            <a:r>
              <a:rPr lang="en-GB" sz="1600" dirty="0" smtClean="0">
                <a:solidFill>
                  <a:srgbClr val="1F497D"/>
                </a:solidFill>
                <a:latin typeface="Calibri"/>
              </a:rPr>
              <a:t>strengths </a:t>
            </a:r>
            <a:r>
              <a:rPr lang="en-GB" sz="1600" dirty="0" smtClean="0">
                <a:solidFill>
                  <a:srgbClr val="1F497D"/>
                </a:solidFill>
                <a:latin typeface="Calibri"/>
              </a:rPr>
              <a:t>possible</a:t>
            </a:r>
            <a:endParaRPr lang="en-GB" sz="1600" dirty="0">
              <a:solidFill>
                <a:srgbClr val="1F497D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77" name="Group 76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81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0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37628" y="1335557"/>
            <a:ext cx="356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rgbClr val="1F497D"/>
                </a:solidFill>
                <a:latin typeface="Calibri"/>
              </a:rPr>
              <a:t>Coherent mixing of optical frequencies</a:t>
            </a:r>
            <a:br>
              <a:rPr lang="en-GB" sz="1600" dirty="0" smtClean="0">
                <a:solidFill>
                  <a:srgbClr val="1F497D"/>
                </a:solidFill>
                <a:latin typeface="Calibri"/>
              </a:rPr>
            </a:br>
            <a:r>
              <a:rPr lang="en-GB" sz="1600" dirty="0" smtClean="0">
                <a:solidFill>
                  <a:srgbClr val="1F497D"/>
                </a:solidFill>
                <a:latin typeface="Calibri"/>
              </a:rPr>
              <a:t>leads to electric-field following </a:t>
            </a:r>
            <a:r>
              <a:rPr lang="en-GB" sz="1600" dirty="0">
                <a:solidFill>
                  <a:srgbClr val="1F497D"/>
                </a:solidFill>
                <a:latin typeface="Calibri"/>
              </a:rPr>
              <a:t/>
            </a:r>
            <a:br>
              <a:rPr lang="en-GB" sz="1600" dirty="0">
                <a:solidFill>
                  <a:srgbClr val="1F497D"/>
                </a:solidFill>
                <a:latin typeface="Calibri"/>
              </a:rPr>
            </a:br>
            <a:r>
              <a:rPr lang="en-GB" sz="1600" dirty="0" smtClean="0">
                <a:solidFill>
                  <a:srgbClr val="1F497D"/>
                </a:solidFill>
                <a:latin typeface="Calibri"/>
              </a:rPr>
              <a:t>time-derivative of optical pulse envelope</a:t>
            </a:r>
            <a:endParaRPr lang="en-GB" sz="1600" dirty="0">
              <a:solidFill>
                <a:srgbClr val="1F497D"/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41092" y="3490949"/>
            <a:ext cx="7444503" cy="2594048"/>
            <a:chOff x="809118" y="1014362"/>
            <a:chExt cx="7444503" cy="2594048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93"/>
            <a:stretch/>
          </p:blipFill>
          <p:spPr>
            <a:xfrm>
              <a:off x="5823001" y="1725985"/>
              <a:ext cx="2184803" cy="1786761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18" y="2023698"/>
              <a:ext cx="2775694" cy="15847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06782" y="1251400"/>
              <a:ext cx="2521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single-cycle pulse,</a:t>
              </a:r>
            </a:p>
            <a:p>
              <a:r>
                <a:rPr lang="en-US" dirty="0" smtClean="0"/>
                <a:t>sub-</a:t>
              </a:r>
              <a:r>
                <a:rPr lang="en-US" dirty="0" err="1" smtClean="0"/>
                <a:t>ps</a:t>
              </a:r>
              <a:r>
                <a:rPr lang="en-US" dirty="0" smtClean="0"/>
                <a:t> oscillation period</a:t>
              </a:r>
              <a:endParaRPr lang="en-GB" dirty="0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3997280" y="2611942"/>
              <a:ext cx="1070708" cy="2041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72647" y="2083898"/>
              <a:ext cx="14699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Spectrum from </a:t>
              </a:r>
              <a:br>
                <a:rPr lang="en-US" sz="1400" dirty="0" smtClean="0"/>
              </a:br>
              <a:r>
                <a:rPr lang="en-US" sz="1400" dirty="0" smtClean="0"/>
                <a:t>Fourier transform</a:t>
              </a:r>
              <a:endParaRPr lang="en-GB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7183" y="1014362"/>
              <a:ext cx="2676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Octave spanning spectrum</a:t>
              </a:r>
              <a:endParaRPr lang="en-GB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08" y="3931660"/>
            <a:ext cx="2786387" cy="21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(near) single-bucket </a:t>
            </a: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acceleration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6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41" t="5391"/>
          <a:stretch/>
        </p:blipFill>
        <p:spPr>
          <a:xfrm>
            <a:off x="82182" y="1939478"/>
            <a:ext cx="4763616" cy="4044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492" y="959190"/>
            <a:ext cx="77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Clara operated in a low energy spread configuration.  </a:t>
            </a:r>
            <a:r>
              <a:rPr lang="en-US" sz="2000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t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bunch</a:t>
            </a:r>
            <a:r>
              <a:rPr lang="en-US" sz="2000" dirty="0" smtClean="0">
                <a:solidFill>
                  <a:schemeClr val="tx2"/>
                </a:solidFill>
              </a:rPr>
              <a:t> = 4ps FWHM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591" y="1467444"/>
            <a:ext cx="616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Asymmetric acceleration dependent on THz-bunch timing.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110859" y="4375408"/>
            <a:ext cx="4033141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 smtClean="0"/>
              <a:t>Energy spread doubled 21keV to 42keV (symmetric broadening)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 smtClean="0"/>
              <a:t>10 </a:t>
            </a:r>
            <a:r>
              <a:rPr lang="en-US" dirty="0" err="1" smtClean="0"/>
              <a:t>keV</a:t>
            </a:r>
            <a:r>
              <a:rPr lang="en-US" dirty="0" smtClean="0"/>
              <a:t> acceleration in 4mm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 smtClean="0"/>
              <a:t>Residual chirp of 8keV/</a:t>
            </a:r>
            <a:r>
              <a:rPr lang="en-US" dirty="0" err="1" smtClean="0"/>
              <a:t>ps</a:t>
            </a:r>
            <a:r>
              <a:rPr lang="en-US" dirty="0" smtClean="0"/>
              <a:t> inferred 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762729" y="1889901"/>
            <a:ext cx="4131193" cy="2319637"/>
            <a:chOff x="4927980" y="1846566"/>
            <a:chExt cx="4131193" cy="23196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t="48877" r="23741"/>
            <a:stretch/>
          </p:blipFill>
          <p:spPr>
            <a:xfrm>
              <a:off x="6721479" y="1846566"/>
              <a:ext cx="2337694" cy="2319637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4927980" y="1849100"/>
              <a:ext cx="2235200" cy="2274059"/>
              <a:chOff x="5259117" y="974915"/>
              <a:chExt cx="2235200" cy="227405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5979" t="48877" r="23741"/>
              <a:stretch/>
            </p:blipFill>
            <p:spPr>
              <a:xfrm>
                <a:off x="5332133" y="995512"/>
                <a:ext cx="2092935" cy="2253462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t="7582" r="25025" b="49094"/>
              <a:stretch/>
            </p:blipFill>
            <p:spPr>
              <a:xfrm>
                <a:off x="5259117" y="974915"/>
                <a:ext cx="2235200" cy="19118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63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917" y="372644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A4094"/>
                </a:solidFill>
              </a:rPr>
              <a:t>Summary</a:t>
            </a:r>
            <a:endParaRPr lang="en-GB" sz="2400" dirty="0">
              <a:solidFill>
                <a:srgbClr val="1A409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2313" y="891620"/>
            <a:ext cx="6748035" cy="3477875"/>
            <a:chOff x="1125965" y="1593845"/>
            <a:chExt cx="6748035" cy="3477875"/>
          </a:xfrm>
        </p:grpSpPr>
        <p:sp>
          <p:nvSpPr>
            <p:cNvPr id="5" name="TextBox 4"/>
            <p:cNvSpPr txBox="1"/>
            <p:nvPr/>
          </p:nvSpPr>
          <p:spPr>
            <a:xfrm>
              <a:off x="1125965" y="1593845"/>
              <a:ext cx="6547946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 smtClean="0">
                  <a:solidFill>
                    <a:srgbClr val="1A4094"/>
                  </a:solidFill>
                </a:rPr>
                <a:t>Particle – THz velocity </a:t>
              </a:r>
              <a:r>
                <a:rPr lang="en-GB" sz="2200" dirty="0" smtClean="0">
                  <a:solidFill>
                    <a:srgbClr val="1A4094"/>
                  </a:solidFill>
                </a:rPr>
                <a:t>matching schemes demonstrated</a:t>
              </a:r>
              <a:r>
                <a:rPr lang="en-GB" sz="2200" dirty="0" smtClean="0">
                  <a:solidFill>
                    <a:srgbClr val="1A4094"/>
                  </a:solidFill>
                </a:rPr>
                <a:t/>
              </a:r>
              <a:br>
                <a:rPr lang="en-GB" sz="2200" dirty="0" smtClean="0">
                  <a:solidFill>
                    <a:srgbClr val="1A4094"/>
                  </a:solidFill>
                </a:rPr>
              </a:br>
              <a:endParaRPr lang="en-GB" sz="2200" dirty="0" smtClean="0">
                <a:solidFill>
                  <a:srgbClr val="1A4094"/>
                </a:solidFill>
              </a:endParaRPr>
            </a:p>
            <a:p>
              <a:endParaRPr lang="en-GB" sz="2200" dirty="0" smtClean="0">
                <a:solidFill>
                  <a:srgbClr val="1A4094"/>
                </a:solidFill>
              </a:endParaRPr>
            </a:p>
            <a:p>
              <a:r>
                <a:rPr lang="en-US" sz="2200" dirty="0" smtClean="0">
                  <a:solidFill>
                    <a:srgbClr val="1A4094"/>
                  </a:solidFill>
                </a:rPr>
                <a:t>Longitudinal Polarized THz sources</a:t>
              </a:r>
              <a:endParaRPr lang="en-GB" sz="2200" dirty="0">
                <a:solidFill>
                  <a:srgbClr val="1A4094"/>
                </a:solidFill>
              </a:endParaRPr>
            </a:p>
            <a:p>
              <a:endParaRPr lang="en-GB" sz="2200" dirty="0" smtClean="0">
                <a:solidFill>
                  <a:srgbClr val="1A4094"/>
                </a:solidFill>
              </a:endParaRPr>
            </a:p>
            <a:p>
              <a:endParaRPr lang="en-GB" sz="2200" dirty="0">
                <a:solidFill>
                  <a:srgbClr val="1A4094"/>
                </a:solidFill>
              </a:endParaRPr>
            </a:p>
            <a:p>
              <a:r>
                <a:rPr lang="en-GB" sz="2200" dirty="0" smtClean="0">
                  <a:solidFill>
                    <a:srgbClr val="1A4094"/>
                  </a:solidFill>
                </a:rPr>
                <a:t>Demonstrated Acceleration </a:t>
              </a:r>
              <a:r>
                <a:rPr lang="en-GB" sz="2200" dirty="0" smtClean="0">
                  <a:solidFill>
                    <a:srgbClr val="1A4094"/>
                  </a:solidFill>
                </a:rPr>
                <a:t>of </a:t>
              </a:r>
              <a:r>
                <a:rPr lang="en-GB" sz="2200" dirty="0" smtClean="0">
                  <a:solidFill>
                    <a:srgbClr val="1A4094"/>
                  </a:solidFill>
                </a:rPr>
                <a:t>35MeV </a:t>
              </a:r>
              <a:r>
                <a:rPr lang="en-GB" sz="2200" dirty="0" smtClean="0">
                  <a:solidFill>
                    <a:srgbClr val="1A4094"/>
                  </a:solidFill>
                </a:rPr>
                <a:t>electron bunches</a:t>
              </a:r>
            </a:p>
            <a:p>
              <a:endParaRPr lang="en-GB" sz="2200" dirty="0">
                <a:solidFill>
                  <a:srgbClr val="1A4094"/>
                </a:solidFill>
              </a:endParaRPr>
            </a:p>
            <a:p>
              <a:r>
                <a:rPr lang="en-GB" sz="2200" dirty="0" smtClean="0">
                  <a:solidFill>
                    <a:srgbClr val="1A4094"/>
                  </a:solidFill>
                </a:rPr>
                <a:t/>
              </a:r>
              <a:br>
                <a:rPr lang="en-GB" sz="2200" dirty="0" smtClean="0">
                  <a:solidFill>
                    <a:srgbClr val="1A4094"/>
                  </a:solidFill>
                </a:rPr>
              </a:br>
              <a:endParaRPr lang="en-GB" sz="2200" dirty="0">
                <a:solidFill>
                  <a:srgbClr val="1A4094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62613" y="3009616"/>
              <a:ext cx="57065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Single-cycle  : polarity inversion. PCA, optical rectification</a:t>
              </a:r>
            </a:p>
            <a:p>
              <a:r>
                <a:rPr lang="en-US" dirty="0" smtClean="0"/>
                <a:t>Quasi-monochromatic: transverse profile phase-shifting</a:t>
              </a: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62613" y="1892029"/>
              <a:ext cx="59113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Travelling source</a:t>
              </a:r>
              <a:r>
                <a:rPr lang="en-GB" dirty="0"/>
                <a:t> </a:t>
              </a:r>
              <a:r>
                <a:rPr lang="en-GB" dirty="0" smtClean="0"/>
                <a:t>:     LiNbO3, PCA, </a:t>
              </a:r>
              <a:r>
                <a:rPr lang="en-GB" dirty="0" err="1" smtClean="0"/>
                <a:t>ZnTe</a:t>
              </a:r>
              <a:endParaRPr lang="en-GB" dirty="0" smtClean="0"/>
            </a:p>
            <a:p>
              <a:r>
                <a:rPr lang="en-US" dirty="0" smtClean="0"/>
                <a:t>Dielectric </a:t>
              </a:r>
              <a:r>
                <a:rPr lang="en-US" dirty="0" smtClean="0"/>
                <a:t>lined </a:t>
              </a:r>
              <a:r>
                <a:rPr lang="en-US" dirty="0" smtClean="0"/>
                <a:t>waveguides:     100keV; Relativistic</a:t>
              </a:r>
              <a:endParaRPr lang="en-GB" dirty="0" smtClean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62613" y="4067235"/>
              <a:ext cx="5706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Energy spectra modulation of chirped electron beams</a:t>
              </a:r>
            </a:p>
            <a:p>
              <a:r>
                <a:rPr lang="en-US" dirty="0" smtClean="0"/>
                <a:t>Acceleration / deceleration of short </a:t>
              </a:r>
              <a:r>
                <a:rPr lang="en-US" dirty="0" smtClean="0"/>
                <a:t>bunches</a:t>
              </a:r>
            </a:p>
            <a:p>
              <a:r>
                <a:rPr lang="en-US" dirty="0" smtClean="0"/>
                <a:t>THz zero-cross diagnostic for energy-time characterization</a:t>
              </a:r>
              <a:endParaRPr lang="en-GB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0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40524" y="4722911"/>
            <a:ext cx="170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A4094"/>
                </a:solidFill>
              </a:rPr>
              <a:t>Future work</a:t>
            </a:r>
            <a:endParaRPr lang="en-GB" sz="2400" dirty="0">
              <a:solidFill>
                <a:srgbClr val="1A409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3473" y="4797765"/>
            <a:ext cx="63298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Demonstrate MeV energy gain and 100 MeV/m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Development </a:t>
            </a:r>
            <a:r>
              <a:rPr lang="en-US" dirty="0"/>
              <a:t>of THz </a:t>
            </a:r>
            <a:r>
              <a:rPr lang="en-US" dirty="0" smtClean="0"/>
              <a:t>driven </a:t>
            </a:r>
            <a:r>
              <a:rPr lang="en-US" dirty="0"/>
              <a:t>injector</a:t>
            </a:r>
            <a:endParaRPr lang="en-GB" dirty="0"/>
          </a:p>
          <a:p>
            <a:r>
              <a:rPr lang="en-US" sz="1600" dirty="0" smtClean="0"/>
              <a:t>	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</a:t>
            </a:r>
            <a:r>
              <a:rPr lang="en-US" sz="1600" dirty="0" err="1" smtClean="0"/>
              <a:t>photogun</a:t>
            </a:r>
            <a:r>
              <a:rPr lang="en-US" sz="1600" dirty="0" smtClean="0"/>
              <a:t> with THz velocity bunching and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THz transverse deflection diagnostic development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2803" y="256814"/>
            <a:ext cx="5825774" cy="1320738"/>
            <a:chOff x="-167772" y="299707"/>
            <a:chExt cx="5825773" cy="1320738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-167772" y="299707"/>
              <a:ext cx="5688632" cy="648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GB" sz="2400" b="1" kern="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Cockcroft Institute </a:t>
              </a:r>
            </a:p>
            <a:p>
              <a:r>
                <a:rPr lang="en-GB" sz="2400" b="1" kern="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THz </a:t>
              </a:r>
              <a:r>
                <a:rPr lang="en-GB" sz="2400" b="1" kern="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Electron Acceleration </a:t>
              </a:r>
              <a:r>
                <a:rPr lang="en-GB" sz="2400" b="1" kern="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Group</a:t>
              </a:r>
              <a:endParaRPr lang="en-GB" sz="24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2676545" y="731784"/>
              <a:ext cx="5100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/>
              </a:r>
              <a:br>
                <a:rPr lang="en-GB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GB" alt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58722" y="1281891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73270" y="1241465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15814" y="1269069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141216" y="1587479"/>
            <a:ext cx="2102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Darren Graham</a:t>
            </a:r>
          </a:p>
          <a:p>
            <a:r>
              <a:rPr lang="en-GB" alt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Rob Appleby</a:t>
            </a:r>
          </a:p>
          <a:p>
            <a:r>
              <a:rPr lang="en-GB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Elliott 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Smith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Vasilis Georgiadis 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Morgan Hibberd</a:t>
            </a:r>
          </a:p>
          <a:p>
            <a:endParaRPr lang="en-GB" altLang="en-US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 b="21953"/>
          <a:stretch/>
        </p:blipFill>
        <p:spPr bwMode="auto">
          <a:xfrm>
            <a:off x="571591" y="1045702"/>
            <a:ext cx="1314753" cy="50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98" y="1082824"/>
            <a:ext cx="1128001" cy="47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STFC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91" y="1045702"/>
            <a:ext cx="1451320" cy="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9967" y="1577552"/>
            <a:ext cx="145398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Steven Jamison</a:t>
            </a:r>
          </a:p>
          <a:p>
            <a:r>
              <a:rPr lang="en-GB" alt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Graeme </a:t>
            </a:r>
            <a:r>
              <a:rPr lang="en-GB" alt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Burt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Dan </a:t>
            </a:r>
            <a:r>
              <a:rPr lang="en-GB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Lake</a:t>
            </a:r>
            <a:endParaRPr lang="en-GB" altLang="en-US" sz="16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Alisa Healy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Oliver Findlay</a:t>
            </a:r>
          </a:p>
          <a:p>
            <a:endParaRPr lang="en-GB" altLang="en-US" sz="16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en-GB" altLang="en-US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4891" y="1578625"/>
            <a:ext cx="1220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David Walsh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</a:rPr>
              <a:t>Ed </a:t>
            </a:r>
            <a:r>
              <a:rPr lang="en-GB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Snedden</a:t>
            </a:r>
          </a:p>
          <a:p>
            <a:r>
              <a:rPr lang="en-US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James Jones</a:t>
            </a:r>
          </a:p>
          <a:p>
            <a:r>
              <a:rPr lang="en-US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Tom Pacey</a:t>
            </a:r>
          </a:p>
          <a:p>
            <a:r>
              <a:rPr lang="en-US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Yuri </a:t>
            </a:r>
            <a:r>
              <a:rPr lang="en-US" sz="1600" i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Saveleiv</a:t>
            </a:r>
            <a:endParaRPr lang="en-GB" sz="1600" i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182" y="78876"/>
            <a:ext cx="191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Acknowledgments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73" y="3012618"/>
            <a:ext cx="4353283" cy="2447497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63" y="3329737"/>
            <a:ext cx="1835078" cy="96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9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8955" y="5568154"/>
            <a:ext cx="353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Open post-doctoral </a:t>
            </a:r>
            <a:br>
              <a:rPr lang="en-US" sz="1600" dirty="0" smtClean="0"/>
            </a:br>
            <a:r>
              <a:rPr lang="en-US" sz="1600" dirty="0" smtClean="0"/>
              <a:t>fellow positons: 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561834" y="5591984"/>
            <a:ext cx="5924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Experimental accelerator physics - THz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Electro-optic diagnostics – AWAKE plasma wake-field acceleration</a:t>
            </a:r>
            <a:br>
              <a:rPr lang="en-US" sz="1600" dirty="0" smtClean="0"/>
            </a:b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918849" y="6087646"/>
            <a:ext cx="2746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Contact s.jamison@lancaster.ac.uk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339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3816"/>
          <a:stretch/>
        </p:blipFill>
        <p:spPr>
          <a:xfrm>
            <a:off x="3895619" y="4456914"/>
            <a:ext cx="2264664" cy="1791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2851" y="4882409"/>
            <a:ext cx="2542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Spatial resolution &amp; visibility</a:t>
            </a:r>
            <a:br>
              <a:rPr lang="en-US" sz="1600" dirty="0" smtClean="0"/>
            </a:br>
            <a:r>
              <a:rPr lang="en-US" sz="1600" dirty="0" smtClean="0"/>
              <a:t>on screen maximized </a:t>
            </a:r>
            <a:br>
              <a:rPr lang="en-US" sz="1600" dirty="0" smtClean="0"/>
            </a:br>
            <a:r>
              <a:rPr lang="en-US" sz="1600" dirty="0" smtClean="0"/>
              <a:t>with quadrupole scan.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15391" y="4502599"/>
            <a:ext cx="1652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baseline="-25000" dirty="0" err="1"/>
              <a:t>x</a:t>
            </a:r>
            <a:r>
              <a:rPr lang="en-US" dirty="0"/>
              <a:t> </a:t>
            </a:r>
            <a:r>
              <a:rPr lang="en-US" dirty="0" err="1"/>
              <a:t>minimisation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58564" y="3922112"/>
            <a:ext cx="351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Potential slice emittance diagnostic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erimental_Setup_v4_Animation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"/>
          <a:stretch/>
        </p:blipFill>
        <p:spPr>
          <a:xfrm>
            <a:off x="4632774" y="659393"/>
            <a:ext cx="4486174" cy="2522217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86369" y="62903"/>
            <a:ext cx="797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FFFFFF"/>
                </a:solidFill>
                <a:latin typeface="Arial" charset="0"/>
              </a:rPr>
              <a:t>Our approach </a:t>
            </a:r>
            <a:endParaRPr lang="en-US" altLang="en-US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t="29682" r="19649" b="45929"/>
          <a:stretch/>
        </p:blipFill>
        <p:spPr bwMode="auto">
          <a:xfrm>
            <a:off x="41314" y="659393"/>
            <a:ext cx="4543212" cy="252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816" y="3316959"/>
            <a:ext cx="8919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Narrowband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THz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pulses were phase-velocity matched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longitudinal accelerating mode in a DLW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DLW structure: rectangular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copper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with 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575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m-thick free space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quasi-TEM01 mode was generated by a phase-shifter plate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providing an effective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polarity inversion along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midline of the THz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uadrupole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triplets provided electron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bunch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transverse control for coupling into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DLW and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optimizing the energy resolution of the dipole spectrometer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Dispersion relation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8"/>
          <a:stretch/>
        </p:blipFill>
        <p:spPr>
          <a:xfrm>
            <a:off x="2113786" y="1690689"/>
            <a:ext cx="2039114" cy="1724203"/>
          </a:xfrm>
        </p:spPr>
      </p:pic>
      <p:sp>
        <p:nvSpPr>
          <p:cNvPr id="8" name="TextBox 7"/>
          <p:cNvSpPr txBox="1"/>
          <p:nvPr/>
        </p:nvSpPr>
        <p:spPr>
          <a:xfrm>
            <a:off x="628650" y="4275416"/>
            <a:ext cx="13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mm DLW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2394735"/>
            <a:ext cx="12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mm DLW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25"/>
          <a:stretch/>
        </p:blipFill>
        <p:spPr>
          <a:xfrm>
            <a:off x="2125501" y="3652839"/>
            <a:ext cx="2039114" cy="17002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19525" y="1759834"/>
            <a:ext cx="1" cy="353606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19526" y="4275416"/>
            <a:ext cx="381000" cy="36933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00" y="1889563"/>
            <a:ext cx="4319025" cy="327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4" y="1690689"/>
            <a:ext cx="4509514" cy="339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Dispersion relation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3" y="1614489"/>
            <a:ext cx="4219574" cy="354956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991100" y="4257675"/>
            <a:ext cx="1060450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42025" y="4257675"/>
            <a:ext cx="0" cy="40640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49998" y="5148757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f=0.53±0.01 THz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2414" y="4119175"/>
            <a:ext cx="757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GB" sz="1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=0.548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55" y="38328"/>
            <a:ext cx="8925217" cy="62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444" r="7890"/>
          <a:stretch/>
        </p:blipFill>
        <p:spPr>
          <a:xfrm>
            <a:off x="4275303" y="3878496"/>
            <a:ext cx="3631314" cy="2169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 r="6325"/>
          <a:stretch/>
        </p:blipFill>
        <p:spPr>
          <a:xfrm>
            <a:off x="688785" y="4182526"/>
            <a:ext cx="3013902" cy="18653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8154" y="668225"/>
            <a:ext cx="4480854" cy="2847464"/>
            <a:chOff x="4284239" y="333052"/>
            <a:chExt cx="4436965" cy="27219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4" t="1515" r="6207" b="1726"/>
            <a:stretch/>
          </p:blipFill>
          <p:spPr>
            <a:xfrm>
              <a:off x="4284239" y="724813"/>
              <a:ext cx="4347734" cy="23301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1563868">
              <a:off x="5747723" y="1101080"/>
              <a:ext cx="2973481" cy="114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 rot="18162296">
              <a:off x="7274864" y="423916"/>
              <a:ext cx="1524000" cy="1342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8176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Longitudinal fields for Acceleration</a:t>
            </a:r>
          </a:p>
          <a:p>
            <a:pPr>
              <a:defRPr/>
            </a:pPr>
            <a:r>
              <a:rPr lang="en-US" sz="2000" kern="0" noProof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Quasi-monochromatic phase-shifter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r="6945"/>
          <a:stretch/>
        </p:blipFill>
        <p:spPr>
          <a:xfrm>
            <a:off x="3453582" y="1186089"/>
            <a:ext cx="3709238" cy="2460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34457" r="57000" b="40984"/>
          <a:stretch/>
        </p:blipFill>
        <p:spPr>
          <a:xfrm>
            <a:off x="7115243" y="2352761"/>
            <a:ext cx="151504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60920" y="1945858"/>
            <a:ext cx="618810" cy="6380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058726" y="1799570"/>
            <a:ext cx="1628074" cy="584775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Delay, not </a:t>
            </a:r>
            <a:br>
              <a:rPr lang="en-US" sz="1600" dirty="0" smtClean="0"/>
            </a:br>
            <a:r>
              <a:rPr lang="en-US" sz="1600" dirty="0" smtClean="0"/>
              <a:t>polarity inversion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91558" y="1113134"/>
            <a:ext cx="2209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Upper half THz beam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Lower half THz beam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7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9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858" y="233844"/>
            <a:ext cx="7140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2800" dirty="0" smtClean="0">
                <a:solidFill>
                  <a:schemeClr val="tx2"/>
                </a:solidFill>
                <a:latin typeface="Calibri"/>
              </a:rPr>
              <a:t>Terahertz pulses</a:t>
            </a:r>
            <a:r>
              <a:rPr lang="en-GB" sz="2800" dirty="0" smtClean="0">
                <a:solidFill>
                  <a:schemeClr val="tx2"/>
                </a:solidFill>
                <a:latin typeface="Calibri"/>
              </a:rPr>
              <a:t> from optical-rectification</a:t>
            </a:r>
            <a:endParaRPr lang="en-GB" sz="2100" dirty="0">
              <a:solidFill>
                <a:schemeClr val="tx2"/>
              </a:solidFill>
              <a:latin typeface="Calibri"/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Quasi-monochromatic THz from temporal shaping of optical pulses</a:t>
            </a:r>
            <a:endParaRPr lang="en-GB" sz="2000" dirty="0">
              <a:solidFill>
                <a:schemeClr val="tx2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77" name="Group 76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81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0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444" r="7890"/>
          <a:stretch/>
        </p:blipFill>
        <p:spPr>
          <a:xfrm>
            <a:off x="3499442" y="3302035"/>
            <a:ext cx="2265520" cy="135343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 r="6325"/>
          <a:stretch/>
        </p:blipFill>
        <p:spPr>
          <a:xfrm>
            <a:off x="3499442" y="4763511"/>
            <a:ext cx="2323537" cy="1438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545" y="3360588"/>
            <a:ext cx="2447336" cy="1320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2986" y="4701970"/>
            <a:ext cx="2694144" cy="1358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6"/>
          <a:stretch/>
        </p:blipFill>
        <p:spPr>
          <a:xfrm>
            <a:off x="1408321" y="1356531"/>
            <a:ext cx="3126242" cy="148023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9"/>
          <a:stretch/>
        </p:blipFill>
        <p:spPr>
          <a:xfrm>
            <a:off x="4304968" y="1764376"/>
            <a:ext cx="3345090" cy="9543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507" y="1129881"/>
            <a:ext cx="514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chirped pulse beating: </a:t>
            </a:r>
            <a:r>
              <a:rPr lang="en-US" sz="1400" dirty="0" smtClean="0"/>
              <a:t>Simple technique </a:t>
            </a:r>
            <a:r>
              <a:rPr lang="en-US" sz="1400" dirty="0"/>
              <a:t>for </a:t>
            </a:r>
            <a:r>
              <a:rPr lang="en-US" sz="1400" dirty="0" smtClean="0"/>
              <a:t>envelope control 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6507" y="3136669"/>
            <a:ext cx="3192412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 smtClean="0">
                <a:solidFill>
                  <a:schemeClr val="tx2"/>
                </a:solidFill>
              </a:rPr>
              <a:t>Identical chirped optical pulses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overlapped with time delay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Bandwidth increases </a:t>
            </a:r>
            <a:br>
              <a:rPr lang="en-US" sz="1600" dirty="0" smtClean="0"/>
            </a:br>
            <a:r>
              <a:rPr lang="en-US" sz="1600" dirty="0" smtClean="0"/>
              <a:t>with optical pulse duration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Frequency tunable by time delay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248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6836"/>
          <a:stretch/>
        </p:blipFill>
        <p:spPr>
          <a:xfrm>
            <a:off x="323950" y="2478165"/>
            <a:ext cx="4476750" cy="192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4419"/>
          <a:stretch/>
        </p:blipFill>
        <p:spPr>
          <a:xfrm>
            <a:off x="3657123" y="4101426"/>
            <a:ext cx="4489694" cy="1874088"/>
          </a:xfrm>
          <a:prstGeom prst="rect">
            <a:avLst/>
          </a:prstGeom>
        </p:spPr>
      </p:pic>
      <p:pic>
        <p:nvPicPr>
          <p:cNvPr id="1026" name="Picture 1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54" y="2231531"/>
            <a:ext cx="2001063" cy="15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04" y="1859180"/>
            <a:ext cx="1829753" cy="162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400800"/>
            <a:ext cx="9144000" cy="461036"/>
            <a:chOff x="0" y="6400800"/>
            <a:chExt cx="9144000" cy="461036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6400800"/>
              <a:ext cx="9144000" cy="461036"/>
              <a:chOff x="0" y="6400800"/>
              <a:chExt cx="9144000" cy="461036"/>
            </a:xfrm>
          </p:grpSpPr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1415" y="6424764"/>
                <a:ext cx="832585" cy="437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0" y="6400800"/>
                <a:ext cx="9144000" cy="380999"/>
                <a:chOff x="0" y="6400800"/>
                <a:chExt cx="9144000" cy="380999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1828801" y="6504800"/>
                  <a:ext cx="58569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1F497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S.P. Jamison, Institute of Physics Particle &amp; Beams annual meeting, Lancaster April, 2018</a:t>
                  </a:r>
                  <a:endPara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400800"/>
                  <a:ext cx="9144000" cy="0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61" b="21953"/>
            <a:stretch/>
          </p:blipFill>
          <p:spPr bwMode="auto">
            <a:xfrm>
              <a:off x="152950" y="6489700"/>
              <a:ext cx="1124909" cy="37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472128" y="9440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</a:rPr>
              <a:t>THz-driven electron acceleration -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n-GB" sz="200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Mode-propagation and coupling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" name="Right Brace 1"/>
          <p:cNvSpPr/>
          <p:nvPr/>
        </p:nvSpPr>
        <p:spPr>
          <a:xfrm rot="16200000">
            <a:off x="5247598" y="3704557"/>
            <a:ext cx="157215" cy="193329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e 19"/>
          <p:cNvSpPr/>
          <p:nvPr/>
        </p:nvSpPr>
        <p:spPr>
          <a:xfrm rot="16200000">
            <a:off x="4674758" y="3594331"/>
            <a:ext cx="157215" cy="135177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>
          <a:xfrm flipV="1">
            <a:off x="5326206" y="3819101"/>
            <a:ext cx="1063836" cy="7734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747296" y="3209679"/>
            <a:ext cx="106784" cy="9650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7671" y="1153745"/>
            <a:ext cx="5333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Broadband THz pulses suffer significant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Coupling into multiple modes and mode </a:t>
            </a:r>
            <a:r>
              <a:rPr lang="en-GB" dirty="0" err="1" smtClean="0"/>
              <a:t>interfernce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8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28920" r="20652" b="14072"/>
          <a:stretch/>
        </p:blipFill>
        <p:spPr>
          <a:xfrm>
            <a:off x="1740539" y="1069275"/>
            <a:ext cx="2170005" cy="2865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4" b="5815"/>
          <a:stretch/>
        </p:blipFill>
        <p:spPr>
          <a:xfrm>
            <a:off x="4253272" y="1069275"/>
            <a:ext cx="3551761" cy="2865822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6265" y="62903"/>
            <a:ext cx="797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chemeClr val="tx1"/>
                </a:solidFill>
                <a:latin typeface="Arial" charset="0"/>
              </a:rPr>
              <a:t>The dielectric-lined waveguide (DLW) </a:t>
            </a:r>
            <a:endParaRPr lang="en-US" altLang="en-US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816" y="4256411"/>
            <a:ext cx="8919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linearly-tapered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horn was used to couple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quasi-TEM01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mode of the THz beam into the accelerating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section magnetic (LS11)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esigned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phase-velocity matching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electron bunch at an operating frequency of 0.4 THz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274051" y="138059"/>
            <a:ext cx="797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tx1"/>
                </a:solidFill>
                <a:latin typeface="Arial" charset="0"/>
              </a:rPr>
              <a:t>THz-driven manipulation of the CLARA beam</a:t>
            </a:r>
            <a:endParaRPr lang="en-US" altLang="en-US" sz="2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THzOnOff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866"/>
          <a:stretch/>
        </p:blipFill>
        <p:spPr>
          <a:xfrm>
            <a:off x="632185" y="1598939"/>
            <a:ext cx="3860671" cy="42770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440" y="6051807"/>
            <a:ext cx="31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Single-Shot Energy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pectra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435" y="856090"/>
            <a:ext cx="681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Using a linear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chirped, 6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FWHM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bunch </a:t>
            </a: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 descr="C:\Users\E-UAT0~1\AppData\Local\Temp\Fig2c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71" y="1452445"/>
            <a:ext cx="3201084" cy="30001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666354" y="4616113"/>
            <a:ext cx="4303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Modulation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arises from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temporally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sinusoidal energy gain induced by the multi-cycle THz pulse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24950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1850" y="1158475"/>
            <a:ext cx="488214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Peak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THz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acceleration determined from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comparison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calculation of a sinusoidal THz-driven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modulation imposed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a model electron 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Acceleration of 8.8 </a:t>
            </a:r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Effective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interaction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length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limited to approximately 4.3mm by group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velocity walk-off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the THz pulse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Average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acceleration gradient of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model also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predicted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both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linear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(47.3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cubic (0.4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/ps</a:t>
            </a:r>
            <a:r>
              <a:rPr lang="en-GB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chirp components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0" t="16667" r="39650" b="6250"/>
          <a:stretch/>
        </p:blipFill>
        <p:spPr bwMode="auto">
          <a:xfrm>
            <a:off x="221296" y="683019"/>
            <a:ext cx="3647455" cy="61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4051" y="138059"/>
            <a:ext cx="797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tx1"/>
                </a:solidFill>
                <a:latin typeface="Arial" charset="0"/>
              </a:rPr>
              <a:t>THz-driven manipulation of the CLARA beam</a:t>
            </a:r>
            <a:endParaRPr lang="en-US" altLang="en-US" sz="24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0" t="16667" r="13949" b="6250"/>
          <a:stretch/>
        </p:blipFill>
        <p:spPr bwMode="auto">
          <a:xfrm>
            <a:off x="5376750" y="1314106"/>
            <a:ext cx="3048340" cy="51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74050" y="138059"/>
            <a:ext cx="86992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tx2"/>
                </a:solidFill>
                <a:latin typeface="+mn-lt"/>
              </a:rPr>
              <a:t>Accelerator Diagnostics: Exploring </a:t>
            </a:r>
            <a:r>
              <a:rPr lang="en-GB" altLang="en-US" sz="2800" dirty="0">
                <a:solidFill>
                  <a:schemeClr val="tx2"/>
                </a:solidFill>
                <a:latin typeface="+mn-lt"/>
              </a:rPr>
              <a:t>the P</a:t>
            </a:r>
            <a:r>
              <a:rPr lang="en-GB" altLang="en-US" sz="2800" dirty="0" smtClean="0">
                <a:solidFill>
                  <a:schemeClr val="tx2"/>
                </a:solidFill>
                <a:latin typeface="+mn-lt"/>
              </a:rPr>
              <a:t>icosecond </a:t>
            </a:r>
            <a:r>
              <a:rPr lang="en-GB" altLang="en-US" sz="2800" dirty="0">
                <a:solidFill>
                  <a:schemeClr val="tx2"/>
                </a:solidFill>
                <a:latin typeface="+mn-lt"/>
              </a:rPr>
              <a:t>T</a:t>
            </a:r>
            <a:r>
              <a:rPr lang="en-GB" altLang="en-US" sz="2800" dirty="0" smtClean="0">
                <a:solidFill>
                  <a:schemeClr val="tx2"/>
                </a:solidFill>
                <a:latin typeface="+mn-lt"/>
              </a:rPr>
              <a:t>emporal </a:t>
            </a:r>
            <a:r>
              <a:rPr lang="en-GB" altLang="en-US" sz="2800" dirty="0">
                <a:solidFill>
                  <a:schemeClr val="tx2"/>
                </a:solidFill>
                <a:latin typeface="+mn-lt"/>
              </a:rPr>
              <a:t>S</a:t>
            </a:r>
            <a:r>
              <a:rPr lang="en-GB" altLang="en-US" sz="2800" dirty="0" smtClean="0">
                <a:solidFill>
                  <a:schemeClr val="tx2"/>
                </a:solidFill>
                <a:latin typeface="+mn-lt"/>
              </a:rPr>
              <a:t>tructure of CLARA</a:t>
            </a:r>
            <a:endParaRPr lang="en-US" alt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050" y="1539366"/>
            <a:ext cx="48821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Phase-space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distribution was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obtained from THz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period 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=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2.5 </a:t>
            </a:r>
            <a:r>
              <a:rPr lang="en-GB" dirty="0" err="1"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 (0.4 THz) and the measured energy modulation period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GB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(E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hirp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of the electron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beam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GB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(E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)/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was obtained from 100 successive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shots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Q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uadratic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dependence indicates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third-order chirp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component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GB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inear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chirp (47.5 </a:t>
            </a:r>
            <a:r>
              <a:rPr lang="en-GB" dirty="0" err="1"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dirty="0" err="1"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) was of comparable magnitude with the value (53 </a:t>
            </a:r>
            <a:r>
              <a:rPr lang="en-GB" dirty="0" err="1"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dirty="0" err="1"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) predicted by beam dynamics simulations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egree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of phase-space curvature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implied by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the cubic 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chirp not in agreement with </a:t>
            </a:r>
            <a:r>
              <a:rPr lang="en-GB" dirty="0"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eam-dynamics model</a:t>
            </a:r>
            <a:endParaRPr lang="en-GB" dirty="0" smtClean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4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9525" r="15713" b="11610"/>
          <a:stretch/>
        </p:blipFill>
        <p:spPr bwMode="auto">
          <a:xfrm>
            <a:off x="157021" y="953481"/>
            <a:ext cx="8907833" cy="471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098" y="262532"/>
            <a:ext cx="681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Using a 2 </a:t>
            </a:r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FWHM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electron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bunch </a:t>
            </a:r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098" y="5284383"/>
            <a:ext cx="86371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referential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acceleration or deceleration of the bunch was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achievable, dependent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bunch injection timing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relative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phase of the THz pulse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9609" y="313285"/>
            <a:ext cx="31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Single-Shot Energy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pectra</a:t>
            </a:r>
          </a:p>
        </p:txBody>
      </p:sp>
    </p:spTree>
    <p:extLst>
      <p:ext uri="{BB962C8B-B14F-4D97-AF65-F5344CB8AC3E}">
        <p14:creationId xmlns:p14="http://schemas.microsoft.com/office/powerpoint/2010/main" val="37951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CBCBC9"/>
              </a:clrFrom>
              <a:clrTo>
                <a:srgbClr val="CBCB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t="29682" r="19649" b="45929"/>
          <a:stretch/>
        </p:blipFill>
        <p:spPr bwMode="auto">
          <a:xfrm>
            <a:off x="4953161" y="964841"/>
            <a:ext cx="4003414" cy="222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368411" y="588045"/>
            <a:ext cx="4759683" cy="2847437"/>
          </a:xfrm>
          <a:prstGeom prst="roundRect">
            <a:avLst>
              <a:gd name="adj" fmla="val 67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186555" y="964841"/>
            <a:ext cx="5029646" cy="2752021"/>
            <a:chOff x="-2146884" y="-5046573"/>
            <a:chExt cx="12129637" cy="6636851"/>
          </a:xfrm>
        </p:grpSpPr>
        <p:sp>
          <p:nvSpPr>
            <p:cNvPr id="8" name="Rectangle 7"/>
            <p:cNvSpPr/>
            <p:nvPr/>
          </p:nvSpPr>
          <p:spPr>
            <a:xfrm>
              <a:off x="7154694" y="911696"/>
              <a:ext cx="1800201" cy="6785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28948" y="-4682943"/>
              <a:ext cx="2891528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Dielectric-lined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waveguide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99500" y="-1821438"/>
              <a:ext cx="1647019" cy="70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Dipole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91977" y="-4326015"/>
              <a:ext cx="2090776" cy="914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Phosphor screen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1063" y="-783285"/>
              <a:ext cx="2662233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PTFE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hase-shifter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63296" y="-114061"/>
              <a:ext cx="1617146" cy="427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THz beam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816339" y="-5046573"/>
              <a:ext cx="3396518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 MeV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electron beam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2146884" y="-2097697"/>
              <a:ext cx="3727063" cy="103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arabolic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mirror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24232" y="696976"/>
            <a:ext cx="1198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Quad-triplets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660155" y="921264"/>
            <a:ext cx="80966" cy="560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31726" y="921264"/>
            <a:ext cx="1509395" cy="259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9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4421" y="172000"/>
            <a:ext cx="59263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chemeClr val="tx2"/>
                </a:solidFill>
                <a:latin typeface="Calibri"/>
              </a:rPr>
              <a:t>THz acceleration, bunching &amp;  streaking</a:t>
            </a:r>
          </a:p>
          <a:p>
            <a:pPr algn="ctr">
              <a:defRPr/>
            </a:pPr>
            <a:r>
              <a:rPr lang="en-GB" dirty="0" smtClean="0">
                <a:solidFill>
                  <a:schemeClr val="tx2"/>
                </a:solidFill>
              </a:rPr>
              <a:t>Sub-relativistic beams (&lt;100keV)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5" y="4093406"/>
            <a:ext cx="2486711" cy="1009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5490" t="4414" r="-7750" b="55336"/>
          <a:stretch/>
        </p:blipFill>
        <p:spPr>
          <a:xfrm>
            <a:off x="3085218" y="4156917"/>
            <a:ext cx="1524365" cy="697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9057" t="44111" r="-7750" b="8513"/>
          <a:stretch/>
        </p:blipFill>
        <p:spPr>
          <a:xfrm>
            <a:off x="2750938" y="5102797"/>
            <a:ext cx="1811215" cy="101418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7217" y="3568814"/>
            <a:ext cx="4661740" cy="2679280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583" y="5444613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prstClr val="black"/>
                </a:solidFill>
                <a:latin typeface="Calibri"/>
              </a:rPr>
              <a:t>Kealhofer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, et al. </a:t>
            </a:r>
            <a:br>
              <a:rPr lang="en-GB" sz="1200" dirty="0">
                <a:solidFill>
                  <a:prstClr val="black"/>
                </a:solidFill>
                <a:latin typeface="Calibri"/>
              </a:rPr>
            </a:br>
            <a:r>
              <a:rPr lang="en-GB" sz="1200" dirty="0">
                <a:solidFill>
                  <a:prstClr val="black"/>
                </a:solidFill>
                <a:latin typeface="Calibri"/>
              </a:rPr>
              <a:t>Science, 352 429 (2016)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9613" y="3648766"/>
            <a:ext cx="3551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1F497D"/>
                </a:solidFill>
                <a:latin typeface="Calibri"/>
              </a:rPr>
              <a:t>THz driven bunching &amp; streaking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2075" y="1157527"/>
            <a:ext cx="4706882" cy="2322519"/>
            <a:chOff x="396472" y="966918"/>
            <a:chExt cx="4306908" cy="2125160"/>
          </a:xfrm>
        </p:grpSpPr>
        <p:grpSp>
          <p:nvGrpSpPr>
            <p:cNvPr id="21" name="Group 20"/>
            <p:cNvGrpSpPr/>
            <p:nvPr/>
          </p:nvGrpSpPr>
          <p:grpSpPr>
            <a:xfrm>
              <a:off x="396472" y="1017118"/>
              <a:ext cx="4306908" cy="2074960"/>
              <a:chOff x="5980093" y="1024677"/>
              <a:chExt cx="4306908" cy="207496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192193" y="2581672"/>
                <a:ext cx="1970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200" dirty="0" err="1">
                    <a:solidFill>
                      <a:prstClr val="black"/>
                    </a:solidFill>
                    <a:latin typeface="Calibri"/>
                  </a:rPr>
                  <a:t>Nanni</a:t>
                </a: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 et al. </a:t>
                </a:r>
                <a:br>
                  <a:rPr lang="en-GB" sz="120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GB" sz="1200" dirty="0">
                    <a:solidFill>
                      <a:prstClr val="black"/>
                    </a:solidFill>
                    <a:latin typeface="Calibri"/>
                  </a:rPr>
                  <a:t>Nature Comm.6 8486 (2015)</a:t>
                </a:r>
              </a:p>
            </p:txBody>
          </p:sp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1604" y="1595311"/>
                <a:ext cx="1904948" cy="1156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1571371"/>
                <a:ext cx="1853503" cy="882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6912428" y="1179060"/>
                <a:ext cx="26887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1F497D"/>
                    </a:solidFill>
                    <a:latin typeface="Calibri"/>
                  </a:rPr>
                  <a:t> </a:t>
                </a:r>
                <a:r>
                  <a:rPr lang="en-GB" sz="1200" dirty="0">
                    <a:solidFill>
                      <a:srgbClr val="1F497D"/>
                    </a:solidFill>
                    <a:latin typeface="Calibri"/>
                    <a:sym typeface="Symbol" panose="05050102010706020507" pitchFamily="18" charset="2"/>
                  </a:rPr>
                  <a:t></a:t>
                </a:r>
                <a:r>
                  <a:rPr lang="en-GB" sz="1200" dirty="0">
                    <a:solidFill>
                      <a:srgbClr val="1F497D"/>
                    </a:solidFill>
                    <a:latin typeface="Calibri"/>
                  </a:rPr>
                  <a:t> 10keV acceleration on 60keV beams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5980093" y="1024677"/>
                <a:ext cx="4306908" cy="2074960"/>
              </a:xfrm>
              <a:prstGeom prst="roundRect">
                <a:avLst>
                  <a:gd name="adj" fmla="val 861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322875" y="966918"/>
              <a:ext cx="26239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rgbClr val="1F497D"/>
                  </a:solidFill>
                  <a:latin typeface="Calibri"/>
                </a:rPr>
                <a:t>THz driven acceleration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0" name="Group 39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50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263" y="1940862"/>
            <a:ext cx="2806255" cy="1984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8436" y="3875632"/>
            <a:ext cx="2986825" cy="19421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01507" y="1244717"/>
            <a:ext cx="41395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1F497D"/>
                </a:solidFill>
                <a:latin typeface="Calibri"/>
              </a:rPr>
              <a:t>THz driven </a:t>
            </a:r>
            <a:r>
              <a:rPr lang="en-GB" sz="2000" dirty="0" smtClean="0">
                <a:solidFill>
                  <a:srgbClr val="1F497D"/>
                </a:solidFill>
                <a:latin typeface="Calibri"/>
              </a:rPr>
              <a:t>acceleration &amp; streaking </a:t>
            </a:r>
            <a:br>
              <a:rPr lang="en-GB" sz="2000" dirty="0" smtClean="0">
                <a:solidFill>
                  <a:srgbClr val="1F497D"/>
                </a:solidFill>
                <a:latin typeface="Calibri"/>
              </a:rPr>
            </a:br>
            <a:r>
              <a:rPr lang="en-GB" sz="1400" dirty="0" smtClean="0">
                <a:solidFill>
                  <a:srgbClr val="1F497D"/>
                </a:solidFill>
                <a:latin typeface="Calibri"/>
              </a:rPr>
              <a:t>‘STEAM’ segmented device</a:t>
            </a:r>
            <a:endParaRPr lang="en-GB" sz="14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816761" y="1212388"/>
            <a:ext cx="4082310" cy="5078155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78323" y="5817828"/>
            <a:ext cx="3398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D. Zhang et al. Nature Photon. </a:t>
            </a:r>
            <a:r>
              <a:rPr lang="en-GB" sz="1200" dirty="0"/>
              <a:t>12, 336 - 342 (2018) </a:t>
            </a:r>
          </a:p>
        </p:txBody>
      </p:sp>
    </p:spTree>
    <p:extLst>
      <p:ext uri="{BB962C8B-B14F-4D97-AF65-F5344CB8AC3E}">
        <p14:creationId xmlns:p14="http://schemas.microsoft.com/office/powerpoint/2010/main" val="39401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9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3" y="1156217"/>
            <a:ext cx="3198728" cy="1465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888" y="1393693"/>
            <a:ext cx="1231493" cy="856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842" y="1406741"/>
            <a:ext cx="2640232" cy="12152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87237" y="996947"/>
            <a:ext cx="4447243" cy="382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1F497D"/>
                </a:solidFill>
                <a:latin typeface="Calibri"/>
              </a:rPr>
              <a:t>THz driven streaking of relativistic beams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54431" y="993463"/>
            <a:ext cx="4512856" cy="2064062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67315"/>
          <a:stretch/>
        </p:blipFill>
        <p:spPr>
          <a:xfrm>
            <a:off x="3264694" y="1133566"/>
            <a:ext cx="1037728" cy="1223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65380"/>
          <a:stretch/>
        </p:blipFill>
        <p:spPr>
          <a:xfrm>
            <a:off x="3425063" y="2154972"/>
            <a:ext cx="994860" cy="117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795" y="3212678"/>
            <a:ext cx="4290386" cy="15318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21767" y="2507891"/>
            <a:ext cx="198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L. Zhao, et al. </a:t>
            </a:r>
            <a:br>
              <a:rPr lang="en-GB" sz="1200" dirty="0">
                <a:solidFill>
                  <a:prstClr val="black"/>
                </a:solidFill>
                <a:latin typeface="Calibri"/>
              </a:rPr>
            </a:br>
            <a:r>
              <a:rPr lang="en-GB" sz="1200" dirty="0" err="1">
                <a:solidFill>
                  <a:prstClr val="black"/>
                </a:solidFill>
                <a:latin typeface="Calibri"/>
              </a:rPr>
              <a:t>Phys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 Rev X, 8, 021061 (2018)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2642773"/>
            <a:ext cx="354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E.C.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</a:rPr>
              <a:t>Snivley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 et al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 1906.03358 (2019)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467" y="990159"/>
            <a:ext cx="4421142" cy="2329625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-2437" r="1"/>
          <a:stretch/>
        </p:blipFill>
        <p:spPr>
          <a:xfrm>
            <a:off x="4497736" y="4639240"/>
            <a:ext cx="3943191" cy="160885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03842" y="5840448"/>
            <a:ext cx="244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L. Zhao, et al. </a:t>
            </a:r>
            <a:br>
              <a:rPr lang="en-GB" sz="1200" dirty="0">
                <a:solidFill>
                  <a:prstClr val="black"/>
                </a:solidFill>
                <a:latin typeface="Calibri"/>
              </a:rPr>
            </a:br>
            <a:r>
              <a:rPr lang="en-GB" sz="1200" dirty="0" err="1">
                <a:solidFill>
                  <a:prstClr val="black"/>
                </a:solidFill>
                <a:latin typeface="Calibri"/>
              </a:rPr>
              <a:t>Phys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 Rev 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Lett, 122, 144801 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2019)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4421" y="172000"/>
            <a:ext cx="59263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chemeClr val="tx2"/>
                </a:solidFill>
                <a:latin typeface="Calibri"/>
              </a:rPr>
              <a:t>THz acceleration, bunching &amp;  streaking</a:t>
            </a:r>
          </a:p>
          <a:p>
            <a:pPr algn="ctr">
              <a:defRPr/>
            </a:pPr>
            <a:r>
              <a:rPr lang="en-GB" dirty="0" smtClean="0">
                <a:solidFill>
                  <a:schemeClr val="tx2"/>
                </a:solidFill>
              </a:rPr>
              <a:t>Relativistic Beams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537423" y="3111547"/>
            <a:ext cx="4529864" cy="3244587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338" y="3978604"/>
            <a:ext cx="2874139" cy="15443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/>
          <a:srcRect r="65508"/>
          <a:stretch/>
        </p:blipFill>
        <p:spPr>
          <a:xfrm>
            <a:off x="3043448" y="3968970"/>
            <a:ext cx="1236146" cy="208671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79034" y="3637950"/>
            <a:ext cx="354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M.T. Hibberd et al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</a:rPr>
              <a:t>arXiv</a:t>
            </a:r>
            <a:r>
              <a:rPr lang="en-GB" sz="1200" dirty="0" smtClean="0">
                <a:solidFill>
                  <a:prstClr val="black"/>
                </a:solidFill>
                <a:latin typeface="Calibri"/>
              </a:rPr>
              <a:t> 1908.04055 (2019)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6594" y="3492903"/>
            <a:ext cx="4310181" cy="2755191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0111" y="2730044"/>
            <a:ext cx="2332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Shanghai Jiao Tong University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28044" y="2999410"/>
            <a:ext cx="54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SLAC</a:t>
            </a:r>
            <a:endParaRPr lang="en-GB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87533" y="5912892"/>
            <a:ext cx="152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Cockcroft Institute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142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7281" y="185751"/>
            <a:ext cx="521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Particle acceleration </a:t>
            </a:r>
            <a:r>
              <a:rPr lang="en-US" sz="2800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requirements</a:t>
            </a:r>
            <a:endParaRPr lang="en-GB" sz="28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8258" y="2493790"/>
            <a:ext cx="502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THz phase velocity always </a:t>
            </a:r>
            <a:r>
              <a:rPr lang="en-GB" dirty="0" err="1" smtClean="0"/>
              <a:t>v</a:t>
            </a:r>
            <a:r>
              <a:rPr lang="en-GB" baseline="-25000" dirty="0" err="1" smtClean="0">
                <a:latin typeface="Symbol" panose="05050102010706020507" pitchFamily="18" charset="2"/>
              </a:rPr>
              <a:t>f</a:t>
            </a:r>
            <a:r>
              <a:rPr lang="en-GB" dirty="0" smtClean="0"/>
              <a:t>&gt; c in free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1024600"/>
            <a:ext cx="1558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Energy gain   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73" y="939363"/>
            <a:ext cx="4226528" cy="6769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9937" y="1616337"/>
            <a:ext cx="6513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Matching of electromagnetic phase velocity and particle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Longitudinal electric-field polarization states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5" name="Picture 6" descr="C:\SPJ\Presentations\Lancaster\TEM10Phasepl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1706" y="1850529"/>
            <a:ext cx="1968333" cy="39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01" y="2924982"/>
            <a:ext cx="2442774" cy="177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38694" y="5170995"/>
            <a:ext cx="3565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Travelling source excitation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Dielectric loaded waveguides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Photonic bandgap structures </a:t>
            </a:r>
            <a:endParaRPr lang="en-GB" sz="2000" i="1" dirty="0"/>
          </a:p>
        </p:txBody>
      </p:sp>
      <p:sp>
        <p:nvSpPr>
          <p:cNvPr id="28" name="Rectangle 27"/>
          <p:cNvSpPr/>
          <p:nvPr/>
        </p:nvSpPr>
        <p:spPr>
          <a:xfrm>
            <a:off x="747347" y="5392513"/>
            <a:ext cx="3599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Velocity matching solutions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42220" y="4735862"/>
            <a:ext cx="649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 still possible, but limited to Rayleigh length interaction</a:t>
            </a:r>
            <a:endParaRPr lang="en-GB" dirty="0"/>
          </a:p>
        </p:txBody>
      </p:sp>
      <p:sp>
        <p:nvSpPr>
          <p:cNvPr id="37" name="Rounded Rectangle 36"/>
          <p:cNvSpPr/>
          <p:nvPr/>
        </p:nvSpPr>
        <p:spPr>
          <a:xfrm>
            <a:off x="941201" y="798585"/>
            <a:ext cx="7520684" cy="1510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441789" y="5147244"/>
            <a:ext cx="8250147" cy="11008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2" name="Group 4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6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254333" y="6477002"/>
              <a:ext cx="316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</a:t>
              </a:r>
              <a:r>
                <a:rPr kumimoji="0" lang="en-GB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Jefferson Laboratory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August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4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284"/>
          <a:stretch/>
        </p:blipFill>
        <p:spPr>
          <a:xfrm>
            <a:off x="3653024" y="1033570"/>
            <a:ext cx="1356966" cy="208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9633" y="185751"/>
            <a:ext cx="6131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Velocity matching in dielectric structures</a:t>
            </a:r>
          </a:p>
          <a:p>
            <a:pPr algn="ctr">
              <a:defRPr/>
            </a:pPr>
            <a:r>
              <a:rPr lang="en-US" sz="2000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Side-pumped structures</a:t>
            </a:r>
            <a:endParaRPr lang="en-GB" sz="20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32" y="1961596"/>
            <a:ext cx="1637511" cy="1418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253" y="1044972"/>
            <a:ext cx="3139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Dielectric Laser Acceleration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Phase-step structure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79353" y="1988544"/>
            <a:ext cx="713895" cy="209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721020" y="1520656"/>
            <a:ext cx="2827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Particle </a:t>
            </a:r>
            <a:br>
              <a:rPr lang="en-US" sz="1400" dirty="0" smtClean="0"/>
            </a:br>
            <a:r>
              <a:rPr lang="en-US" sz="1400" dirty="0" smtClean="0"/>
              <a:t>trajectory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47363" y="1752858"/>
            <a:ext cx="3696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Particle travels half-cell</a:t>
            </a:r>
            <a:r>
              <a:rPr lang="en-GB" dirty="0" smtClean="0"/>
              <a:t> as</a:t>
            </a:r>
            <a:br>
              <a:rPr lang="en-GB" dirty="0" smtClean="0"/>
            </a:br>
            <a:r>
              <a:rPr lang="en-GB" dirty="0" smtClean="0"/>
              <a:t>electric field oscillates half cycle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Dielectric step in adjacent half-cell</a:t>
            </a:r>
            <a:br>
              <a:rPr lang="en-US" dirty="0" smtClean="0"/>
            </a:br>
            <a:r>
              <a:rPr lang="en-US" dirty="0" smtClean="0"/>
              <a:t>provide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/2 phase shift in field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3576" y="1044972"/>
            <a:ext cx="3285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Maintaining the particle-field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acceleration phase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2293" y="3056679"/>
            <a:ext cx="256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cavity structure :</a:t>
            </a:r>
          </a:p>
          <a:p>
            <a:r>
              <a:rPr lang="en-US" dirty="0"/>
              <a:t> </a:t>
            </a:r>
            <a:r>
              <a:rPr lang="en-US" dirty="0" smtClean="0"/>
              <a:t>     no field enhancement</a:t>
            </a:r>
            <a:endParaRPr lang="en-GB" dirty="0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939113" y="3750333"/>
            <a:ext cx="3714696" cy="2599584"/>
            <a:chOff x="240942" y="3578453"/>
            <a:chExt cx="4400956" cy="3079836"/>
          </a:xfrm>
        </p:grpSpPr>
        <p:grpSp>
          <p:nvGrpSpPr>
            <p:cNvPr id="22" name="Group 21"/>
            <p:cNvGrpSpPr/>
            <p:nvPr/>
          </p:nvGrpSpPr>
          <p:grpSpPr>
            <a:xfrm>
              <a:off x="240942" y="3578453"/>
              <a:ext cx="4232038" cy="3079836"/>
              <a:chOff x="258192" y="3609116"/>
              <a:chExt cx="4232038" cy="307983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22059" t="29277" r="16670" b="18753"/>
              <a:stretch/>
            </p:blipFill>
            <p:spPr>
              <a:xfrm>
                <a:off x="1269747" y="4195409"/>
                <a:ext cx="2873829" cy="2036269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415352" y="3823550"/>
                <a:ext cx="1074878" cy="1539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98064" y="3609116"/>
                <a:ext cx="1605963" cy="878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58192" y="5150648"/>
                <a:ext cx="1475902" cy="1538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3" name="Right Arrow 22"/>
            <p:cNvSpPr/>
            <p:nvPr/>
          </p:nvSpPr>
          <p:spPr>
            <a:xfrm rot="20503611">
              <a:off x="1232326" y="5550007"/>
              <a:ext cx="714615" cy="184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 rot="20481020">
              <a:off x="922192" y="5156105"/>
              <a:ext cx="1134017" cy="40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electrons</a:t>
              </a:r>
              <a:endParaRPr lang="en-GB" sz="16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t="11628" r="58964" b="54989"/>
            <a:stretch/>
          </p:blipFill>
          <p:spPr>
            <a:xfrm>
              <a:off x="893615" y="3865571"/>
              <a:ext cx="1302427" cy="88507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60353" t="63226" r="-982" b="1277"/>
            <a:stretch/>
          </p:blipFill>
          <p:spPr>
            <a:xfrm>
              <a:off x="3229183" y="5492577"/>
              <a:ext cx="1412715" cy="1031054"/>
            </a:xfrm>
            <a:prstGeom prst="rect">
              <a:avLst/>
            </a:prstGeom>
          </p:spPr>
        </p:pic>
      </p:grpSp>
      <p:sp>
        <p:nvSpPr>
          <p:cNvPr id="16" name="Down Arrow 15"/>
          <p:cNvSpPr/>
          <p:nvPr/>
        </p:nvSpPr>
        <p:spPr>
          <a:xfrm flipV="1">
            <a:off x="3322885" y="3130302"/>
            <a:ext cx="1830691" cy="334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522848" y="3405621"/>
            <a:ext cx="164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Laser propagation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83543" y="3785860"/>
            <a:ext cx="2812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 THz time-delay structure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504" y="938421"/>
            <a:ext cx="8876972" cy="2743641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7468" y="3696301"/>
            <a:ext cx="8876972" cy="2605940"/>
          </a:xfrm>
          <a:prstGeom prst="roundRect">
            <a:avLst>
              <a:gd name="adj" fmla="val 8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971" y="4245203"/>
            <a:ext cx="38381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Single-cycle pulse precludes </a:t>
            </a:r>
            <a:br>
              <a:rPr lang="en-US" dirty="0" smtClean="0"/>
            </a:br>
            <a:r>
              <a:rPr lang="en-US" dirty="0" smtClean="0"/>
              <a:t>using periodic l/2 phase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dielectric delays of pulse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Isolation between cells required </a:t>
            </a:r>
            <a:br>
              <a:rPr lang="en-US" dirty="0" smtClean="0"/>
            </a:br>
            <a:r>
              <a:rPr lang="en-US" dirty="0" smtClean="0"/>
              <a:t>to control THz diffraction.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4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w}{\omega}&#10;\[&#10;0&lt; v_{\phi}^{\rm eff} = c/\tan\theta &lt; \infty&#10;\]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ewcommand{\w}{\omega}&#10;\[&#10;\theta&#10;\]&#10;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173D9CCA1E8438E5F64FEE732DF85" ma:contentTypeVersion="2" ma:contentTypeDescription="Create a new document." ma:contentTypeScope="" ma:versionID="3260d4627313ef11d4de16458cf06c28">
  <xsd:schema xmlns:xsd="http://www.w3.org/2001/XMLSchema" xmlns:xs="http://www.w3.org/2001/XMLSchema" xmlns:p="http://schemas.microsoft.com/office/2006/metadata/properties" xmlns:ns2="42ffead3-9019-4104-ac9f-133d2dcafbe4" targetNamespace="http://schemas.microsoft.com/office/2006/metadata/properties" ma:root="true" ma:fieldsID="ae4c4168c2f5ff20cb27f2db21eaa66a" ns2:_="">
    <xsd:import namespace="42ffead3-9019-4104-ac9f-133d2dcafb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fead3-9019-4104-ac9f-133d2dcafb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DC2AA2-9911-4E70-941A-CAA2C2ABE0FE}"/>
</file>

<file path=customXml/itemProps2.xml><?xml version="1.0" encoding="utf-8"?>
<ds:datastoreItem xmlns:ds="http://schemas.openxmlformats.org/officeDocument/2006/customXml" ds:itemID="{4FA33205-4150-43E9-9B40-A827285DD80E}"/>
</file>

<file path=customXml/itemProps3.xml><?xml version="1.0" encoding="utf-8"?>
<ds:datastoreItem xmlns:ds="http://schemas.openxmlformats.org/officeDocument/2006/customXml" ds:itemID="{93DB557A-428D-4D87-828B-AD2BE0D1D731}"/>
</file>

<file path=docProps/app.xml><?xml version="1.0" encoding="utf-8"?>
<Properties xmlns="http://schemas.openxmlformats.org/officeDocument/2006/extended-properties" xmlns:vt="http://schemas.openxmlformats.org/officeDocument/2006/docPropsVTypes">
  <TotalTime>79389</TotalTime>
  <Words>2486</Words>
  <Application>Microsoft Office PowerPoint</Application>
  <PresentationFormat>On-screen Show (4:3)</PresentationFormat>
  <Paragraphs>522</Paragraphs>
  <Slides>57</Slides>
  <Notes>16</Notes>
  <HiddenSlides>1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Lucida Grande</vt:lpstr>
      <vt:lpstr>Osaka</vt:lpstr>
      <vt:lpstr>Symbol</vt:lpstr>
      <vt:lpstr>Times</vt:lpstr>
      <vt:lpstr>Times New Roman</vt:lpstr>
      <vt:lpstr>Wingdings</vt:lpstr>
      <vt:lpstr>ヒラギノ角ゴ Pro W3</vt:lpstr>
      <vt:lpstr>Office Theme</vt:lpstr>
      <vt:lpstr>1_Office Theme</vt:lpstr>
      <vt:lpstr>3_Office Theme</vt:lpstr>
      <vt:lpstr>4_Office Theme</vt:lpstr>
      <vt:lpstr>5_Office Theme</vt:lpstr>
      <vt:lpstr>2_Office Theme</vt:lpstr>
      <vt:lpstr>PowerPoint Presentation</vt:lpstr>
      <vt:lpstr>PowerPoint Presentation</vt:lpstr>
      <vt:lpstr>Why THz radiation for particle acceleration?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Dispersion relation </vt:lpstr>
      <vt:lpstr>Dispersion relation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Jamison, Steven (STFC,DL,AST)</dc:creator>
  <cp:lastModifiedBy>Jamison, Steven</cp:lastModifiedBy>
  <cp:revision>348</cp:revision>
  <cp:lastPrinted>2019-08-21T22:04:55Z</cp:lastPrinted>
  <dcterms:created xsi:type="dcterms:W3CDTF">2006-08-16T00:00:00Z</dcterms:created>
  <dcterms:modified xsi:type="dcterms:W3CDTF">2019-08-26T14:37:35Z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0x010100939173D9CCA1E8438E5F64FEE732DF85</vt:lpwstr>
  </property>
</Properties>
</file>