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diagrams/data1.xml" ContentType="application/vnd.openxmlformats-officedocument.drawingml.diagramData+xml"/>
  <Override PartName="/ppt/presentation.xml" ContentType="application/vnd.openxmlformats-officedocument.presentationml.presentation.main+xml"/>
  <Override PartName="/ppt/slides/slide4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40.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1.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Masters/slideMaster2.xml" ContentType="application/vnd.openxmlformats-officedocument.presentationml.slideMaster+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commentAuthors.xml" ContentType="application/vnd.openxmlformats-officedocument.presentationml.commentAuthors+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73"/>
  </p:notesMasterIdLst>
  <p:sldIdLst>
    <p:sldId id="257" r:id="rId3"/>
    <p:sldId id="378" r:id="rId4"/>
    <p:sldId id="270" r:id="rId5"/>
    <p:sldId id="380" r:id="rId6"/>
    <p:sldId id="381" r:id="rId7"/>
    <p:sldId id="405" r:id="rId8"/>
    <p:sldId id="406" r:id="rId9"/>
    <p:sldId id="379" r:id="rId10"/>
    <p:sldId id="386" r:id="rId11"/>
    <p:sldId id="414" r:id="rId12"/>
    <p:sldId id="382" r:id="rId13"/>
    <p:sldId id="383" r:id="rId14"/>
    <p:sldId id="388" r:id="rId15"/>
    <p:sldId id="384" r:id="rId16"/>
    <p:sldId id="385" r:id="rId17"/>
    <p:sldId id="387" r:id="rId18"/>
    <p:sldId id="390" r:id="rId19"/>
    <p:sldId id="389" r:id="rId20"/>
    <p:sldId id="391" r:id="rId21"/>
    <p:sldId id="392" r:id="rId22"/>
    <p:sldId id="393" r:id="rId23"/>
    <p:sldId id="394" r:id="rId24"/>
    <p:sldId id="396" r:id="rId25"/>
    <p:sldId id="397" r:id="rId26"/>
    <p:sldId id="398" r:id="rId27"/>
    <p:sldId id="399" r:id="rId28"/>
    <p:sldId id="400" r:id="rId29"/>
    <p:sldId id="421" r:id="rId30"/>
    <p:sldId id="369" r:id="rId31"/>
    <p:sldId id="368" r:id="rId32"/>
    <p:sldId id="258" r:id="rId33"/>
    <p:sldId id="271" r:id="rId34"/>
    <p:sldId id="284" r:id="rId35"/>
    <p:sldId id="410" r:id="rId36"/>
    <p:sldId id="263" r:id="rId37"/>
    <p:sldId id="331" r:id="rId38"/>
    <p:sldId id="273" r:id="rId39"/>
    <p:sldId id="289" r:id="rId40"/>
    <p:sldId id="373" r:id="rId41"/>
    <p:sldId id="330" r:id="rId42"/>
    <p:sldId id="329" r:id="rId43"/>
    <p:sldId id="302" r:id="rId44"/>
    <p:sldId id="324" r:id="rId45"/>
    <p:sldId id="290" r:id="rId46"/>
    <p:sldId id="375" r:id="rId47"/>
    <p:sldId id="342" r:id="rId48"/>
    <p:sldId id="343" r:id="rId49"/>
    <p:sldId id="377" r:id="rId50"/>
    <p:sldId id="344" r:id="rId51"/>
    <p:sldId id="346" r:id="rId52"/>
    <p:sldId id="347" r:id="rId53"/>
    <p:sldId id="348" r:id="rId54"/>
    <p:sldId id="349" r:id="rId55"/>
    <p:sldId id="422" r:id="rId56"/>
    <p:sldId id="371" r:id="rId57"/>
    <p:sldId id="404" r:id="rId58"/>
    <p:sldId id="403" r:id="rId59"/>
    <p:sldId id="419" r:id="rId60"/>
    <p:sldId id="407" r:id="rId61"/>
    <p:sldId id="416" r:id="rId62"/>
    <p:sldId id="417" r:id="rId63"/>
    <p:sldId id="418" r:id="rId64"/>
    <p:sldId id="415" r:id="rId65"/>
    <p:sldId id="408" r:id="rId66"/>
    <p:sldId id="409" r:id="rId67"/>
    <p:sldId id="411" r:id="rId68"/>
    <p:sldId id="412" r:id="rId69"/>
    <p:sldId id="413" r:id="rId70"/>
    <p:sldId id="420" r:id="rId71"/>
    <p:sldId id="423" r:id="rId7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K" initials="IV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00"/>
    <a:srgbClr val="0000FF"/>
    <a:srgbClr val="07E2E7"/>
    <a:srgbClr val="00FF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8" autoAdjust="0"/>
    <p:restoredTop sz="94634"/>
  </p:normalViewPr>
  <p:slideViewPr>
    <p:cSldViewPr>
      <p:cViewPr varScale="1">
        <p:scale>
          <a:sx n="95" d="100"/>
          <a:sy n="95" d="100"/>
        </p:scale>
        <p:origin x="680"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commentAuthors" Target="commentAuthors.xml"/><Relationship Id="rId79"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8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9FFF6-33E8-4973-8E67-39D9DBFFB9E9}" type="doc">
      <dgm:prSet loTypeId="urn:microsoft.com/office/officeart/2005/8/layout/process4" loCatId="process" qsTypeId="urn:microsoft.com/office/officeart/2005/8/quickstyle/simple4" qsCatId="simple" csTypeId="urn:microsoft.com/office/officeart/2005/8/colors/colorful2" csCatId="colorful" phldr="1"/>
      <dgm:spPr/>
    </dgm:pt>
    <dgm:pt modelId="{EDAEE999-7C16-4BED-9489-5A41E62C0E8C}">
      <dgm:prSet phldrT="[Text]"/>
      <dgm:spPr>
        <a:gradFill rotWithShape="0">
          <a:gsLst>
            <a:gs pos="0">
              <a:schemeClr val="tx2"/>
            </a:gs>
            <a:gs pos="96000">
              <a:srgbClr val="5D8663"/>
            </a:gs>
            <a:gs pos="10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gradFill>
      </dgm:spPr>
      <dgm:t>
        <a:bodyPr/>
        <a:lstStyle/>
        <a:p>
          <a:r>
            <a:rPr lang="en-GB" dirty="0"/>
            <a:t>Measure radiation output simultaneously in all detection channels</a:t>
          </a:r>
        </a:p>
      </dgm:t>
    </dgm:pt>
    <dgm:pt modelId="{7DEC6606-AFC7-436D-9553-46B72D8DEAAA}" type="parTrans" cxnId="{6062A3A3-6175-4A21-A5CD-AE359AB7971D}">
      <dgm:prSet/>
      <dgm:spPr/>
      <dgm:t>
        <a:bodyPr/>
        <a:lstStyle/>
        <a:p>
          <a:endParaRPr lang="en-GB"/>
        </a:p>
      </dgm:t>
    </dgm:pt>
    <dgm:pt modelId="{C1D55038-3B82-4BB5-9B06-75977D36F9DB}" type="sibTrans" cxnId="{6062A3A3-6175-4A21-A5CD-AE359AB7971D}">
      <dgm:prSet/>
      <dgm:spPr/>
      <dgm:t>
        <a:bodyPr/>
        <a:lstStyle/>
        <a:p>
          <a:endParaRPr lang="en-GB"/>
        </a:p>
      </dgm:t>
    </dgm:pt>
    <dgm:pt modelId="{F5B2C5A6-3E4C-4B5A-A0C9-80B817452623}">
      <dgm:prSet phldrT="[Text]"/>
      <dgm:spPr/>
      <dgm:t>
        <a:bodyPr/>
        <a:lstStyle/>
        <a:p>
          <a:r>
            <a:rPr lang="en-GB" dirty="0"/>
            <a:t>Remove background radiation from measured signal</a:t>
          </a:r>
        </a:p>
      </dgm:t>
    </dgm:pt>
    <dgm:pt modelId="{4E2914D6-4576-482D-85DC-62E4DA365ECA}" type="parTrans" cxnId="{ED98FA92-1382-440A-ADD0-569170542976}">
      <dgm:prSet/>
      <dgm:spPr/>
      <dgm:t>
        <a:bodyPr/>
        <a:lstStyle/>
        <a:p>
          <a:endParaRPr lang="en-GB"/>
        </a:p>
      </dgm:t>
    </dgm:pt>
    <dgm:pt modelId="{1E3129B4-FC75-4C42-85A9-9B2670EBA160}" type="sibTrans" cxnId="{ED98FA92-1382-440A-ADD0-569170542976}">
      <dgm:prSet/>
      <dgm:spPr/>
      <dgm:t>
        <a:bodyPr/>
        <a:lstStyle/>
        <a:p>
          <a:endParaRPr lang="en-GB"/>
        </a:p>
      </dgm:t>
    </dgm:pt>
    <dgm:pt modelId="{884BE1CF-F84A-4401-AD6D-304BC1E18381}">
      <dgm:prSet phldrT="[Text]"/>
      <dgm:spPr/>
      <dgm:t>
        <a:bodyPr/>
        <a:lstStyle/>
        <a:p>
          <a:r>
            <a:rPr lang="en-GB" dirty="0"/>
            <a:t>Normalise the result for all other effects (e.g. transverse beam dimensions, grating profile etc.)</a:t>
          </a:r>
        </a:p>
      </dgm:t>
    </dgm:pt>
    <dgm:pt modelId="{445CE875-2D30-49F3-A3FB-49B75C70E3E8}" type="parTrans" cxnId="{62DD2BE8-1EB0-46C7-83D8-6C41D093E1CF}">
      <dgm:prSet/>
      <dgm:spPr/>
      <dgm:t>
        <a:bodyPr/>
        <a:lstStyle/>
        <a:p>
          <a:endParaRPr lang="en-GB"/>
        </a:p>
      </dgm:t>
    </dgm:pt>
    <dgm:pt modelId="{67FC3471-C75B-472C-80FF-FB58E37BAFF7}" type="sibTrans" cxnId="{62DD2BE8-1EB0-46C7-83D8-6C41D093E1CF}">
      <dgm:prSet/>
      <dgm:spPr/>
      <dgm:t>
        <a:bodyPr/>
        <a:lstStyle/>
        <a:p>
          <a:endParaRPr lang="en-GB"/>
        </a:p>
      </dgm:t>
    </dgm:pt>
    <dgm:pt modelId="{2B324219-8842-4B00-B3ED-75353C7E9D0C}">
      <dgm:prSet phldrT="[Text]"/>
      <dgm:spPr/>
      <dgm:t>
        <a:bodyPr/>
        <a:lstStyle/>
        <a:p>
          <a:r>
            <a:rPr lang="en-GB" dirty="0"/>
            <a:t>Phase reconstruction and FFT</a:t>
          </a:r>
          <a:r>
            <a:rPr lang="en-GB" baseline="30000" dirty="0"/>
            <a:t>-1</a:t>
          </a:r>
          <a:r>
            <a:rPr lang="en-GB" dirty="0"/>
            <a:t> - Reconstruct longitudinal profile</a:t>
          </a:r>
        </a:p>
      </dgm:t>
    </dgm:pt>
    <dgm:pt modelId="{1E69E88B-DC1A-4DC5-B94B-88EAFEA61DF3}" type="parTrans" cxnId="{4B654C36-ECA3-417A-AD7A-72846ACE2EE8}">
      <dgm:prSet/>
      <dgm:spPr/>
      <dgm:t>
        <a:bodyPr/>
        <a:lstStyle/>
        <a:p>
          <a:endParaRPr lang="en-GB"/>
        </a:p>
      </dgm:t>
    </dgm:pt>
    <dgm:pt modelId="{8E0AFEA4-D9E2-4165-911F-BAEA63677A07}" type="sibTrans" cxnId="{4B654C36-ECA3-417A-AD7A-72846ACE2EE8}">
      <dgm:prSet/>
      <dgm:spPr/>
      <dgm:t>
        <a:bodyPr/>
        <a:lstStyle/>
        <a:p>
          <a:endParaRPr lang="en-GB"/>
        </a:p>
      </dgm:t>
    </dgm:pt>
    <dgm:pt modelId="{D02ACDAA-DB84-43A9-ACC5-C15C7D62547D}" type="pres">
      <dgm:prSet presAssocID="{13C9FFF6-33E8-4973-8E67-39D9DBFFB9E9}" presName="Name0" presStyleCnt="0">
        <dgm:presLayoutVars>
          <dgm:dir/>
          <dgm:animLvl val="lvl"/>
          <dgm:resizeHandles val="exact"/>
        </dgm:presLayoutVars>
      </dgm:prSet>
      <dgm:spPr/>
    </dgm:pt>
    <dgm:pt modelId="{B910860B-8AAB-48B7-BB2D-4A8EC6D23457}" type="pres">
      <dgm:prSet presAssocID="{2B324219-8842-4B00-B3ED-75353C7E9D0C}" presName="boxAndChildren" presStyleCnt="0"/>
      <dgm:spPr/>
    </dgm:pt>
    <dgm:pt modelId="{D230E5C0-306B-4153-AD71-301D3FB51253}" type="pres">
      <dgm:prSet presAssocID="{2B324219-8842-4B00-B3ED-75353C7E9D0C}" presName="parentTextBox" presStyleLbl="node1" presStyleIdx="0" presStyleCnt="4"/>
      <dgm:spPr/>
    </dgm:pt>
    <dgm:pt modelId="{C35DFC34-56C8-4171-A76A-4F6E2C9C4B2E}" type="pres">
      <dgm:prSet presAssocID="{67FC3471-C75B-472C-80FF-FB58E37BAFF7}" presName="sp" presStyleCnt="0"/>
      <dgm:spPr/>
    </dgm:pt>
    <dgm:pt modelId="{B4264254-D42B-46E4-9A96-296DD9E585E6}" type="pres">
      <dgm:prSet presAssocID="{884BE1CF-F84A-4401-AD6D-304BC1E18381}" presName="arrowAndChildren" presStyleCnt="0"/>
      <dgm:spPr/>
    </dgm:pt>
    <dgm:pt modelId="{5482F62B-7AA4-4D7B-B6E0-27602C3A14C7}" type="pres">
      <dgm:prSet presAssocID="{884BE1CF-F84A-4401-AD6D-304BC1E18381}" presName="parentTextArrow" presStyleLbl="node1" presStyleIdx="1" presStyleCnt="4"/>
      <dgm:spPr/>
    </dgm:pt>
    <dgm:pt modelId="{8B8BCD51-F5D7-4324-A2E3-D532DDEE84FE}" type="pres">
      <dgm:prSet presAssocID="{1E3129B4-FC75-4C42-85A9-9B2670EBA160}" presName="sp" presStyleCnt="0"/>
      <dgm:spPr/>
    </dgm:pt>
    <dgm:pt modelId="{1949C9D9-DB01-47D1-B8F8-2329C3A99F18}" type="pres">
      <dgm:prSet presAssocID="{F5B2C5A6-3E4C-4B5A-A0C9-80B817452623}" presName="arrowAndChildren" presStyleCnt="0"/>
      <dgm:spPr/>
    </dgm:pt>
    <dgm:pt modelId="{4FFDDF32-E70A-4971-B6CF-1C5EB9ECCF6F}" type="pres">
      <dgm:prSet presAssocID="{F5B2C5A6-3E4C-4B5A-A0C9-80B817452623}" presName="parentTextArrow" presStyleLbl="node1" presStyleIdx="2" presStyleCnt="4"/>
      <dgm:spPr/>
    </dgm:pt>
    <dgm:pt modelId="{F5616794-27F0-4D72-917B-2242F9B424ED}" type="pres">
      <dgm:prSet presAssocID="{C1D55038-3B82-4BB5-9B06-75977D36F9DB}" presName="sp" presStyleCnt="0"/>
      <dgm:spPr/>
    </dgm:pt>
    <dgm:pt modelId="{B1A22E06-07AF-43BA-8818-3D7D95E487D5}" type="pres">
      <dgm:prSet presAssocID="{EDAEE999-7C16-4BED-9489-5A41E62C0E8C}" presName="arrowAndChildren" presStyleCnt="0"/>
      <dgm:spPr/>
    </dgm:pt>
    <dgm:pt modelId="{4F0B8DC5-D706-4231-A9FE-7ADE6A46094E}" type="pres">
      <dgm:prSet presAssocID="{EDAEE999-7C16-4BED-9489-5A41E62C0E8C}" presName="parentTextArrow" presStyleLbl="node1" presStyleIdx="3" presStyleCnt="4" custLinFactNeighborY="-123"/>
      <dgm:spPr/>
    </dgm:pt>
  </dgm:ptLst>
  <dgm:cxnLst>
    <dgm:cxn modelId="{4B654C36-ECA3-417A-AD7A-72846ACE2EE8}" srcId="{13C9FFF6-33E8-4973-8E67-39D9DBFFB9E9}" destId="{2B324219-8842-4B00-B3ED-75353C7E9D0C}" srcOrd="3" destOrd="0" parTransId="{1E69E88B-DC1A-4DC5-B94B-88EAFEA61DF3}" sibTransId="{8E0AFEA4-D9E2-4165-911F-BAEA63677A07}"/>
    <dgm:cxn modelId="{9E7C1339-4AC4-4512-9049-0C3110570DDB}" type="presOf" srcId="{2B324219-8842-4B00-B3ED-75353C7E9D0C}" destId="{D230E5C0-306B-4153-AD71-301D3FB51253}" srcOrd="0" destOrd="0" presId="urn:microsoft.com/office/officeart/2005/8/layout/process4"/>
    <dgm:cxn modelId="{C86CE457-417D-4E82-AAD6-94ED899B3F60}" type="presOf" srcId="{EDAEE999-7C16-4BED-9489-5A41E62C0E8C}" destId="{4F0B8DC5-D706-4231-A9FE-7ADE6A46094E}" srcOrd="0" destOrd="0" presId="urn:microsoft.com/office/officeart/2005/8/layout/process4"/>
    <dgm:cxn modelId="{ED98FA92-1382-440A-ADD0-569170542976}" srcId="{13C9FFF6-33E8-4973-8E67-39D9DBFFB9E9}" destId="{F5B2C5A6-3E4C-4B5A-A0C9-80B817452623}" srcOrd="1" destOrd="0" parTransId="{4E2914D6-4576-482D-85DC-62E4DA365ECA}" sibTransId="{1E3129B4-FC75-4C42-85A9-9B2670EBA160}"/>
    <dgm:cxn modelId="{6062A3A3-6175-4A21-A5CD-AE359AB7971D}" srcId="{13C9FFF6-33E8-4973-8E67-39D9DBFFB9E9}" destId="{EDAEE999-7C16-4BED-9489-5A41E62C0E8C}" srcOrd="0" destOrd="0" parTransId="{7DEC6606-AFC7-436D-9553-46B72D8DEAAA}" sibTransId="{C1D55038-3B82-4BB5-9B06-75977D36F9DB}"/>
    <dgm:cxn modelId="{000AF6CF-5D4E-4418-986F-3B3885C6BCC5}" type="presOf" srcId="{F5B2C5A6-3E4C-4B5A-A0C9-80B817452623}" destId="{4FFDDF32-E70A-4971-B6CF-1C5EB9ECCF6F}" srcOrd="0" destOrd="0" presId="urn:microsoft.com/office/officeart/2005/8/layout/process4"/>
    <dgm:cxn modelId="{990644E1-7FF7-42C4-AC58-7D8EFEEC5D48}" type="presOf" srcId="{884BE1CF-F84A-4401-AD6D-304BC1E18381}" destId="{5482F62B-7AA4-4D7B-B6E0-27602C3A14C7}" srcOrd="0" destOrd="0" presId="urn:microsoft.com/office/officeart/2005/8/layout/process4"/>
    <dgm:cxn modelId="{DF6BD9E5-C2BD-42E1-8C04-77C7F719B53A}" type="presOf" srcId="{13C9FFF6-33E8-4973-8E67-39D9DBFFB9E9}" destId="{D02ACDAA-DB84-43A9-ACC5-C15C7D62547D}" srcOrd="0" destOrd="0" presId="urn:microsoft.com/office/officeart/2005/8/layout/process4"/>
    <dgm:cxn modelId="{62DD2BE8-1EB0-46C7-83D8-6C41D093E1CF}" srcId="{13C9FFF6-33E8-4973-8E67-39D9DBFFB9E9}" destId="{884BE1CF-F84A-4401-AD6D-304BC1E18381}" srcOrd="2" destOrd="0" parTransId="{445CE875-2D30-49F3-A3FB-49B75C70E3E8}" sibTransId="{67FC3471-C75B-472C-80FF-FB58E37BAFF7}"/>
    <dgm:cxn modelId="{1C2AB457-C502-49EB-A054-D45E61252BCD}" type="presParOf" srcId="{D02ACDAA-DB84-43A9-ACC5-C15C7D62547D}" destId="{B910860B-8AAB-48B7-BB2D-4A8EC6D23457}" srcOrd="0" destOrd="0" presId="urn:microsoft.com/office/officeart/2005/8/layout/process4"/>
    <dgm:cxn modelId="{62076B1C-2F8A-40BE-A609-76038C71726E}" type="presParOf" srcId="{B910860B-8AAB-48B7-BB2D-4A8EC6D23457}" destId="{D230E5C0-306B-4153-AD71-301D3FB51253}" srcOrd="0" destOrd="0" presId="urn:microsoft.com/office/officeart/2005/8/layout/process4"/>
    <dgm:cxn modelId="{A3EA5357-D8FA-4EFA-A57A-4AA3A3CB56D3}" type="presParOf" srcId="{D02ACDAA-DB84-43A9-ACC5-C15C7D62547D}" destId="{C35DFC34-56C8-4171-A76A-4F6E2C9C4B2E}" srcOrd="1" destOrd="0" presId="urn:microsoft.com/office/officeart/2005/8/layout/process4"/>
    <dgm:cxn modelId="{DFF6CF96-4FA2-4AD6-8B67-FBA4887E66D5}" type="presParOf" srcId="{D02ACDAA-DB84-43A9-ACC5-C15C7D62547D}" destId="{B4264254-D42B-46E4-9A96-296DD9E585E6}" srcOrd="2" destOrd="0" presId="urn:microsoft.com/office/officeart/2005/8/layout/process4"/>
    <dgm:cxn modelId="{1D70DC4E-3FD1-4C55-AF88-F171572BA90A}" type="presParOf" srcId="{B4264254-D42B-46E4-9A96-296DD9E585E6}" destId="{5482F62B-7AA4-4D7B-B6E0-27602C3A14C7}" srcOrd="0" destOrd="0" presId="urn:microsoft.com/office/officeart/2005/8/layout/process4"/>
    <dgm:cxn modelId="{11BEC6F5-4AE4-47B4-89E6-DCA834E9C86D}" type="presParOf" srcId="{D02ACDAA-DB84-43A9-ACC5-C15C7D62547D}" destId="{8B8BCD51-F5D7-4324-A2E3-D532DDEE84FE}" srcOrd="3" destOrd="0" presId="urn:microsoft.com/office/officeart/2005/8/layout/process4"/>
    <dgm:cxn modelId="{21FB9F04-8D77-4B8E-BEE5-A257C8762003}" type="presParOf" srcId="{D02ACDAA-DB84-43A9-ACC5-C15C7D62547D}" destId="{1949C9D9-DB01-47D1-B8F8-2329C3A99F18}" srcOrd="4" destOrd="0" presId="urn:microsoft.com/office/officeart/2005/8/layout/process4"/>
    <dgm:cxn modelId="{98AC213C-0462-47C2-AC18-0798A8E22F22}" type="presParOf" srcId="{1949C9D9-DB01-47D1-B8F8-2329C3A99F18}" destId="{4FFDDF32-E70A-4971-B6CF-1C5EB9ECCF6F}" srcOrd="0" destOrd="0" presId="urn:microsoft.com/office/officeart/2005/8/layout/process4"/>
    <dgm:cxn modelId="{61FD8B02-4A31-461E-8620-F91EE52B28AE}" type="presParOf" srcId="{D02ACDAA-DB84-43A9-ACC5-C15C7D62547D}" destId="{F5616794-27F0-4D72-917B-2242F9B424ED}" srcOrd="5" destOrd="0" presId="urn:microsoft.com/office/officeart/2005/8/layout/process4"/>
    <dgm:cxn modelId="{AAB2BE24-CDDB-43DC-8867-E322DA73919E}" type="presParOf" srcId="{D02ACDAA-DB84-43A9-ACC5-C15C7D62547D}" destId="{B1A22E06-07AF-43BA-8818-3D7D95E487D5}" srcOrd="6" destOrd="0" presId="urn:microsoft.com/office/officeart/2005/8/layout/process4"/>
    <dgm:cxn modelId="{FAC50D95-5530-46EB-9A9B-84EA64753519}" type="presParOf" srcId="{B1A22E06-07AF-43BA-8818-3D7D95E487D5}" destId="{4F0B8DC5-D706-4231-A9FE-7ADE6A46094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0E5C0-306B-4153-AD71-301D3FB51253}">
      <dsp:nvSpPr>
        <dsp:cNvPr id="0" name=""/>
        <dsp:cNvSpPr/>
      </dsp:nvSpPr>
      <dsp:spPr>
        <a:xfrm>
          <a:off x="0" y="3805654"/>
          <a:ext cx="8077200" cy="83258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Phase reconstruction and FFT</a:t>
          </a:r>
          <a:r>
            <a:rPr lang="en-GB" sz="2000" kern="1200" baseline="30000" dirty="0"/>
            <a:t>-1</a:t>
          </a:r>
          <a:r>
            <a:rPr lang="en-GB" sz="2000" kern="1200" dirty="0"/>
            <a:t> - Reconstruct longitudinal profile</a:t>
          </a:r>
        </a:p>
      </dsp:txBody>
      <dsp:txXfrm>
        <a:off x="0" y="3805654"/>
        <a:ext cx="8077200" cy="832584"/>
      </dsp:txXfrm>
    </dsp:sp>
    <dsp:sp modelId="{5482F62B-7AA4-4D7B-B6E0-27602C3A14C7}">
      <dsp:nvSpPr>
        <dsp:cNvPr id="0" name=""/>
        <dsp:cNvSpPr/>
      </dsp:nvSpPr>
      <dsp:spPr>
        <a:xfrm rot="10800000">
          <a:off x="0" y="2537628"/>
          <a:ext cx="8077200" cy="1280514"/>
        </a:xfrm>
        <a:prstGeom prst="upArrowCallout">
          <a:avLst/>
        </a:prstGeom>
        <a:gradFill rotWithShape="0">
          <a:gsLst>
            <a:gs pos="0">
              <a:schemeClr val="accent2">
                <a:hueOff val="-4800000"/>
                <a:satOff val="-20001"/>
                <a:lumOff val="16667"/>
                <a:alphaOff val="0"/>
                <a:shade val="51000"/>
                <a:satMod val="130000"/>
              </a:schemeClr>
            </a:gs>
            <a:gs pos="80000">
              <a:schemeClr val="accent2">
                <a:hueOff val="-4800000"/>
                <a:satOff val="-20001"/>
                <a:lumOff val="16667"/>
                <a:alphaOff val="0"/>
                <a:shade val="93000"/>
                <a:satMod val="130000"/>
              </a:schemeClr>
            </a:gs>
            <a:gs pos="100000">
              <a:schemeClr val="accent2">
                <a:hueOff val="-4800000"/>
                <a:satOff val="-20001"/>
                <a:lumOff val="1666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Normalise the result for all other effects (e.g. transverse beam dimensions, grating profile etc.)</a:t>
          </a:r>
        </a:p>
      </dsp:txBody>
      <dsp:txXfrm rot="10800000">
        <a:off x="0" y="2537628"/>
        <a:ext cx="8077200" cy="832040"/>
      </dsp:txXfrm>
    </dsp:sp>
    <dsp:sp modelId="{4FFDDF32-E70A-4971-B6CF-1C5EB9ECCF6F}">
      <dsp:nvSpPr>
        <dsp:cNvPr id="0" name=""/>
        <dsp:cNvSpPr/>
      </dsp:nvSpPr>
      <dsp:spPr>
        <a:xfrm rot="10800000">
          <a:off x="0" y="1269603"/>
          <a:ext cx="8077200" cy="1280514"/>
        </a:xfrm>
        <a:prstGeom prst="upArrowCallout">
          <a:avLst/>
        </a:prstGeom>
        <a:gradFill rotWithShape="0">
          <a:gsLst>
            <a:gs pos="0">
              <a:schemeClr val="accent2">
                <a:hueOff val="-9600000"/>
                <a:satOff val="-40002"/>
                <a:lumOff val="33334"/>
                <a:alphaOff val="0"/>
                <a:shade val="51000"/>
                <a:satMod val="130000"/>
              </a:schemeClr>
            </a:gs>
            <a:gs pos="80000">
              <a:schemeClr val="accent2">
                <a:hueOff val="-9600000"/>
                <a:satOff val="-40002"/>
                <a:lumOff val="33334"/>
                <a:alphaOff val="0"/>
                <a:shade val="93000"/>
                <a:satMod val="130000"/>
              </a:schemeClr>
            </a:gs>
            <a:gs pos="100000">
              <a:schemeClr val="accent2">
                <a:hueOff val="-9600000"/>
                <a:satOff val="-40002"/>
                <a:lumOff val="3333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Remove background radiation from measured signal</a:t>
          </a:r>
        </a:p>
      </dsp:txBody>
      <dsp:txXfrm rot="10800000">
        <a:off x="0" y="1269603"/>
        <a:ext cx="8077200" cy="832040"/>
      </dsp:txXfrm>
    </dsp:sp>
    <dsp:sp modelId="{4F0B8DC5-D706-4231-A9FE-7ADE6A46094E}">
      <dsp:nvSpPr>
        <dsp:cNvPr id="0" name=""/>
        <dsp:cNvSpPr/>
      </dsp:nvSpPr>
      <dsp:spPr>
        <a:xfrm rot="10800000">
          <a:off x="0" y="2"/>
          <a:ext cx="8077200" cy="1280514"/>
        </a:xfrm>
        <a:prstGeom prst="upArrowCallout">
          <a:avLst/>
        </a:prstGeom>
        <a:gradFill rotWithShape="0">
          <a:gsLst>
            <a:gs pos="0">
              <a:schemeClr val="tx2"/>
            </a:gs>
            <a:gs pos="96000">
              <a:srgbClr val="5D8663"/>
            </a:gs>
            <a:gs pos="10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Measure radiation output simultaneously in all detection channels</a:t>
          </a:r>
        </a:p>
      </dsp:txBody>
      <dsp:txXfrm rot="10800000">
        <a:off x="0" y="2"/>
        <a:ext cx="8077200" cy="8320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8060559-5BA9-4E37-B734-B41659F2F70E}" type="datetimeFigureOut">
              <a:rPr lang="en-GB" smtClean="0"/>
              <a:t>30/07/2019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BA4FA69-5917-40A9-9A4A-98A04F715808}" type="slidenum">
              <a:rPr lang="en-GB" smtClean="0"/>
              <a:t>‹#›</a:t>
            </a:fld>
            <a:endParaRPr lang="en-GB"/>
          </a:p>
        </p:txBody>
      </p:sp>
    </p:spTree>
    <p:extLst>
      <p:ext uri="{BB962C8B-B14F-4D97-AF65-F5344CB8AC3E}">
        <p14:creationId xmlns:p14="http://schemas.microsoft.com/office/powerpoint/2010/main" val="354030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p:spPr>
        <p:txBody>
          <a:bodyPr/>
          <a:lstStyle/>
          <a:p>
            <a:endParaRPr lang="en-GB"/>
          </a:p>
        </p:txBody>
      </p:sp>
    </p:spTree>
    <p:extLst>
      <p:ext uri="{BB962C8B-B14F-4D97-AF65-F5344CB8AC3E}">
        <p14:creationId xmlns:p14="http://schemas.microsoft.com/office/powerpoint/2010/main" val="16643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D47474A-43E0-4A43-A275-0974B4E6A3B7}" type="slidenum">
              <a:rPr lang="en-GB" smtClean="0"/>
              <a:pPr/>
              <a:t>25</a:t>
            </a:fld>
            <a:endParaRPr lang="en-GB"/>
          </a:p>
        </p:txBody>
      </p:sp>
    </p:spTree>
    <p:extLst>
      <p:ext uri="{BB962C8B-B14F-4D97-AF65-F5344CB8AC3E}">
        <p14:creationId xmlns:p14="http://schemas.microsoft.com/office/powerpoint/2010/main" val="184678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dirty="0"/>
              <a:t>Click to edit Master title style</a:t>
            </a:r>
          </a:p>
        </p:txBody>
      </p:sp>
    </p:spTree>
    <p:extLst>
      <p:ext uri="{BB962C8B-B14F-4D97-AF65-F5344CB8AC3E}">
        <p14:creationId xmlns:p14="http://schemas.microsoft.com/office/powerpoint/2010/main" val="36180796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44AC5DCA-C69A-44A0-8B56-DDAE6BD26DDE}" type="datetime1">
              <a:rPr lang="fr-FR" sz="2400">
                <a:solidFill>
                  <a:srgbClr val="000000"/>
                </a:solidFill>
                <a:latin typeface="Times New Roman" pitchFamily="18" charset="0"/>
                <a:ea typeface="ＭＳ Ｐゴシック" pitchFamily="34" charset="-128"/>
              </a:rPr>
              <a:pPr fontAlgn="base">
                <a:spcBef>
                  <a:spcPct val="0"/>
                </a:spcBef>
                <a:spcAft>
                  <a:spcPct val="0"/>
                </a:spcAft>
              </a:pPr>
              <a:t>30/07/2019</a:t>
            </a:fld>
            <a:endParaRPr lang="fr-FR" sz="2400">
              <a:solidFill>
                <a:srgbClr val="000000"/>
              </a:solidFill>
              <a:latin typeface="Times New Roman" pitchFamily="18" charset="0"/>
              <a:ea typeface="ＭＳ Ｐゴシック" pitchFamily="34" charset="-128"/>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r>
              <a:rPr lang="fr-FR" sz="2400">
                <a:solidFill>
                  <a:srgbClr val="000000"/>
                </a:solidFill>
                <a:latin typeface="Times New Roman" pitchFamily="18" charset="0"/>
                <a:ea typeface="ＭＳ Ｐゴシック" pitchFamily="34" charset="-128"/>
              </a:rPr>
              <a:t>SAREC 2013</a:t>
            </a: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A01A36DB-E063-AD4B-9CFF-DC03F9BB449C}" type="slidenum">
              <a:rPr lang="fr-FR" sz="2400">
                <a:solidFill>
                  <a:srgbClr val="000000"/>
                </a:solidFill>
                <a:latin typeface="Times New Roman" pitchFamily="18" charset="0"/>
                <a:ea typeface="ＭＳ Ｐゴシック" pitchFamily="34" charset="-128"/>
              </a:rPr>
              <a:pPr fontAlgn="base">
                <a:spcBef>
                  <a:spcPct val="0"/>
                </a:spcBef>
                <a:spcAft>
                  <a:spcPct val="0"/>
                </a:spcAft>
              </a:pPr>
              <a:t>‹#›</a:t>
            </a:fld>
            <a:endParaRPr lang="fr-FR"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343844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B9831F7C-64EB-410C-84BB-79A03CD45F29}" type="datetime1">
              <a:rPr lang="fr-FR" sz="2400">
                <a:solidFill>
                  <a:srgbClr val="000000"/>
                </a:solidFill>
                <a:latin typeface="Times New Roman" pitchFamily="18" charset="0"/>
                <a:ea typeface="ＭＳ Ｐゴシック" pitchFamily="34" charset="-128"/>
              </a:rPr>
              <a:pPr fontAlgn="base">
                <a:spcBef>
                  <a:spcPct val="0"/>
                </a:spcBef>
                <a:spcAft>
                  <a:spcPct val="0"/>
                </a:spcAft>
              </a:pPr>
              <a:t>30/07/2019</a:t>
            </a:fld>
            <a:endParaRPr lang="fr-FR" sz="2400">
              <a:solidFill>
                <a:srgbClr val="000000"/>
              </a:solidFill>
              <a:latin typeface="Times New Roman" pitchFamily="18" charset="0"/>
              <a:ea typeface="ＭＳ Ｐゴシック" pitchFamily="34" charset="-128"/>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r>
              <a:rPr lang="fr-FR" sz="2400">
                <a:solidFill>
                  <a:srgbClr val="000000"/>
                </a:solidFill>
                <a:latin typeface="Times New Roman" pitchFamily="18" charset="0"/>
                <a:ea typeface="ＭＳ Ｐゴシック" pitchFamily="34" charset="-128"/>
              </a:rPr>
              <a:t>SAREC 2013</a:t>
            </a: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A01A36DB-E063-AD4B-9CFF-DC03F9BB449C}" type="slidenum">
              <a:rPr lang="fr-FR" sz="2400">
                <a:solidFill>
                  <a:srgbClr val="000000"/>
                </a:solidFill>
                <a:latin typeface="Times New Roman" pitchFamily="18" charset="0"/>
                <a:ea typeface="ＭＳ Ｐゴシック" pitchFamily="34" charset="-128"/>
              </a:rPr>
              <a:pPr fontAlgn="base">
                <a:spcBef>
                  <a:spcPct val="0"/>
                </a:spcBef>
                <a:spcAft>
                  <a:spcPct val="0"/>
                </a:spcAft>
              </a:pPr>
              <a:t>‹#›</a:t>
            </a:fld>
            <a:endParaRPr lang="fr-FR"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085902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25720" y="420688"/>
            <a:ext cx="7937988"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25720" y="1574800"/>
            <a:ext cx="389792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64320" y="1574800"/>
            <a:ext cx="389938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5720" y="3708400"/>
            <a:ext cx="389792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64320" y="3708400"/>
            <a:ext cx="389938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sldNum" sz="quarter" idx="10"/>
          </p:nvPr>
        </p:nvSpPr>
        <p:spPr>
          <a:xfrm>
            <a:off x="6984024" y="436563"/>
            <a:ext cx="1902069" cy="457200"/>
          </a:xfrm>
          <a:prstGeom prst="rect">
            <a:avLst/>
          </a:prstGeom>
          <a:ln/>
        </p:spPr>
        <p:txBody>
          <a:bodyPr/>
          <a:lstStyle>
            <a:lvl1pPr>
              <a:defRPr/>
            </a:lvl1pPr>
          </a:lstStyle>
          <a:p>
            <a:pPr fontAlgn="base">
              <a:spcBef>
                <a:spcPct val="0"/>
              </a:spcBef>
              <a:spcAft>
                <a:spcPct val="0"/>
              </a:spcAft>
              <a:defRPr/>
            </a:pPr>
            <a:fld id="{0B087F14-91ED-487D-BC7C-090459A56659}" type="slidenum">
              <a:rPr lang="en-US" altLang="en-GB" sz="2400">
                <a:solidFill>
                  <a:srgbClr val="000000"/>
                </a:solidFill>
                <a:latin typeface="Times New Roman" pitchFamily="18" charset="0"/>
                <a:ea typeface="ＭＳ Ｐゴシック" pitchFamily="34" charset="-128"/>
              </a:rPr>
              <a:pPr fontAlgn="base">
                <a:spcBef>
                  <a:spcPct val="0"/>
                </a:spcBef>
                <a:spcAft>
                  <a:spcPct val="0"/>
                </a:spcAft>
                <a:defRPr/>
              </a:pPr>
              <a:t>‹#›</a:t>
            </a:fld>
            <a:endParaRPr lang="en-US" altLang="en-GB"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545236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5720" y="420688"/>
            <a:ext cx="7937988" cy="526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sldNum" sz="quarter" idx="10"/>
          </p:nvPr>
        </p:nvSpPr>
        <p:spPr>
          <a:xfrm>
            <a:off x="6984024" y="436563"/>
            <a:ext cx="1902069" cy="457200"/>
          </a:xfrm>
          <a:prstGeom prst="rect">
            <a:avLst/>
          </a:prstGeom>
          <a:ln/>
        </p:spPr>
        <p:txBody>
          <a:bodyPr/>
          <a:lstStyle>
            <a:lvl1pPr>
              <a:defRPr/>
            </a:lvl1pPr>
          </a:lstStyle>
          <a:p>
            <a:pPr fontAlgn="base">
              <a:spcBef>
                <a:spcPct val="0"/>
              </a:spcBef>
              <a:spcAft>
                <a:spcPct val="0"/>
              </a:spcAft>
              <a:defRPr/>
            </a:pPr>
            <a:fld id="{24E29B4C-A301-46D0-9ED2-D1057842F9F9}" type="slidenum">
              <a:rPr lang="en-US" altLang="en-GB" sz="2400">
                <a:solidFill>
                  <a:srgbClr val="000000"/>
                </a:solidFill>
                <a:latin typeface="Times New Roman" pitchFamily="18" charset="0"/>
                <a:ea typeface="ＭＳ Ｐゴシック" pitchFamily="34" charset="-128"/>
              </a:rPr>
              <a:pPr fontAlgn="base">
                <a:spcBef>
                  <a:spcPct val="0"/>
                </a:spcBef>
                <a:spcAft>
                  <a:spcPct val="0"/>
                </a:spcAft>
                <a:defRPr/>
              </a:pPr>
              <a:t>‹#›</a:t>
            </a:fld>
            <a:endParaRPr lang="en-US" altLang="en-GB"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75181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dirty="0"/>
              <a:t>Click to edit Master title style</a:t>
            </a:r>
          </a:p>
        </p:txBody>
      </p:sp>
    </p:spTree>
    <p:extLst>
      <p:ext uri="{BB962C8B-B14F-4D97-AF65-F5344CB8AC3E}">
        <p14:creationId xmlns:p14="http://schemas.microsoft.com/office/powerpoint/2010/main" val="12972853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stStyle>
          <a:p>
            <a:r>
              <a:rPr lang="en-US"/>
              <a:t>Click to edit Master title style</a:t>
            </a:r>
          </a:p>
        </p:txBody>
      </p:sp>
    </p:spTree>
    <p:extLst>
      <p:ext uri="{BB962C8B-B14F-4D97-AF65-F5344CB8AC3E}">
        <p14:creationId xmlns:p14="http://schemas.microsoft.com/office/powerpoint/2010/main" val="2965093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228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44AC5DCA-C69A-44A0-8B56-DDAE6BD26DDE}" type="datetime1">
              <a:rPr lang="fr-FR" sz="2400">
                <a:solidFill>
                  <a:srgbClr val="000000"/>
                </a:solidFill>
                <a:latin typeface="Times New Roman" pitchFamily="18" charset="0"/>
                <a:ea typeface="ＭＳ Ｐゴシック" pitchFamily="34" charset="-128"/>
              </a:rPr>
              <a:pPr fontAlgn="base">
                <a:spcBef>
                  <a:spcPct val="0"/>
                </a:spcBef>
                <a:spcAft>
                  <a:spcPct val="0"/>
                </a:spcAft>
              </a:pPr>
              <a:t>30/07/2019</a:t>
            </a:fld>
            <a:endParaRPr lang="fr-FR" sz="2400">
              <a:solidFill>
                <a:srgbClr val="000000"/>
              </a:solidFill>
              <a:latin typeface="Times New Roman" pitchFamily="18" charset="0"/>
              <a:ea typeface="ＭＳ Ｐゴシック" pitchFamily="34" charset="-128"/>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r>
              <a:rPr lang="fr-FR" sz="2400">
                <a:solidFill>
                  <a:srgbClr val="000000"/>
                </a:solidFill>
                <a:latin typeface="Times New Roman" pitchFamily="18" charset="0"/>
                <a:ea typeface="ＭＳ Ｐゴシック" pitchFamily="34" charset="-128"/>
              </a:rPr>
              <a:t>SAREC 2013</a:t>
            </a: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A01A36DB-E063-AD4B-9CFF-DC03F9BB449C}" type="slidenum">
              <a:rPr lang="fr-FR" sz="2400">
                <a:solidFill>
                  <a:srgbClr val="000000"/>
                </a:solidFill>
                <a:latin typeface="Times New Roman" pitchFamily="18" charset="0"/>
                <a:ea typeface="ＭＳ Ｐゴシック" pitchFamily="34" charset="-128"/>
              </a:rPr>
              <a:pPr fontAlgn="base">
                <a:spcBef>
                  <a:spcPct val="0"/>
                </a:spcBef>
                <a:spcAft>
                  <a:spcPct val="0"/>
                </a:spcAft>
              </a:pPr>
              <a:t>‹#›</a:t>
            </a:fld>
            <a:endParaRPr lang="fr-FR"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5194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B9831F7C-64EB-410C-84BB-79A03CD45F29}" type="datetime1">
              <a:rPr lang="fr-FR" sz="2400">
                <a:solidFill>
                  <a:srgbClr val="000000"/>
                </a:solidFill>
                <a:latin typeface="Times New Roman" pitchFamily="18" charset="0"/>
                <a:ea typeface="ＭＳ Ｐゴシック" pitchFamily="34" charset="-128"/>
              </a:rPr>
              <a:pPr fontAlgn="base">
                <a:spcBef>
                  <a:spcPct val="0"/>
                </a:spcBef>
                <a:spcAft>
                  <a:spcPct val="0"/>
                </a:spcAft>
              </a:pPr>
              <a:t>30/07/2019</a:t>
            </a:fld>
            <a:endParaRPr lang="fr-FR" sz="2400">
              <a:solidFill>
                <a:srgbClr val="000000"/>
              </a:solidFill>
              <a:latin typeface="Times New Roman" pitchFamily="18" charset="0"/>
              <a:ea typeface="ＭＳ Ｐゴシック" pitchFamily="34" charset="-128"/>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r>
              <a:rPr lang="fr-FR" sz="2400">
                <a:solidFill>
                  <a:srgbClr val="000000"/>
                </a:solidFill>
                <a:latin typeface="Times New Roman" pitchFamily="18" charset="0"/>
                <a:ea typeface="ＭＳ Ｐゴシック" pitchFamily="34" charset="-128"/>
              </a:rPr>
              <a:t>SAREC 2013</a:t>
            </a: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A01A36DB-E063-AD4B-9CFF-DC03F9BB449C}" type="slidenum">
              <a:rPr lang="fr-FR" sz="2400">
                <a:solidFill>
                  <a:srgbClr val="000000"/>
                </a:solidFill>
                <a:latin typeface="Times New Roman" pitchFamily="18" charset="0"/>
                <a:ea typeface="ＭＳ Ｐゴシック" pitchFamily="34" charset="-128"/>
              </a:rPr>
              <a:pPr fontAlgn="base">
                <a:spcBef>
                  <a:spcPct val="0"/>
                </a:spcBef>
                <a:spcAft>
                  <a:spcPct val="0"/>
                </a:spcAft>
              </a:pPr>
              <a:t>‹#›</a:t>
            </a:fld>
            <a:endParaRPr lang="fr-FR"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41328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25720" y="420688"/>
            <a:ext cx="7937988"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25720" y="1574800"/>
            <a:ext cx="389792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64320" y="1574800"/>
            <a:ext cx="389938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5720" y="3708400"/>
            <a:ext cx="389792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64320" y="3708400"/>
            <a:ext cx="389938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sldNum" sz="quarter" idx="10"/>
          </p:nvPr>
        </p:nvSpPr>
        <p:spPr>
          <a:xfrm>
            <a:off x="6984024" y="436563"/>
            <a:ext cx="1902069" cy="457200"/>
          </a:xfrm>
          <a:prstGeom prst="rect">
            <a:avLst/>
          </a:prstGeom>
          <a:ln/>
        </p:spPr>
        <p:txBody>
          <a:bodyPr/>
          <a:lstStyle>
            <a:lvl1pPr>
              <a:defRPr/>
            </a:lvl1pPr>
          </a:lstStyle>
          <a:p>
            <a:pPr fontAlgn="base">
              <a:spcBef>
                <a:spcPct val="0"/>
              </a:spcBef>
              <a:spcAft>
                <a:spcPct val="0"/>
              </a:spcAft>
              <a:defRPr/>
            </a:pPr>
            <a:fld id="{0B087F14-91ED-487D-BC7C-090459A56659}" type="slidenum">
              <a:rPr lang="en-US" altLang="en-GB" sz="2400">
                <a:solidFill>
                  <a:srgbClr val="000000"/>
                </a:solidFill>
                <a:latin typeface="Times New Roman" pitchFamily="18" charset="0"/>
                <a:ea typeface="ＭＳ Ｐゴシック" pitchFamily="34" charset="-128"/>
              </a:rPr>
              <a:pPr fontAlgn="base">
                <a:spcBef>
                  <a:spcPct val="0"/>
                </a:spcBef>
                <a:spcAft>
                  <a:spcPct val="0"/>
                </a:spcAft>
                <a:defRPr/>
              </a:pPr>
              <a:t>‹#›</a:t>
            </a:fld>
            <a:endParaRPr lang="en-US" altLang="en-GB"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57870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5720" y="420688"/>
            <a:ext cx="7937988" cy="526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sldNum" sz="quarter" idx="10"/>
          </p:nvPr>
        </p:nvSpPr>
        <p:spPr>
          <a:xfrm>
            <a:off x="6984024" y="436563"/>
            <a:ext cx="1902069" cy="457200"/>
          </a:xfrm>
          <a:prstGeom prst="rect">
            <a:avLst/>
          </a:prstGeom>
          <a:ln/>
        </p:spPr>
        <p:txBody>
          <a:bodyPr/>
          <a:lstStyle>
            <a:lvl1pPr>
              <a:defRPr/>
            </a:lvl1pPr>
          </a:lstStyle>
          <a:p>
            <a:pPr fontAlgn="base">
              <a:spcBef>
                <a:spcPct val="0"/>
              </a:spcBef>
              <a:spcAft>
                <a:spcPct val="0"/>
              </a:spcAft>
              <a:defRPr/>
            </a:pPr>
            <a:fld id="{24E29B4C-A301-46D0-9ED2-D1057842F9F9}" type="slidenum">
              <a:rPr lang="en-US" altLang="en-GB" sz="2400">
                <a:solidFill>
                  <a:srgbClr val="000000"/>
                </a:solidFill>
                <a:latin typeface="Times New Roman" pitchFamily="18" charset="0"/>
                <a:ea typeface="ＭＳ Ｐゴシック" pitchFamily="34" charset="-128"/>
              </a:rPr>
              <a:pPr fontAlgn="base">
                <a:spcBef>
                  <a:spcPct val="0"/>
                </a:spcBef>
                <a:spcAft>
                  <a:spcPct val="0"/>
                </a:spcAft>
                <a:defRPr/>
              </a:pPr>
              <a:t>‹#›</a:t>
            </a:fld>
            <a:endParaRPr lang="en-US" altLang="en-GB" sz="240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019173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9" descr="Image result for oxford logo"/>
          <p:cNvPicPr>
            <a:picLocks noChangeAspect="1" noChangeArrowheads="1"/>
          </p:cNvPicPr>
          <p:nvPr userDrawn="1"/>
        </p:nvPicPr>
        <p:blipFill>
          <a:blip r:embed="rId2">
            <a:extLst>
              <a:ext uri="{28A0092B-C50C-407E-A947-70E740481C1C}">
                <a14:useLocalDpi xmlns:a14="http://schemas.microsoft.com/office/drawing/2010/main" val="0"/>
              </a:ext>
            </a:extLst>
          </a:blip>
          <a:srcRect l="19530" t="9488" r="19904" b="9756"/>
          <a:stretch>
            <a:fillRect/>
          </a:stretch>
        </p:blipFill>
        <p:spPr bwMode="auto">
          <a:xfrm>
            <a:off x="7924800" y="76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219200" y="20574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dt" sz="half" idx="10"/>
          </p:nvPr>
        </p:nvSpPr>
        <p:spPr>
          <a:xfrm>
            <a:off x="228600" y="6243638"/>
            <a:ext cx="1905000" cy="457200"/>
          </a:xfrm>
          <a:prstGeom prst="rect">
            <a:avLst/>
          </a:prstGeom>
        </p:spPr>
        <p:txBody>
          <a:bodyPr vert="horz" wrap="square" lIns="91440" tIns="45720" rIns="91440" bIns="45720" numCol="1" anchor="t" anchorCtr="0" compatLnSpc="1">
            <a:prstTxWarp prst="textNoShape">
              <a:avLst/>
            </a:prstTxWarp>
          </a:bodyPr>
          <a:lstStyle>
            <a:lvl1pPr>
              <a:defRPr sz="1600" smtClean="0">
                <a:solidFill>
                  <a:srgbClr val="7F7F7F"/>
                </a:solidFill>
                <a:ea typeface="楷体_GB2312" pitchFamily="49" charset="-122"/>
              </a:defRPr>
            </a:lvl1pPr>
          </a:lstStyle>
          <a:p>
            <a:pPr>
              <a:defRPr/>
            </a:pPr>
            <a:fld id="{D4432DD5-E6C7-41A1-A27E-4CAEDC09E2B3}" type="datetime1">
              <a:rPr lang="en-US" altLang="zh-CN"/>
              <a:pPr>
                <a:defRPr/>
              </a:pPr>
              <a:t>7/30/19</a:t>
            </a:fld>
            <a:endParaRPr lang="en-GB" altLang="zh-CN"/>
          </a:p>
        </p:txBody>
      </p:sp>
      <p:sp>
        <p:nvSpPr>
          <p:cNvPr id="6" name="Slide Number Placeholder 5"/>
          <p:cNvSpPr>
            <a:spLocks noGrp="1" noChangeArrowheads="1"/>
          </p:cNvSpPr>
          <p:nvPr>
            <p:ph type="sldNum" sz="quarter" idx="11"/>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600">
                <a:solidFill>
                  <a:srgbClr val="7F7F7F"/>
                </a:solidFill>
                <a:ea typeface="楷体_GB2312" pitchFamily="49" charset="-122"/>
              </a:defRPr>
            </a:lvl1pPr>
          </a:lstStyle>
          <a:p>
            <a:fld id="{8FE4D8D2-16DD-4E88-B8F0-2E8B0B935923}" type="slidenum">
              <a:rPr lang="en-US" altLang="zh-CN"/>
              <a:pPr/>
              <a:t>‹#›</a:t>
            </a:fld>
            <a:endParaRPr lang="en-US" altLang="zh-CN"/>
          </a:p>
        </p:txBody>
      </p:sp>
    </p:spTree>
    <p:extLst>
      <p:ext uri="{BB962C8B-B14F-4D97-AF65-F5344CB8AC3E}">
        <p14:creationId xmlns:p14="http://schemas.microsoft.com/office/powerpoint/2010/main" val="2984170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94435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17" Type="http://schemas.openxmlformats.org/officeDocument/2006/relationships/image" Target="../media/image8.jpe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theme" Target="../theme/theme2.xml"/><Relationship Id="rId12"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png"/><Relationship Id="rId5" Type="http://schemas.openxmlformats.org/officeDocument/2006/relationships/slideLayout" Target="../slideLayouts/slideLayout13.xml"/><Relationship Id="rId1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image" Target="../media/image2.jpeg"/><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96" y="116631"/>
            <a:ext cx="3598103" cy="8928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684213" y="1052736"/>
            <a:ext cx="7772400" cy="5544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37" name="Line 13"/>
          <p:cNvSpPr>
            <a:spLocks noChangeShapeType="1"/>
          </p:cNvSpPr>
          <p:nvPr/>
        </p:nvSpPr>
        <p:spPr bwMode="auto">
          <a:xfrm flipV="1">
            <a:off x="3203848" y="836712"/>
            <a:ext cx="5940152" cy="0"/>
          </a:xfrm>
          <a:prstGeom prst="line">
            <a:avLst/>
          </a:prstGeom>
          <a:noFill/>
          <a:ln w="34925">
            <a:solidFill>
              <a:srgbClr val="0070C0"/>
            </a:solidFill>
            <a:round/>
            <a:headEnd/>
            <a:tailEnd/>
          </a:ln>
          <a:effectLst/>
        </p:spPr>
        <p:txBody>
          <a:bodyPr/>
          <a:lstStyle/>
          <a:p>
            <a:pPr eaLnBrk="0" fontAlgn="base" hangingPunct="0">
              <a:spcBef>
                <a:spcPct val="0"/>
              </a:spcBef>
              <a:spcAft>
                <a:spcPct val="0"/>
              </a:spcAft>
              <a:defRPr/>
            </a:pPr>
            <a:endParaRPr lang="en-US" sz="1400" b="1">
              <a:solidFill>
                <a:srgbClr val="000000"/>
              </a:solidFill>
              <a:ea typeface="ＭＳ Ｐゴシック" pitchFamily="34" charset="-128"/>
            </a:endParaRPr>
          </a:p>
        </p:txBody>
      </p:sp>
      <p:pic>
        <p:nvPicPr>
          <p:cNvPr id="13" name="Picture 17" descr="RHUL-Logo"/>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732240" y="6916"/>
            <a:ext cx="1166666" cy="360000"/>
          </a:xfrm>
          <a:prstGeom prst="rect">
            <a:avLst/>
          </a:prstGeom>
          <a:noFill/>
          <a:ln w="9525">
            <a:noFill/>
            <a:miter lim="800000"/>
            <a:headEnd/>
            <a:tailEnd/>
          </a:ln>
        </p:spPr>
      </p:pic>
      <p:pic>
        <p:nvPicPr>
          <p:cNvPr id="18" name="Picture 2"/>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324099" y="16343"/>
            <a:ext cx="1374548" cy="360000"/>
          </a:xfrm>
          <a:prstGeom prst="rect">
            <a:avLst/>
          </a:prstGeom>
          <a:noFill/>
          <a:ln w="9525">
            <a:noFill/>
            <a:miter lim="800000"/>
            <a:headEnd/>
            <a:tailEnd/>
          </a:ln>
        </p:spPr>
      </p:pic>
      <p:sp>
        <p:nvSpPr>
          <p:cNvPr id="1026" name="Rectangle 2"/>
          <p:cNvSpPr>
            <a:spLocks noGrp="1" noChangeArrowheads="1"/>
          </p:cNvSpPr>
          <p:nvPr>
            <p:ph type="title"/>
          </p:nvPr>
        </p:nvSpPr>
        <p:spPr bwMode="auto">
          <a:xfrm>
            <a:off x="1547664" y="354918"/>
            <a:ext cx="6659485" cy="432048"/>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GB" dirty="0"/>
              <a:t>Click to edit Master title style</a:t>
            </a:r>
          </a:p>
        </p:txBody>
      </p:sp>
      <p:pic>
        <p:nvPicPr>
          <p:cNvPr id="43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0582" y="10324"/>
            <a:ext cx="1168495" cy="360000"/>
          </a:xfrm>
          <a:prstGeom prst="rect">
            <a:avLst/>
          </a:prstGeom>
          <a:noFill/>
          <a:ln w="9525">
            <a:noFill/>
            <a:miter lim="800000"/>
            <a:headEnd/>
            <a:tailEnd/>
          </a:ln>
        </p:spPr>
      </p:pic>
      <p:sp>
        <p:nvSpPr>
          <p:cNvPr id="15" name="Text Box 10"/>
          <p:cNvSpPr txBox="1">
            <a:spLocks noChangeArrowheads="1"/>
          </p:cNvSpPr>
          <p:nvPr userDrawn="1"/>
        </p:nvSpPr>
        <p:spPr bwMode="auto">
          <a:xfrm>
            <a:off x="0" y="6639922"/>
            <a:ext cx="9142012" cy="230832"/>
          </a:xfrm>
          <a:prstGeom prst="rect">
            <a:avLst/>
          </a:prstGeom>
          <a:solidFill>
            <a:srgbClr val="002147"/>
          </a:solidFill>
          <a:ln w="9525">
            <a:noFill/>
            <a:miter lim="800000"/>
            <a:headEnd/>
            <a:tailEnd/>
          </a:ln>
          <a:effectLst/>
        </p:spPr>
        <p:txBody>
          <a:bodyPr wrap="square" anchor="ctr">
            <a:spAutoFit/>
          </a:bodyPr>
          <a:lstStyle/>
          <a:p>
            <a:pPr marL="228600" indent="-228600" algn="just" eaLnBrk="0" fontAlgn="base" hangingPunct="0">
              <a:spcBef>
                <a:spcPct val="50000"/>
              </a:spcBef>
              <a:spcAft>
                <a:spcPct val="0"/>
              </a:spcAft>
              <a:buFont typeface="Arial" pitchFamily="34" charset="0"/>
              <a:buNone/>
              <a:defRPr/>
            </a:pPr>
            <a:r>
              <a:rPr lang="en-GB" sz="900" dirty="0">
                <a:solidFill>
                  <a:srgbClr val="FFFFFF"/>
                </a:solidFill>
                <a:ea typeface="ＭＳ Ｐゴシック" pitchFamily="34" charset="-128"/>
              </a:rPr>
              <a:t>          Seminar at University of Chicago</a:t>
            </a:r>
            <a:r>
              <a:rPr lang="es-ES" sz="900" dirty="0">
                <a:solidFill>
                  <a:srgbClr val="FFFFFF"/>
                </a:solidFill>
                <a:ea typeface="ＭＳ Ｐゴシック" pitchFamily="34" charset="-128"/>
              </a:rPr>
              <a:t>, 10 Nov</a:t>
            </a:r>
            <a:r>
              <a:rPr lang="en-GB" sz="900" dirty="0">
                <a:solidFill>
                  <a:srgbClr val="FFFFFF"/>
                </a:solidFill>
                <a:ea typeface="ＭＳ Ｐゴシック" pitchFamily="34" charset="-128"/>
              </a:rPr>
              <a:t> 2015, A. Seryi, JAI	                         </a:t>
            </a:r>
            <a:fld id="{A405A8EF-BB29-418E-A946-83E853F395DF}" type="slidenum">
              <a:rPr lang="en-GB" sz="900">
                <a:solidFill>
                  <a:srgbClr val="22228B"/>
                </a:solidFill>
                <a:ea typeface="ＭＳ Ｐゴシック" pitchFamily="34" charset="-128"/>
              </a:rPr>
              <a:pPr marL="228600" indent="-228600" algn="just" eaLnBrk="0" fontAlgn="base" hangingPunct="0">
                <a:spcBef>
                  <a:spcPct val="50000"/>
                </a:spcBef>
                <a:spcAft>
                  <a:spcPct val="0"/>
                </a:spcAft>
                <a:buFont typeface="Arial" pitchFamily="34" charset="0"/>
                <a:buNone/>
                <a:defRPr/>
              </a:pPr>
              <a:t>‹#›</a:t>
            </a:fld>
            <a:endParaRPr lang="en-GB" sz="900" dirty="0">
              <a:solidFill>
                <a:srgbClr val="22228B"/>
              </a:solidFill>
              <a:ea typeface="ＭＳ Ｐゴシック" pitchFamily="34" charset="-128"/>
            </a:endParaRPr>
          </a:p>
        </p:txBody>
      </p:sp>
      <p:pic>
        <p:nvPicPr>
          <p:cNvPr id="16" name="Picture 2"/>
          <p:cNvPicPr>
            <a:picLocks noChangeAspect="1" noChangeArrowheads="1"/>
          </p:cNvPicPr>
          <p:nvPr userDrawn="1"/>
        </p:nvPicPr>
        <p:blipFill>
          <a:blip r:embed="rId14" cstate="print">
            <a:clrChange>
              <a:clrFrom>
                <a:srgbClr val="1B3665"/>
              </a:clrFrom>
              <a:clrTo>
                <a:srgbClr val="1B3665">
                  <a:alpha val="0"/>
                </a:srgbClr>
              </a:clrTo>
            </a:clrChange>
            <a:extLst>
              <a:ext uri="{28A0092B-C50C-407E-A947-70E740481C1C}">
                <a14:useLocalDpi xmlns:a14="http://schemas.microsoft.com/office/drawing/2010/main" val="0"/>
              </a:ext>
            </a:extLst>
          </a:blip>
          <a:srcRect/>
          <a:stretch>
            <a:fillRect/>
          </a:stretch>
        </p:blipFill>
        <p:spPr bwMode="auto">
          <a:xfrm>
            <a:off x="6303" y="6640982"/>
            <a:ext cx="360238" cy="22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42558" y="6641507"/>
            <a:ext cx="700796" cy="216973"/>
          </a:xfrm>
          <a:prstGeom prst="rect">
            <a:avLst/>
          </a:prstGeom>
          <a:noFill/>
          <a:ln w="9525">
            <a:noFill/>
            <a:miter lim="800000"/>
            <a:headEnd/>
            <a:tailEnd/>
          </a:ln>
        </p:spPr>
      </p:pic>
      <p:pic>
        <p:nvPicPr>
          <p:cNvPr id="20" name="Picture 2"/>
          <p:cNvPicPr>
            <a:picLocks noChangeAspect="1" noChangeArrowheads="1"/>
          </p:cNvPicPr>
          <p:nvPr userDrawn="1"/>
        </p:nvPicPr>
        <p:blipFill>
          <a:blip r:embed="rId1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76256" y="6654553"/>
            <a:ext cx="688086" cy="18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descr="http://personal.rhul.ac.uk/usjd/135/RHUL%20logo%20CMYK%2075x22mm%20300dpi.jp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7626126" y="6643533"/>
            <a:ext cx="792088" cy="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722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6" r:id="rId8"/>
  </p:sldLayoutIdLst>
  <p:transition/>
  <p:hf sldNum="0" hdr="0" ftr="0"/>
  <p:txStyles>
    <p:title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rgbClr val="FF3300"/>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rgbClr val="800080"/>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rgbClr val="00CC00"/>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rgbClr val="00CC00"/>
          </a:solidFill>
          <a:latin typeface="+mn-lt"/>
        </a:defRPr>
      </a:lvl6pPr>
      <a:lvl7pPr marL="2971800" indent="-228600" algn="l" rtl="0" eaLnBrk="0" fontAlgn="base" hangingPunct="0">
        <a:spcBef>
          <a:spcPct val="20000"/>
        </a:spcBef>
        <a:spcAft>
          <a:spcPct val="0"/>
        </a:spcAft>
        <a:buChar char="»"/>
        <a:defRPr sz="2000" b="1">
          <a:solidFill>
            <a:srgbClr val="00CC00"/>
          </a:solidFill>
          <a:latin typeface="+mn-lt"/>
        </a:defRPr>
      </a:lvl7pPr>
      <a:lvl8pPr marL="3429000" indent="-228600" algn="l" rtl="0" eaLnBrk="0" fontAlgn="base" hangingPunct="0">
        <a:spcBef>
          <a:spcPct val="20000"/>
        </a:spcBef>
        <a:spcAft>
          <a:spcPct val="0"/>
        </a:spcAft>
        <a:buChar char="»"/>
        <a:defRPr sz="2000" b="1">
          <a:solidFill>
            <a:srgbClr val="00CC00"/>
          </a:solidFill>
          <a:latin typeface="+mn-lt"/>
        </a:defRPr>
      </a:lvl8pPr>
      <a:lvl9pPr marL="3886200" indent="-228600" algn="l" rtl="0" eaLnBrk="0" fontAlgn="base" hangingPunct="0">
        <a:spcBef>
          <a:spcPct val="20000"/>
        </a:spcBef>
        <a:spcAft>
          <a:spcPct val="0"/>
        </a:spcAft>
        <a:buChar char="»"/>
        <a:defRPr sz="2000" b="1">
          <a:solidFill>
            <a:srgbClr val="00CC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116631"/>
            <a:ext cx="3598103" cy="8928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684213" y="1052736"/>
            <a:ext cx="7772400" cy="5544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37" name="Line 13"/>
          <p:cNvSpPr>
            <a:spLocks noChangeShapeType="1"/>
          </p:cNvSpPr>
          <p:nvPr/>
        </p:nvSpPr>
        <p:spPr bwMode="auto">
          <a:xfrm flipV="1">
            <a:off x="3203848" y="836712"/>
            <a:ext cx="5940152" cy="0"/>
          </a:xfrm>
          <a:prstGeom prst="line">
            <a:avLst/>
          </a:prstGeom>
          <a:noFill/>
          <a:ln w="34925">
            <a:solidFill>
              <a:srgbClr val="0070C0"/>
            </a:solidFill>
            <a:round/>
            <a:headEnd/>
            <a:tailEnd/>
          </a:ln>
          <a:effectLst/>
        </p:spPr>
        <p:txBody>
          <a:bodyPr/>
          <a:lstStyle/>
          <a:p>
            <a:pPr eaLnBrk="0" fontAlgn="base" hangingPunct="0">
              <a:spcBef>
                <a:spcPct val="0"/>
              </a:spcBef>
              <a:spcAft>
                <a:spcPct val="0"/>
              </a:spcAft>
              <a:defRPr/>
            </a:pPr>
            <a:endParaRPr lang="en-US" sz="1400" b="1">
              <a:solidFill>
                <a:srgbClr val="000000"/>
              </a:solidFill>
              <a:ea typeface="ＭＳ Ｐゴシック" pitchFamily="34" charset="-128"/>
            </a:endParaRPr>
          </a:p>
        </p:txBody>
      </p:sp>
      <p:pic>
        <p:nvPicPr>
          <p:cNvPr id="13" name="Picture 17" descr="RHUL-Logo"/>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732240" y="6916"/>
            <a:ext cx="1166666" cy="360000"/>
          </a:xfrm>
          <a:prstGeom prst="rect">
            <a:avLst/>
          </a:prstGeom>
          <a:noFill/>
          <a:ln w="9525">
            <a:noFill/>
            <a:miter lim="800000"/>
            <a:headEnd/>
            <a:tailEnd/>
          </a:ln>
        </p:spPr>
      </p:pic>
      <p:pic>
        <p:nvPicPr>
          <p:cNvPr id="18" name="Picture 2"/>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324099" y="16343"/>
            <a:ext cx="1374548" cy="360000"/>
          </a:xfrm>
          <a:prstGeom prst="rect">
            <a:avLst/>
          </a:prstGeom>
          <a:noFill/>
          <a:ln w="9525">
            <a:noFill/>
            <a:miter lim="800000"/>
            <a:headEnd/>
            <a:tailEnd/>
          </a:ln>
        </p:spPr>
      </p:pic>
      <p:sp>
        <p:nvSpPr>
          <p:cNvPr id="1026" name="Rectangle 2"/>
          <p:cNvSpPr>
            <a:spLocks noGrp="1" noChangeArrowheads="1"/>
          </p:cNvSpPr>
          <p:nvPr>
            <p:ph type="title"/>
          </p:nvPr>
        </p:nvSpPr>
        <p:spPr bwMode="auto">
          <a:xfrm>
            <a:off x="1547664" y="354918"/>
            <a:ext cx="6659485" cy="432048"/>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GB" dirty="0"/>
              <a:t>Click to edit Master title style</a:t>
            </a:r>
          </a:p>
        </p:txBody>
      </p:sp>
      <p:pic>
        <p:nvPicPr>
          <p:cNvPr id="43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30582" y="10324"/>
            <a:ext cx="1168495" cy="360000"/>
          </a:xfrm>
          <a:prstGeom prst="rect">
            <a:avLst/>
          </a:prstGeom>
          <a:noFill/>
          <a:ln w="9525">
            <a:noFill/>
            <a:miter lim="800000"/>
            <a:headEnd/>
            <a:tailEnd/>
          </a:ln>
        </p:spPr>
      </p:pic>
      <p:sp>
        <p:nvSpPr>
          <p:cNvPr id="15" name="Text Box 10"/>
          <p:cNvSpPr txBox="1">
            <a:spLocks noChangeArrowheads="1"/>
          </p:cNvSpPr>
          <p:nvPr userDrawn="1"/>
        </p:nvSpPr>
        <p:spPr bwMode="auto">
          <a:xfrm>
            <a:off x="0" y="6639922"/>
            <a:ext cx="9142012" cy="230832"/>
          </a:xfrm>
          <a:prstGeom prst="rect">
            <a:avLst/>
          </a:prstGeom>
          <a:solidFill>
            <a:srgbClr val="002147"/>
          </a:solidFill>
          <a:ln w="9525">
            <a:noFill/>
            <a:miter lim="800000"/>
            <a:headEnd/>
            <a:tailEnd/>
          </a:ln>
          <a:effectLst/>
        </p:spPr>
        <p:txBody>
          <a:bodyPr wrap="square" anchor="ctr">
            <a:spAutoFit/>
          </a:bodyPr>
          <a:lstStyle/>
          <a:p>
            <a:pPr marL="228600" indent="-228600" algn="just" eaLnBrk="0" fontAlgn="base" hangingPunct="0">
              <a:spcBef>
                <a:spcPct val="50000"/>
              </a:spcBef>
              <a:spcAft>
                <a:spcPct val="0"/>
              </a:spcAft>
              <a:buFont typeface="Arial" pitchFamily="34" charset="0"/>
              <a:buNone/>
              <a:defRPr/>
            </a:pPr>
            <a:r>
              <a:rPr lang="es-ES" sz="900" dirty="0">
                <a:solidFill>
                  <a:srgbClr val="FFFFFF"/>
                </a:solidFill>
                <a:ea typeface="ＭＳ Ｐゴシック" pitchFamily="34" charset="-128"/>
              </a:rPr>
              <a:t>               11 Nov</a:t>
            </a:r>
            <a:r>
              <a:rPr lang="en-GB" sz="900" dirty="0">
                <a:solidFill>
                  <a:srgbClr val="FFFFFF"/>
                </a:solidFill>
                <a:ea typeface="ＭＳ Ｐゴシック" pitchFamily="34" charset="-128"/>
              </a:rPr>
              <a:t> 2016, A. Seryi, I. Konoplev, JAI	                         </a:t>
            </a:r>
            <a:r>
              <a:rPr lang="en-GB" sz="900" baseline="0" dirty="0">
                <a:solidFill>
                  <a:srgbClr val="FFFFFF"/>
                </a:solidFill>
                <a:ea typeface="ＭＳ Ｐゴシック" pitchFamily="34" charset="-128"/>
              </a:rPr>
              <a:t> </a:t>
            </a:r>
            <a:fld id="{A405A8EF-BB29-418E-A946-83E853F395DF}" type="slidenum">
              <a:rPr lang="en-GB" sz="900" smtClean="0">
                <a:solidFill>
                  <a:schemeClr val="bg1"/>
                </a:solidFill>
                <a:ea typeface="ＭＳ Ｐゴシック" pitchFamily="34" charset="-128"/>
              </a:rPr>
              <a:pPr marL="228600" indent="-228600" algn="just" eaLnBrk="0" fontAlgn="base" hangingPunct="0">
                <a:spcBef>
                  <a:spcPct val="50000"/>
                </a:spcBef>
                <a:spcAft>
                  <a:spcPct val="0"/>
                </a:spcAft>
                <a:buFont typeface="Arial" pitchFamily="34" charset="0"/>
                <a:buNone/>
                <a:defRPr/>
              </a:pPr>
              <a:t>‹#›</a:t>
            </a:fld>
            <a:endParaRPr lang="en-GB" sz="900" dirty="0">
              <a:solidFill>
                <a:schemeClr val="bg1"/>
              </a:solidFill>
              <a:ea typeface="ＭＳ Ｐゴシック" pitchFamily="34" charset="-128"/>
            </a:endParaRPr>
          </a:p>
        </p:txBody>
      </p:sp>
      <p:pic>
        <p:nvPicPr>
          <p:cNvPr id="16" name="Picture 2"/>
          <p:cNvPicPr>
            <a:picLocks noChangeAspect="1" noChangeArrowheads="1"/>
          </p:cNvPicPr>
          <p:nvPr userDrawn="1"/>
        </p:nvPicPr>
        <p:blipFill>
          <a:blip r:embed="rId12" cstate="print">
            <a:clrChange>
              <a:clrFrom>
                <a:srgbClr val="1B3665"/>
              </a:clrFrom>
              <a:clrTo>
                <a:srgbClr val="1B3665">
                  <a:alpha val="0"/>
                </a:srgbClr>
              </a:clrTo>
            </a:clrChange>
            <a:extLst>
              <a:ext uri="{28A0092B-C50C-407E-A947-70E740481C1C}">
                <a14:useLocalDpi xmlns:a14="http://schemas.microsoft.com/office/drawing/2010/main" val="0"/>
              </a:ext>
            </a:extLst>
          </a:blip>
          <a:srcRect/>
          <a:stretch>
            <a:fillRect/>
          </a:stretch>
        </p:blipFill>
        <p:spPr bwMode="auto">
          <a:xfrm>
            <a:off x="6303" y="6640982"/>
            <a:ext cx="360238" cy="22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442558" y="6641507"/>
            <a:ext cx="700796" cy="216973"/>
          </a:xfrm>
          <a:prstGeom prst="rect">
            <a:avLst/>
          </a:prstGeom>
          <a:noFill/>
          <a:ln w="9525">
            <a:noFill/>
            <a:miter lim="800000"/>
            <a:headEnd/>
            <a:tailEnd/>
          </a:ln>
        </p:spPr>
      </p:pic>
      <p:pic>
        <p:nvPicPr>
          <p:cNvPr id="20" name="Picture 2"/>
          <p:cNvPicPr>
            <a:picLocks noChangeAspect="1" noChangeArrowheads="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76256" y="6654553"/>
            <a:ext cx="688086" cy="18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descr="http://personal.rhul.ac.uk/usjd/135/RHUL%20logo%20CMYK%2075x22mm%20300dpi.jp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7626126" y="6643533"/>
            <a:ext cx="792088" cy="2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19191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ransition/>
  <p:hf sldNum="0" hdr="0" ftr="0"/>
  <p:txStyles>
    <p:title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rgbClr val="FF3300"/>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rgbClr val="800080"/>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rgbClr val="00CC00"/>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rgbClr val="00CC00"/>
          </a:solidFill>
          <a:latin typeface="+mn-lt"/>
        </a:defRPr>
      </a:lvl6pPr>
      <a:lvl7pPr marL="2971800" indent="-228600" algn="l" rtl="0" eaLnBrk="0" fontAlgn="base" hangingPunct="0">
        <a:spcBef>
          <a:spcPct val="20000"/>
        </a:spcBef>
        <a:spcAft>
          <a:spcPct val="0"/>
        </a:spcAft>
        <a:buChar char="»"/>
        <a:defRPr sz="2000" b="1">
          <a:solidFill>
            <a:srgbClr val="00CC00"/>
          </a:solidFill>
          <a:latin typeface="+mn-lt"/>
        </a:defRPr>
      </a:lvl7pPr>
      <a:lvl8pPr marL="3429000" indent="-228600" algn="l" rtl="0" eaLnBrk="0" fontAlgn="base" hangingPunct="0">
        <a:spcBef>
          <a:spcPct val="20000"/>
        </a:spcBef>
        <a:spcAft>
          <a:spcPct val="0"/>
        </a:spcAft>
        <a:buChar char="»"/>
        <a:defRPr sz="2000" b="1">
          <a:solidFill>
            <a:srgbClr val="00CC00"/>
          </a:solidFill>
          <a:latin typeface="+mn-lt"/>
        </a:defRPr>
      </a:lvl8pPr>
      <a:lvl9pPr marL="3886200" indent="-228600" algn="l" rtl="0" eaLnBrk="0" fontAlgn="base" hangingPunct="0">
        <a:spcBef>
          <a:spcPct val="20000"/>
        </a:spcBef>
        <a:spcAft>
          <a:spcPct val="0"/>
        </a:spcAft>
        <a:buChar char="»"/>
        <a:defRPr sz="2000" b="1">
          <a:solidFill>
            <a:srgbClr val="00CC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oleObject" Target="../embeddings/oleObject1.bin"/><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4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1.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3.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53.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6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6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544" y="1268760"/>
            <a:ext cx="8438928" cy="4176464"/>
          </a:xfrm>
        </p:spPr>
        <p:txBody>
          <a:bodyPr/>
          <a:lstStyle/>
          <a:p>
            <a:r>
              <a:rPr lang="en-GB" dirty="0"/>
              <a:t>Advances in developments of the cSPr single shot monitor and a Dual Axis Asymmetric SCRF Cavity </a:t>
            </a:r>
            <a:br>
              <a:rPr lang="en-GB" dirty="0"/>
            </a:br>
            <a:br>
              <a:rPr lang="en-GB" dirty="0"/>
            </a:br>
            <a:r>
              <a:rPr lang="en-GB" sz="1800" b="0" i="1" dirty="0"/>
              <a:t>Prof I.V. Konoplev</a:t>
            </a:r>
            <a:br>
              <a:rPr lang="en-GB" sz="1800" b="0" i="1" dirty="0"/>
            </a:br>
            <a:r>
              <a:rPr lang="en-GB" sz="1800" b="0" i="1" dirty="0"/>
              <a:t> </a:t>
            </a:r>
            <a:br>
              <a:rPr lang="en-GB" sz="1800" b="0" i="1" dirty="0"/>
            </a:br>
            <a:br>
              <a:rPr lang="en-GB" sz="1800" b="0" i="1" dirty="0"/>
            </a:br>
            <a:r>
              <a:rPr lang="en-GB" sz="1800" b="0" i="1" dirty="0"/>
              <a:t>John Adams Institute, Department of Physics, University of Oxford, Oxford, UK</a:t>
            </a:r>
            <a:br>
              <a:rPr lang="en-GB" sz="1800" b="0" i="1" dirty="0"/>
            </a:br>
            <a:endParaRPr lang="en-GB" sz="1800" b="0" i="1" dirty="0"/>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Tree>
    <p:extLst>
      <p:ext uri="{BB962C8B-B14F-4D97-AF65-F5344CB8AC3E}">
        <p14:creationId xmlns:p14="http://schemas.microsoft.com/office/powerpoint/2010/main" val="25932999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710" y="2622079"/>
            <a:ext cx="2486025" cy="59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448" y="1816859"/>
            <a:ext cx="1524000" cy="93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403648" y="30848"/>
            <a:ext cx="780053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000" b="1" dirty="0">
                <a:solidFill>
                  <a:schemeClr val="accent2">
                    <a:lumMod val="75000"/>
                  </a:schemeClr>
                </a:solidFill>
              </a:rPr>
              <a:t>Radiation generated by electron beam </a:t>
            </a:r>
          </a:p>
        </p:txBody>
      </p:sp>
      <p:sp>
        <p:nvSpPr>
          <p:cNvPr id="11" name="TextBox 10"/>
          <p:cNvSpPr txBox="1"/>
          <p:nvPr/>
        </p:nvSpPr>
        <p:spPr>
          <a:xfrm>
            <a:off x="179512" y="3679518"/>
            <a:ext cx="8757044" cy="646331"/>
          </a:xfrm>
          <a:prstGeom prst="rect">
            <a:avLst/>
          </a:prstGeom>
          <a:noFill/>
        </p:spPr>
        <p:txBody>
          <a:bodyPr wrap="square" rtlCol="0">
            <a:spAutoFit/>
          </a:bodyPr>
          <a:lstStyle/>
          <a:p>
            <a:r>
              <a:rPr lang="en-GB" dirty="0"/>
              <a:t>Usually the radiation coherence is insured by modulation of the continuous beam via non-linear interaction of the beam with the EM-fields of the radiation;</a:t>
            </a:r>
          </a:p>
        </p:txBody>
      </p:sp>
      <p:sp>
        <p:nvSpPr>
          <p:cNvPr id="13" name="TextBox 12"/>
          <p:cNvSpPr txBox="1"/>
          <p:nvPr/>
        </p:nvSpPr>
        <p:spPr>
          <a:xfrm>
            <a:off x="2595224" y="2374871"/>
            <a:ext cx="2103974" cy="369332"/>
          </a:xfrm>
          <a:prstGeom prst="rect">
            <a:avLst/>
          </a:prstGeom>
          <a:noFill/>
        </p:spPr>
        <p:txBody>
          <a:bodyPr wrap="none" rtlCol="0">
            <a:spAutoFit/>
          </a:bodyPr>
          <a:lstStyle/>
          <a:p>
            <a:r>
              <a:rPr lang="en-GB" dirty="0"/>
              <a:t>Incoherent radiation</a:t>
            </a:r>
          </a:p>
        </p:txBody>
      </p:sp>
      <p:sp>
        <p:nvSpPr>
          <p:cNvPr id="15" name="TextBox 14"/>
          <p:cNvSpPr txBox="1"/>
          <p:nvPr/>
        </p:nvSpPr>
        <p:spPr>
          <a:xfrm>
            <a:off x="5337989" y="2174768"/>
            <a:ext cx="1952009" cy="369332"/>
          </a:xfrm>
          <a:prstGeom prst="rect">
            <a:avLst/>
          </a:prstGeom>
          <a:noFill/>
        </p:spPr>
        <p:txBody>
          <a:bodyPr wrap="none" rtlCol="0">
            <a:spAutoFit/>
          </a:bodyPr>
          <a:lstStyle/>
          <a:p>
            <a:r>
              <a:rPr lang="en-GB" dirty="0"/>
              <a:t>Coherent radiation</a:t>
            </a:r>
          </a:p>
        </p:txBody>
      </p:sp>
      <p:graphicFrame>
        <p:nvGraphicFramePr>
          <p:cNvPr id="16" name="Object 15"/>
          <p:cNvGraphicFramePr>
            <a:graphicFrameLocks noChangeAspect="1"/>
          </p:cNvGraphicFramePr>
          <p:nvPr>
            <p:extLst>
              <p:ext uri="{D42A27DB-BD31-4B8C-83A1-F6EECF244321}">
                <p14:modId xmlns:p14="http://schemas.microsoft.com/office/powerpoint/2010/main" val="757235251"/>
              </p:ext>
            </p:extLst>
          </p:nvPr>
        </p:nvGraphicFramePr>
        <p:xfrm>
          <a:off x="867996" y="1342548"/>
          <a:ext cx="5989075" cy="892617"/>
        </p:xfrm>
        <a:graphic>
          <a:graphicData uri="http://schemas.openxmlformats.org/presentationml/2006/ole">
            <mc:AlternateContent xmlns:mc="http://schemas.openxmlformats.org/markup-compatibility/2006">
              <mc:Choice xmlns:v="urn:schemas-microsoft-com:vml" Requires="v">
                <p:oleObj spid="_x0000_s3092" name="Equation" r:id="rId5" imgW="3263760" imgH="482400" progId="Equation.3">
                  <p:embed/>
                </p:oleObj>
              </mc:Choice>
              <mc:Fallback>
                <p:oleObj name="Equation" r:id="rId5" imgW="3263760" imgH="482400" progId="Equation.3">
                  <p:embed/>
                  <p:pic>
                    <p:nvPicPr>
                      <p:cNvPr id="16"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996" y="1342548"/>
                        <a:ext cx="5989075" cy="892617"/>
                      </a:xfrm>
                      <a:prstGeom prst="rect">
                        <a:avLst/>
                      </a:prstGeom>
                      <a:noFill/>
                      <a:ln>
                        <a:noFill/>
                      </a:ln>
                    </p:spPr>
                  </p:pic>
                </p:oleObj>
              </mc:Fallback>
            </mc:AlternateContent>
          </a:graphicData>
        </a:graphic>
      </p:graphicFrame>
      <p:sp>
        <p:nvSpPr>
          <p:cNvPr id="17" name="Oval 16"/>
          <p:cNvSpPr/>
          <p:nvPr/>
        </p:nvSpPr>
        <p:spPr>
          <a:xfrm>
            <a:off x="3954097" y="1501297"/>
            <a:ext cx="401674" cy="542925"/>
          </a:xfrm>
          <a:prstGeom prst="ellipse">
            <a:avLst/>
          </a:prstGeom>
          <a:solidFill>
            <a:schemeClr val="accent1">
              <a:alpha val="1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4516072" y="1501297"/>
            <a:ext cx="1257300" cy="542925"/>
          </a:xfrm>
          <a:prstGeom prst="ellipse">
            <a:avLst/>
          </a:prstGeom>
          <a:solidFill>
            <a:schemeClr val="accent3">
              <a:alpha val="1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0" name="Straight Arrow Connector 19"/>
          <p:cNvCxnSpPr>
            <a:endCxn id="17" idx="4"/>
          </p:cNvCxnSpPr>
          <p:nvPr/>
        </p:nvCxnSpPr>
        <p:spPr>
          <a:xfrm flipV="1">
            <a:off x="3954097" y="2044222"/>
            <a:ext cx="200837" cy="4281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5527962" y="1960695"/>
            <a:ext cx="537312" cy="297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234926" y="3287537"/>
            <a:ext cx="2928544" cy="400110"/>
          </a:xfrm>
          <a:prstGeom prst="rect">
            <a:avLst/>
          </a:prstGeom>
          <a:noFill/>
        </p:spPr>
        <p:txBody>
          <a:bodyPr wrap="square" rtlCol="0">
            <a:spAutoFit/>
          </a:bodyPr>
          <a:lstStyle/>
          <a:p>
            <a:r>
              <a:rPr lang="en-GB" sz="2000" i="1" dirty="0"/>
              <a:t>Continuous beam L</a:t>
            </a:r>
            <a:r>
              <a:rPr lang="en-GB" sz="2000" i="1" baseline="-25000" dirty="0"/>
              <a:t>b</a:t>
            </a:r>
            <a:r>
              <a:rPr lang="en-GB" sz="2000" i="1" dirty="0"/>
              <a:t>&gt;&gt;</a:t>
            </a:r>
            <a:r>
              <a:rPr lang="en-GB" sz="2000" i="1" dirty="0">
                <a:sym typeface="Symbol"/>
              </a:rPr>
              <a:t></a:t>
            </a:r>
            <a:endParaRPr lang="en-GB" sz="2000" i="1" dirty="0"/>
          </a:p>
        </p:txBody>
      </p:sp>
      <p:sp>
        <p:nvSpPr>
          <p:cNvPr id="19" name="Rectangle 18"/>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4" name="Picture 3"/>
          <p:cNvPicPr>
            <a:picLocks noChangeAspect="1"/>
          </p:cNvPicPr>
          <p:nvPr/>
        </p:nvPicPr>
        <p:blipFill>
          <a:blip r:embed="rId7"/>
          <a:stretch>
            <a:fillRect/>
          </a:stretch>
        </p:blipFill>
        <p:spPr>
          <a:xfrm>
            <a:off x="3130288" y="4511497"/>
            <a:ext cx="4795347" cy="1988645"/>
          </a:xfrm>
          <a:prstGeom prst="rect">
            <a:avLst/>
          </a:prstGeom>
        </p:spPr>
      </p:pic>
      <p:sp>
        <p:nvSpPr>
          <p:cNvPr id="5" name="TextBox 4"/>
          <p:cNvSpPr txBox="1"/>
          <p:nvPr/>
        </p:nvSpPr>
        <p:spPr>
          <a:xfrm>
            <a:off x="3275856" y="4499828"/>
            <a:ext cx="2852063" cy="369332"/>
          </a:xfrm>
          <a:prstGeom prst="rect">
            <a:avLst/>
          </a:prstGeom>
          <a:noFill/>
        </p:spPr>
        <p:txBody>
          <a:bodyPr wrap="none" rtlCol="0">
            <a:spAutoFit/>
          </a:bodyPr>
          <a:lstStyle/>
          <a:p>
            <a:r>
              <a:rPr lang="en-GB" i="1" dirty="0"/>
              <a:t>cSPr – e-beam interaction</a:t>
            </a:r>
          </a:p>
        </p:txBody>
      </p:sp>
    </p:spTree>
    <p:extLst>
      <p:ext uri="{BB962C8B-B14F-4D97-AF65-F5344CB8AC3E}">
        <p14:creationId xmlns:p14="http://schemas.microsoft.com/office/powerpoint/2010/main" val="294917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03648" y="30848"/>
            <a:ext cx="780053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000" b="1" dirty="0">
                <a:solidFill>
                  <a:schemeClr val="accent2">
                    <a:lumMod val="75000"/>
                  </a:schemeClr>
                </a:solidFill>
              </a:rPr>
              <a:t>Radiation generated by electron beam </a:t>
            </a:r>
          </a:p>
        </p:txBody>
      </p:sp>
      <p:sp>
        <p:nvSpPr>
          <p:cNvPr id="11" name="TextBox 10"/>
          <p:cNvSpPr txBox="1"/>
          <p:nvPr/>
        </p:nvSpPr>
        <p:spPr>
          <a:xfrm>
            <a:off x="251520" y="1414517"/>
            <a:ext cx="8757044" cy="646331"/>
          </a:xfrm>
          <a:prstGeom prst="rect">
            <a:avLst/>
          </a:prstGeom>
          <a:noFill/>
        </p:spPr>
        <p:txBody>
          <a:bodyPr wrap="square" rtlCol="0">
            <a:spAutoFit/>
          </a:bodyPr>
          <a:lstStyle/>
          <a:p>
            <a:r>
              <a:rPr lang="en-GB" dirty="0"/>
              <a:t>“external” pre-bunching of the electron beam making dimensions of the bunches smaller as compared with the operating wavelength. </a:t>
            </a:r>
          </a:p>
        </p:txBody>
      </p:sp>
      <p:sp>
        <p:nvSpPr>
          <p:cNvPr id="3" name="TextBox 2"/>
          <p:cNvSpPr txBox="1"/>
          <p:nvPr/>
        </p:nvSpPr>
        <p:spPr>
          <a:xfrm>
            <a:off x="1331640" y="1002875"/>
            <a:ext cx="3315166" cy="400110"/>
          </a:xfrm>
          <a:prstGeom prst="rect">
            <a:avLst/>
          </a:prstGeom>
          <a:noFill/>
        </p:spPr>
        <p:txBody>
          <a:bodyPr wrap="square" rtlCol="0">
            <a:spAutoFit/>
          </a:bodyPr>
          <a:lstStyle/>
          <a:p>
            <a:r>
              <a:rPr lang="en-GB" sz="2000" i="1" dirty="0">
                <a:sym typeface="Symbol"/>
              </a:rPr>
              <a:t>Bunched beam</a:t>
            </a:r>
            <a:r>
              <a:rPr lang="en-GB" sz="2000" i="1" dirty="0"/>
              <a:t> L</a:t>
            </a:r>
            <a:r>
              <a:rPr lang="en-GB" sz="2000" i="1" baseline="-25000" dirty="0"/>
              <a:t>b</a:t>
            </a:r>
            <a:r>
              <a:rPr lang="en-GB" sz="2000" i="1" dirty="0"/>
              <a:t>&lt;</a:t>
            </a:r>
            <a:r>
              <a:rPr lang="en-GB" sz="2000" i="1" dirty="0">
                <a:sym typeface="Symbol"/>
              </a:rPr>
              <a:t>  i.e.</a:t>
            </a:r>
            <a:endParaRPr lang="en-GB" sz="2000" i="1" dirty="0"/>
          </a:p>
        </p:txBody>
      </p:sp>
      <p:sp>
        <p:nvSpPr>
          <p:cNvPr id="19" name="Rectangle 18"/>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321756"/>
            <a:ext cx="3609823" cy="117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036562"/>
            <a:ext cx="3728248" cy="177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92303" y="5059784"/>
            <a:ext cx="8280920" cy="338554"/>
          </a:xfrm>
          <a:prstGeom prst="rect">
            <a:avLst/>
          </a:prstGeom>
        </p:spPr>
        <p:txBody>
          <a:bodyPr wrap="square">
            <a:spAutoFit/>
          </a:bodyPr>
          <a:lstStyle/>
          <a:p>
            <a:r>
              <a:rPr lang="en-GB" sz="1600" dirty="0"/>
              <a:t>3/ Direct modulation of bunch using photocathode and fs laser - </a:t>
            </a:r>
            <a:r>
              <a:rPr lang="en-GB" sz="1600" i="1" dirty="0"/>
              <a:t>A. </a:t>
            </a:r>
            <a:r>
              <a:rPr lang="en-GB" sz="1600" i="1" dirty="0" err="1"/>
              <a:t>Aryshev</a:t>
            </a:r>
            <a:r>
              <a:rPr lang="en-GB" sz="1600" i="1" dirty="0"/>
              <a:t> et al.,</a:t>
            </a:r>
          </a:p>
        </p:txBody>
      </p:sp>
      <p:sp>
        <p:nvSpPr>
          <p:cNvPr id="4" name="Rectangle 3"/>
          <p:cNvSpPr/>
          <p:nvPr/>
        </p:nvSpPr>
        <p:spPr>
          <a:xfrm>
            <a:off x="717246" y="4479931"/>
            <a:ext cx="8397004" cy="584775"/>
          </a:xfrm>
          <a:prstGeom prst="rect">
            <a:avLst/>
          </a:prstGeom>
        </p:spPr>
        <p:txBody>
          <a:bodyPr wrap="square">
            <a:spAutoFit/>
          </a:bodyPr>
          <a:lstStyle/>
          <a:p>
            <a:r>
              <a:rPr lang="en-GB" sz="1600" dirty="0"/>
              <a:t>2/ Sub-picosecond Bunch Train Production via wakefield energy modulation in dielectric lined structure - </a:t>
            </a:r>
            <a:r>
              <a:rPr lang="en-GB" sz="1600" i="1" dirty="0"/>
              <a:t>S. Antipov et al., </a:t>
            </a:r>
          </a:p>
        </p:txBody>
      </p:sp>
      <p:sp>
        <p:nvSpPr>
          <p:cNvPr id="5" name="Rectangle 4"/>
          <p:cNvSpPr/>
          <p:nvPr/>
        </p:nvSpPr>
        <p:spPr>
          <a:xfrm>
            <a:off x="717246" y="4154699"/>
            <a:ext cx="7880531" cy="338554"/>
          </a:xfrm>
          <a:prstGeom prst="rect">
            <a:avLst/>
          </a:prstGeom>
        </p:spPr>
        <p:txBody>
          <a:bodyPr wrap="square">
            <a:spAutoFit/>
          </a:bodyPr>
          <a:lstStyle/>
          <a:p>
            <a:r>
              <a:rPr lang="en-GB" sz="1600" dirty="0"/>
              <a:t>1/ Beam modulation inside plasma channel</a:t>
            </a:r>
          </a:p>
        </p:txBody>
      </p:sp>
      <p:sp>
        <p:nvSpPr>
          <p:cNvPr id="9" name="TextBox 8"/>
          <p:cNvSpPr txBox="1"/>
          <p:nvPr/>
        </p:nvSpPr>
        <p:spPr>
          <a:xfrm>
            <a:off x="3796447" y="2339914"/>
            <a:ext cx="436338" cy="338554"/>
          </a:xfrm>
          <a:prstGeom prst="rect">
            <a:avLst/>
          </a:prstGeom>
          <a:noFill/>
        </p:spPr>
        <p:txBody>
          <a:bodyPr wrap="none" rtlCol="0">
            <a:spAutoFit/>
          </a:bodyPr>
          <a:lstStyle/>
          <a:p>
            <a:r>
              <a:rPr lang="en-GB" sz="1600" dirty="0"/>
              <a:t>(1)</a:t>
            </a:r>
          </a:p>
        </p:txBody>
      </p:sp>
      <p:sp>
        <p:nvSpPr>
          <p:cNvPr id="24" name="TextBox 23"/>
          <p:cNvSpPr txBox="1"/>
          <p:nvPr/>
        </p:nvSpPr>
        <p:spPr>
          <a:xfrm>
            <a:off x="8295958" y="1861827"/>
            <a:ext cx="436338" cy="338554"/>
          </a:xfrm>
          <a:prstGeom prst="rect">
            <a:avLst/>
          </a:prstGeom>
          <a:noFill/>
        </p:spPr>
        <p:txBody>
          <a:bodyPr wrap="none" rtlCol="0">
            <a:spAutoFit/>
          </a:bodyPr>
          <a:lstStyle/>
          <a:p>
            <a:r>
              <a:rPr lang="en-GB" sz="1600" dirty="0"/>
              <a:t>(2)</a:t>
            </a:r>
          </a:p>
        </p:txBody>
      </p:sp>
    </p:spTree>
    <p:extLst>
      <p:ext uri="{BB962C8B-B14F-4D97-AF65-F5344CB8AC3E}">
        <p14:creationId xmlns:p14="http://schemas.microsoft.com/office/powerpoint/2010/main" val="1371641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13213" y="53752"/>
            <a:ext cx="822922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000" b="1" dirty="0">
                <a:solidFill>
                  <a:schemeClr val="accent2">
                    <a:lumMod val="75000"/>
                  </a:schemeClr>
                </a:solidFill>
              </a:rPr>
              <a:t> Sources of Coherent Radiation</a:t>
            </a:r>
          </a:p>
        </p:txBody>
      </p:sp>
      <p:sp>
        <p:nvSpPr>
          <p:cNvPr id="9" name="Content Placeholder 3"/>
          <p:cNvSpPr>
            <a:spLocks noGrp="1"/>
          </p:cNvSpPr>
          <p:nvPr>
            <p:ph sz="half" idx="2"/>
          </p:nvPr>
        </p:nvSpPr>
        <p:spPr>
          <a:xfrm>
            <a:off x="107504" y="1484784"/>
            <a:ext cx="8718697" cy="5112559"/>
          </a:xfrm>
        </p:spPr>
        <p:txBody>
          <a:bodyPr>
            <a:normAutofit lnSpcReduction="10000"/>
          </a:bodyPr>
          <a:lstStyle/>
          <a:p>
            <a:r>
              <a:rPr lang="en-GB" sz="2200" dirty="0"/>
              <a:t>Coherent Synchrotron radiation</a:t>
            </a:r>
          </a:p>
          <a:p>
            <a:pPr marL="0" indent="0">
              <a:buNone/>
            </a:pPr>
            <a:r>
              <a:rPr lang="en-GB" sz="2200" dirty="0"/>
              <a:t>	 sources</a:t>
            </a:r>
          </a:p>
          <a:p>
            <a:endParaRPr lang="en-GB" sz="2200" dirty="0"/>
          </a:p>
          <a:p>
            <a:endParaRPr lang="en-GB" sz="2200" dirty="0"/>
          </a:p>
          <a:p>
            <a:r>
              <a:rPr lang="en-GB" sz="2200" dirty="0"/>
              <a:t>Free Electron Lasers</a:t>
            </a:r>
          </a:p>
          <a:p>
            <a:endParaRPr lang="en-GB" sz="2200" dirty="0"/>
          </a:p>
          <a:p>
            <a:endParaRPr lang="en-GB" sz="2200" dirty="0"/>
          </a:p>
          <a:p>
            <a:r>
              <a:rPr lang="en-GB" sz="2200" dirty="0"/>
              <a:t>Coherent Smith-Purcell radiation </a:t>
            </a:r>
          </a:p>
          <a:p>
            <a:pPr marL="0" indent="0">
              <a:buNone/>
            </a:pPr>
            <a:r>
              <a:rPr lang="en-GB" sz="2200" dirty="0"/>
              <a:t>	(</a:t>
            </a:r>
            <a:r>
              <a:rPr lang="en-GB" sz="2200" dirty="0" err="1"/>
              <a:t>cSPr</a:t>
            </a:r>
            <a:r>
              <a:rPr lang="en-GB" sz="2200" dirty="0"/>
              <a:t>)</a:t>
            </a:r>
          </a:p>
          <a:p>
            <a:endParaRPr lang="en-GB" sz="2200" dirty="0"/>
          </a:p>
          <a:p>
            <a:endParaRPr lang="en-GB" sz="2200" dirty="0"/>
          </a:p>
          <a:p>
            <a:r>
              <a:rPr lang="en-GB" sz="2200" dirty="0"/>
              <a:t>Coherent Diffraction and</a:t>
            </a:r>
          </a:p>
          <a:p>
            <a:pPr marL="0" indent="0">
              <a:buNone/>
            </a:pPr>
            <a:r>
              <a:rPr lang="en-GB" sz="2200" dirty="0"/>
              <a:t>	Transition radiation</a:t>
            </a:r>
          </a:p>
          <a:p>
            <a:pPr marL="457200" lvl="1" indent="0">
              <a:buNone/>
            </a:pP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328043"/>
            <a:ext cx="2876550" cy="1503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039" y="2415410"/>
            <a:ext cx="2273362" cy="140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562720" y="5058759"/>
            <a:ext cx="2247900" cy="1322384"/>
            <a:chOff x="3734045" y="5026617"/>
            <a:chExt cx="2247900" cy="1322384"/>
          </a:xfrm>
        </p:grpSpPr>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4045" y="5026617"/>
              <a:ext cx="2158917" cy="1322384"/>
            </a:xfrm>
            <a:prstGeom prst="rect">
              <a:avLst/>
            </a:prstGeom>
            <a:noFill/>
            <a:ln>
              <a:noFill/>
            </a:ln>
          </p:spPr>
        </p:pic>
        <p:sp>
          <p:nvSpPr>
            <p:cNvPr id="10" name="Oval 9"/>
            <p:cNvSpPr/>
            <p:nvPr/>
          </p:nvSpPr>
          <p:spPr>
            <a:xfrm>
              <a:off x="5686670" y="5719951"/>
              <a:ext cx="295275" cy="130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827" y="3941954"/>
            <a:ext cx="3187619" cy="9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57864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20" y="44624"/>
            <a:ext cx="8229600" cy="1143000"/>
          </a:xfrm>
        </p:spPr>
        <p:txBody>
          <a:bodyPr/>
          <a:lstStyle/>
          <a:p>
            <a:r>
              <a:rPr lang="en-GB" dirty="0"/>
              <a:t>Coherent Smith-Purcell radiation (cSPr) </a:t>
            </a:r>
          </a:p>
        </p:txBody>
      </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806" y="5250730"/>
            <a:ext cx="4578896" cy="134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flipH="1" flipV="1">
            <a:off x="5097596" y="3455541"/>
            <a:ext cx="8238" cy="1348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114072" y="4803834"/>
            <a:ext cx="13510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320423" y="4753221"/>
            <a:ext cx="255198" cy="307777"/>
          </a:xfrm>
          <a:prstGeom prst="rect">
            <a:avLst/>
          </a:prstGeom>
          <a:noFill/>
        </p:spPr>
        <p:txBody>
          <a:bodyPr wrap="none" rtlCol="0">
            <a:spAutoFit/>
          </a:bodyPr>
          <a:lstStyle/>
          <a:p>
            <a:r>
              <a:rPr lang="en-GB" sz="1400" dirty="0"/>
              <a:t>z</a:t>
            </a:r>
          </a:p>
        </p:txBody>
      </p:sp>
      <p:sp>
        <p:nvSpPr>
          <p:cNvPr id="15" name="TextBox 14"/>
          <p:cNvSpPr txBox="1"/>
          <p:nvPr/>
        </p:nvSpPr>
        <p:spPr>
          <a:xfrm>
            <a:off x="5105340" y="3347819"/>
            <a:ext cx="263214" cy="307777"/>
          </a:xfrm>
          <a:prstGeom prst="rect">
            <a:avLst/>
          </a:prstGeom>
          <a:noFill/>
        </p:spPr>
        <p:txBody>
          <a:bodyPr wrap="none" rtlCol="0">
            <a:spAutoFit/>
          </a:bodyPr>
          <a:lstStyle/>
          <a:p>
            <a:r>
              <a:rPr lang="en-GB" sz="1400"/>
              <a:t>x</a:t>
            </a:r>
          </a:p>
        </p:txBody>
      </p:sp>
      <p:sp>
        <p:nvSpPr>
          <p:cNvPr id="16" name="Oval 15"/>
          <p:cNvSpPr/>
          <p:nvPr/>
        </p:nvSpPr>
        <p:spPr>
          <a:xfrm>
            <a:off x="5006978" y="4713215"/>
            <a:ext cx="205946" cy="169107"/>
          </a:xfrm>
          <a:prstGeom prst="ellipse">
            <a:avLst/>
          </a:prstGeom>
          <a:gradFill flip="none" rotWithShape="1">
            <a:gsLst>
              <a:gs pos="0">
                <a:schemeClr val="accent1">
                  <a:tint val="100000"/>
                  <a:shade val="100000"/>
                  <a:satMod val="130000"/>
                  <a:lumMod val="0"/>
                  <a:lumOff val="100000"/>
                </a:schemeClr>
              </a:gs>
              <a:gs pos="57000">
                <a:schemeClr val="tx1"/>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flipV="1">
            <a:off x="5193585" y="3765868"/>
            <a:ext cx="562688" cy="9720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Arc 17"/>
          <p:cNvSpPr/>
          <p:nvPr/>
        </p:nvSpPr>
        <p:spPr>
          <a:xfrm>
            <a:off x="4945910" y="4293090"/>
            <a:ext cx="414406" cy="1496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p:cNvSpPr txBox="1"/>
          <p:nvPr/>
        </p:nvSpPr>
        <p:spPr>
          <a:xfrm>
            <a:off x="5122306" y="3968850"/>
            <a:ext cx="277640" cy="307777"/>
          </a:xfrm>
          <a:prstGeom prst="rect">
            <a:avLst/>
          </a:prstGeom>
          <a:noFill/>
        </p:spPr>
        <p:txBody>
          <a:bodyPr wrap="none" rtlCol="0">
            <a:spAutoFit/>
          </a:bodyPr>
          <a:lstStyle/>
          <a:p>
            <a:r>
              <a:rPr lang="en-GB" sz="1400" dirty="0">
                <a:sym typeface="Symbol"/>
              </a:rPr>
              <a:t></a:t>
            </a:r>
            <a:endParaRPr lang="en-GB" sz="1400" i="1" dirty="0"/>
          </a:p>
        </p:txBody>
      </p:sp>
      <p:sp>
        <p:nvSpPr>
          <p:cNvPr id="20" name="TextBox 19"/>
          <p:cNvSpPr txBox="1"/>
          <p:nvPr/>
        </p:nvSpPr>
        <p:spPr>
          <a:xfrm>
            <a:off x="4788024" y="4617733"/>
            <a:ext cx="288862" cy="369332"/>
          </a:xfrm>
          <a:prstGeom prst="rect">
            <a:avLst/>
          </a:prstGeom>
          <a:noFill/>
        </p:spPr>
        <p:txBody>
          <a:bodyPr wrap="none" rtlCol="0">
            <a:spAutoFit/>
          </a:bodyPr>
          <a:lstStyle/>
          <a:p>
            <a:r>
              <a:rPr lang="en-GB" dirty="0"/>
              <a:t>y</a:t>
            </a:r>
          </a:p>
        </p:txBody>
      </p:sp>
      <p:graphicFrame>
        <p:nvGraphicFramePr>
          <p:cNvPr id="21" name="Object 20"/>
          <p:cNvGraphicFramePr>
            <a:graphicFrameLocks noChangeAspect="1"/>
          </p:cNvGraphicFramePr>
          <p:nvPr>
            <p:extLst>
              <p:ext uri="{D42A27DB-BD31-4B8C-83A1-F6EECF244321}">
                <p14:modId xmlns:p14="http://schemas.microsoft.com/office/powerpoint/2010/main" val="114929905"/>
              </p:ext>
            </p:extLst>
          </p:nvPr>
        </p:nvGraphicFramePr>
        <p:xfrm>
          <a:off x="2904902" y="3582963"/>
          <a:ext cx="1943100" cy="788987"/>
        </p:xfrm>
        <a:graphic>
          <a:graphicData uri="http://schemas.openxmlformats.org/presentationml/2006/ole">
            <mc:AlternateContent xmlns:mc="http://schemas.openxmlformats.org/markup-compatibility/2006">
              <mc:Choice xmlns:v="urn:schemas-microsoft-com:vml" Requires="v">
                <p:oleObj spid="_x0000_s2085" name="Equazione" r:id="rId4" imgW="965200" imgH="393700" progId="Equation.3">
                  <p:embed/>
                </p:oleObj>
              </mc:Choice>
              <mc:Fallback>
                <p:oleObj name="Equazione" r:id="rId4" imgW="965200" imgH="393700" progId="Equation.3">
                  <p:embed/>
                  <p:pic>
                    <p:nvPicPr>
                      <p:cNvPr id="21"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4902" y="3582963"/>
                        <a:ext cx="19431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1943878" y="4900313"/>
            <a:ext cx="6535764" cy="338554"/>
          </a:xfrm>
          <a:prstGeom prst="rect">
            <a:avLst/>
          </a:prstGeom>
          <a:noFill/>
        </p:spPr>
        <p:txBody>
          <a:bodyPr wrap="none" rtlCol="0">
            <a:spAutoFit/>
          </a:bodyPr>
          <a:lstStyle/>
          <a:p>
            <a:r>
              <a:rPr lang="en-GB" sz="1600" dirty="0"/>
              <a:t>Dispersion relation links radiated wavelength and observation angle </a:t>
            </a:r>
            <a:r>
              <a:rPr lang="en-GB" sz="1600" dirty="0">
                <a:sym typeface="Symbol"/>
              </a:rPr>
              <a:t></a:t>
            </a:r>
            <a:r>
              <a:rPr lang="en-GB" sz="1600" dirty="0"/>
              <a:t> </a:t>
            </a:r>
          </a:p>
        </p:txBody>
      </p:sp>
      <p:sp>
        <p:nvSpPr>
          <p:cNvPr id="27" name="TextBox 26"/>
          <p:cNvSpPr txBox="1"/>
          <p:nvPr/>
        </p:nvSpPr>
        <p:spPr>
          <a:xfrm>
            <a:off x="5826398" y="3721110"/>
            <a:ext cx="880369" cy="307777"/>
          </a:xfrm>
          <a:prstGeom prst="rect">
            <a:avLst/>
          </a:prstGeom>
          <a:noFill/>
        </p:spPr>
        <p:txBody>
          <a:bodyPr wrap="none" rtlCol="0">
            <a:spAutoFit/>
          </a:bodyPr>
          <a:lstStyle/>
          <a:p>
            <a:r>
              <a:rPr lang="en-GB" sz="1400" dirty="0"/>
              <a:t>observer</a:t>
            </a:r>
          </a:p>
        </p:txBody>
      </p:sp>
      <p:sp>
        <p:nvSpPr>
          <p:cNvPr id="28" name="Smiley Face 27"/>
          <p:cNvSpPr/>
          <p:nvPr/>
        </p:nvSpPr>
        <p:spPr>
          <a:xfrm>
            <a:off x="5787389" y="3535001"/>
            <a:ext cx="236538" cy="242570"/>
          </a:xfrm>
          <a:prstGeom prst="smileyFace">
            <a:avLst/>
          </a:prstGeom>
          <a:solidFill>
            <a:schemeClr val="accent2">
              <a:lumMod val="40000"/>
              <a:lumOff val="60000"/>
              <a:alpha val="1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Oval 28"/>
          <p:cNvSpPr/>
          <p:nvPr/>
        </p:nvSpPr>
        <p:spPr>
          <a:xfrm>
            <a:off x="4932455" y="4442740"/>
            <a:ext cx="427861" cy="89935"/>
          </a:xfrm>
          <a:prstGeom prst="ellipse">
            <a:avLst/>
          </a:prstGeom>
          <a:gradFill>
            <a:gsLst>
              <a:gs pos="0">
                <a:srgbClr val="D6B19C"/>
              </a:gs>
              <a:gs pos="30000">
                <a:srgbClr val="D49E6C"/>
              </a:gs>
              <a:gs pos="70000">
                <a:srgbClr val="A65528"/>
              </a:gs>
              <a:gs pos="100000">
                <a:srgbClr val="663012"/>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1" name="Straight Arrow Connector 30"/>
          <p:cNvCxnSpPr/>
          <p:nvPr/>
        </p:nvCxnSpPr>
        <p:spPr>
          <a:xfrm flipV="1">
            <a:off x="5297657" y="4471315"/>
            <a:ext cx="850094" cy="13171"/>
          </a:xfrm>
          <a:prstGeom prst="straightConnector1">
            <a:avLst/>
          </a:prstGeom>
          <a:ln w="12700">
            <a:tailEnd type="stealth" w="lg" len="lg"/>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247811" y="4438907"/>
            <a:ext cx="1288706" cy="307777"/>
          </a:xfrm>
          <a:prstGeom prst="rect">
            <a:avLst/>
          </a:prstGeom>
          <a:noFill/>
        </p:spPr>
        <p:txBody>
          <a:bodyPr wrap="square" rtlCol="0">
            <a:spAutoFit/>
          </a:bodyPr>
          <a:lstStyle/>
          <a:p>
            <a:r>
              <a:rPr lang="en-GB" sz="1400" dirty="0"/>
              <a:t>e-bunch </a:t>
            </a:r>
          </a:p>
        </p:txBody>
      </p:sp>
      <p:cxnSp>
        <p:nvCxnSpPr>
          <p:cNvPr id="4" name="Straight Arrow Connector 3"/>
          <p:cNvCxnSpPr/>
          <p:nvPr/>
        </p:nvCxnSpPr>
        <p:spPr>
          <a:xfrm>
            <a:off x="6023392" y="5868988"/>
            <a:ext cx="0" cy="338452"/>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899192" y="6207440"/>
            <a:ext cx="4625136" cy="0"/>
          </a:xfrm>
          <a:prstGeom prst="straightConnector1">
            <a:avLst/>
          </a:prstGeom>
          <a:ln w="15875">
            <a:prstDash val="dash"/>
            <a:headEnd type="non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694781" y="5790564"/>
            <a:ext cx="362600" cy="369332"/>
          </a:xfrm>
          <a:prstGeom prst="rect">
            <a:avLst/>
          </a:prstGeom>
          <a:noFill/>
        </p:spPr>
        <p:txBody>
          <a:bodyPr wrap="none" rtlCol="0">
            <a:spAutoFit/>
          </a:bodyPr>
          <a:lstStyle/>
          <a:p>
            <a:r>
              <a:rPr lang="en-GB" i="1" dirty="0">
                <a:latin typeface="Times New Roman" panose="02020603050405020304" pitchFamily="18" charset="0"/>
                <a:cs typeface="Times New Roman" panose="02020603050405020304" pitchFamily="18" charset="0"/>
              </a:rPr>
              <a:t>x</a:t>
            </a:r>
            <a:r>
              <a:rPr lang="en-GB" baseline="-25000" dirty="0"/>
              <a:t>0</a:t>
            </a:r>
            <a:endParaRPr lang="en-GB" dirty="0"/>
          </a:p>
        </p:txBody>
      </p:sp>
      <p:pic>
        <p:nvPicPr>
          <p:cNvPr id="37" name="Picture 8"/>
          <p:cNvPicPr>
            <a:picLocks noChangeAspect="1" noChangeArrowheads="1"/>
          </p:cNvPicPr>
          <p:nvPr/>
        </p:nvPicPr>
        <p:blipFill>
          <a:blip r:embed="rId6">
            <a:extLst>
              <a:ext uri="{28A0092B-C50C-407E-A947-70E740481C1C}">
                <a14:useLocalDpi xmlns:a14="http://schemas.microsoft.com/office/drawing/2010/main" val="0"/>
              </a:ext>
            </a:extLst>
          </a:blip>
          <a:srcRect l="1736" t="9166" r="10889" b="22083"/>
          <a:stretch>
            <a:fillRect/>
          </a:stretch>
        </p:blipFill>
        <p:spPr bwMode="auto">
          <a:xfrm>
            <a:off x="1731123" y="1444004"/>
            <a:ext cx="56737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p:nvPr/>
        </p:nvCxnSpPr>
        <p:spPr>
          <a:xfrm rot="21449088">
            <a:off x="1628796" y="2387842"/>
            <a:ext cx="6858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6"/>
          <p:cNvSpPr>
            <a:spLocks noChangeArrowheads="1"/>
          </p:cNvSpPr>
          <p:nvPr/>
        </p:nvSpPr>
        <p:spPr bwMode="auto">
          <a:xfrm>
            <a:off x="239727" y="2496058"/>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ea typeface="宋体" pitchFamily="2" charset="-122"/>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ea typeface="宋体" pitchFamily="2" charset="-122"/>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ea typeface="宋体" pitchFamily="2" charset="-122"/>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ea typeface="宋体" pitchFamily="2" charset="-122"/>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ea typeface="宋体" pitchFamily="2" charset="-122"/>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9pPr>
          </a:lstStyle>
          <a:p>
            <a:pPr eaLnBrk="1" hangingPunct="1">
              <a:spcBef>
                <a:spcPct val="0"/>
              </a:spcBef>
              <a:buClr>
                <a:schemeClr val="tx2"/>
              </a:buClr>
              <a:buSzTx/>
              <a:buFontTx/>
              <a:buNone/>
            </a:pPr>
            <a:r>
              <a:rPr lang="en-GB" altLang="en-US" sz="1800" dirty="0">
                <a:latin typeface="Times New Roman" pitchFamily="18" charset="0"/>
              </a:rPr>
              <a:t>Electron beam</a:t>
            </a:r>
          </a:p>
        </p:txBody>
      </p:sp>
      <p:cxnSp>
        <p:nvCxnSpPr>
          <p:cNvPr id="40" name="Straight Arrow Connector 39"/>
          <p:cNvCxnSpPr/>
          <p:nvPr/>
        </p:nvCxnSpPr>
        <p:spPr>
          <a:xfrm rot="21449088" flipH="1" flipV="1">
            <a:off x="7019596" y="2288554"/>
            <a:ext cx="81915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16"/>
          <p:cNvSpPr>
            <a:spLocks noChangeArrowheads="1"/>
          </p:cNvSpPr>
          <p:nvPr/>
        </p:nvSpPr>
        <p:spPr bwMode="auto">
          <a:xfrm>
            <a:off x="7510229" y="2608513"/>
            <a:ext cx="1665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ea typeface="宋体" pitchFamily="2" charset="-122"/>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ea typeface="宋体" pitchFamily="2" charset="-122"/>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ea typeface="宋体" pitchFamily="2" charset="-122"/>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ea typeface="宋体" pitchFamily="2" charset="-122"/>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ea typeface="宋体" pitchFamily="2" charset="-122"/>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9pPr>
          </a:lstStyle>
          <a:p>
            <a:pPr eaLnBrk="1" hangingPunct="1">
              <a:spcBef>
                <a:spcPct val="0"/>
              </a:spcBef>
              <a:buClr>
                <a:schemeClr val="tx2"/>
              </a:buClr>
              <a:buSzTx/>
              <a:buFontTx/>
              <a:buNone/>
            </a:pPr>
            <a:r>
              <a:rPr lang="en-GB" altLang="en-US" sz="1800" dirty="0">
                <a:latin typeface="Times New Roman" pitchFamily="18" charset="0"/>
              </a:rPr>
              <a:t>Metallic grating</a:t>
            </a:r>
          </a:p>
        </p:txBody>
      </p:sp>
      <p:pic>
        <p:nvPicPr>
          <p:cNvPr id="42" name="Picture 2" descr="C:\Users\zhangh\Desktop\200.png"/>
          <p:cNvPicPr>
            <a:picLocks noChangeAspect="1" noChangeArrowheads="1"/>
          </p:cNvPicPr>
          <p:nvPr/>
        </p:nvPicPr>
        <p:blipFill>
          <a:blip r:embed="rId7" cstate="print">
            <a:extLst>
              <a:ext uri="{28A0092B-C50C-407E-A947-70E740481C1C}">
                <a14:useLocalDpi xmlns:a14="http://schemas.microsoft.com/office/drawing/2010/main" val="0"/>
              </a:ext>
            </a:extLst>
          </a:blip>
          <a:srcRect l="21645" t="25894" r="27028" b="10654"/>
          <a:stretch>
            <a:fillRect/>
          </a:stretch>
        </p:blipFill>
        <p:spPr bwMode="auto">
          <a:xfrm>
            <a:off x="583441" y="1980417"/>
            <a:ext cx="1112780" cy="41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p:cNvSpPr/>
          <p:nvPr/>
        </p:nvSpPr>
        <p:spPr>
          <a:xfrm rot="20869045">
            <a:off x="2218370" y="2666799"/>
            <a:ext cx="727067" cy="123825"/>
          </a:xfrm>
          <a:prstGeom prst="ellipse">
            <a:avLst/>
          </a:prstGeom>
          <a:pattFill prst="ltVert">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TextBox 43"/>
          <p:cNvSpPr txBox="1"/>
          <p:nvPr/>
        </p:nvSpPr>
        <p:spPr>
          <a:xfrm>
            <a:off x="3203848" y="1033582"/>
            <a:ext cx="3326879" cy="369332"/>
          </a:xfrm>
          <a:prstGeom prst="rect">
            <a:avLst/>
          </a:prstGeom>
          <a:noFill/>
        </p:spPr>
        <p:txBody>
          <a:bodyPr wrap="square" rtlCol="0">
            <a:spAutoFit/>
          </a:bodyPr>
          <a:lstStyle/>
          <a:p>
            <a:r>
              <a:rPr lang="en-GB" dirty="0"/>
              <a:t>Planar 1D periodic structure</a:t>
            </a:r>
          </a:p>
        </p:txBody>
      </p:sp>
      <p:sp>
        <p:nvSpPr>
          <p:cNvPr id="36" name="Rectangle 3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5" name="Freeform 4"/>
          <p:cNvSpPr/>
          <p:nvPr/>
        </p:nvSpPr>
        <p:spPr bwMode="auto">
          <a:xfrm>
            <a:off x="1021015" y="1541808"/>
            <a:ext cx="271355" cy="333865"/>
          </a:xfrm>
          <a:custGeom>
            <a:avLst/>
            <a:gdLst>
              <a:gd name="connsiteX0" fmla="*/ 0 w 1043872"/>
              <a:gd name="connsiteY0" fmla="*/ 485522 h 485522"/>
              <a:gd name="connsiteX1" fmla="*/ 550258 w 1043872"/>
              <a:gd name="connsiteY1" fmla="*/ 0 h 485522"/>
              <a:gd name="connsiteX2" fmla="*/ 1043872 w 1043872"/>
              <a:gd name="connsiteY2" fmla="*/ 485522 h 485522"/>
            </a:gdLst>
            <a:ahLst/>
            <a:cxnLst>
              <a:cxn ang="0">
                <a:pos x="connsiteX0" y="connsiteY0"/>
              </a:cxn>
              <a:cxn ang="0">
                <a:pos x="connsiteX1" y="connsiteY1"/>
              </a:cxn>
              <a:cxn ang="0">
                <a:pos x="connsiteX2" y="connsiteY2"/>
              </a:cxn>
            </a:cxnLst>
            <a:rect l="l" t="t" r="r" b="b"/>
            <a:pathLst>
              <a:path w="1043872" h="485522">
                <a:moveTo>
                  <a:pt x="0" y="485522"/>
                </a:moveTo>
                <a:cubicBezTo>
                  <a:pt x="188139" y="242761"/>
                  <a:pt x="376279" y="0"/>
                  <a:pt x="550258" y="0"/>
                </a:cubicBezTo>
                <a:cubicBezTo>
                  <a:pt x="724237" y="0"/>
                  <a:pt x="977787" y="418088"/>
                  <a:pt x="1043872" y="485522"/>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4035481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37" y="0"/>
            <a:ext cx="8229600" cy="1143000"/>
          </a:xfrm>
        </p:spPr>
        <p:txBody>
          <a:bodyPr>
            <a:normAutofit/>
          </a:bodyPr>
          <a:lstStyle/>
          <a:p>
            <a:r>
              <a:rPr lang="en-GB" dirty="0"/>
              <a:t>Pre-bunched electron beam</a:t>
            </a:r>
          </a:p>
        </p:txBody>
      </p:sp>
      <p:sp>
        <p:nvSpPr>
          <p:cNvPr id="11" name="Rectangle 3"/>
          <p:cNvSpPr txBox="1">
            <a:spLocks noChangeArrowheads="1"/>
          </p:cNvSpPr>
          <p:nvPr/>
        </p:nvSpPr>
        <p:spPr bwMode="auto">
          <a:xfrm>
            <a:off x="1115616" y="1949766"/>
            <a:ext cx="2952328" cy="234332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ea typeface="宋体" pitchFamily="2" charset="-122"/>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ea typeface="宋体" pitchFamily="2" charset="-122"/>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ea typeface="宋体" pitchFamily="2" charset="-122"/>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ea typeface="宋体" pitchFamily="2" charset="-122"/>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ea typeface="宋体" pitchFamily="2" charset="-122"/>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9pPr>
          </a:lstStyle>
          <a:p>
            <a:pPr algn="ctr">
              <a:spcBef>
                <a:spcPct val="0"/>
              </a:spcBef>
              <a:spcAft>
                <a:spcPts val="1200"/>
              </a:spcAft>
              <a:buClrTx/>
              <a:buSzTx/>
              <a:buFontTx/>
              <a:buNone/>
            </a:pPr>
            <a:r>
              <a:rPr lang="en-GB" altLang="en-US" sz="1400" b="1" dirty="0">
                <a:latin typeface="Arial" charset="0"/>
                <a:ea typeface="仿宋_GB2312" pitchFamily="49" charset="-122"/>
                <a:cs typeface="Arial" charset="0"/>
              </a:rPr>
              <a:t>Single bunch</a:t>
            </a:r>
          </a:p>
          <a:p>
            <a:pPr>
              <a:spcBef>
                <a:spcPct val="0"/>
              </a:spcBef>
              <a:spcAft>
                <a:spcPts val="600"/>
              </a:spcAft>
              <a:buClrTx/>
              <a:buSzTx/>
              <a:buFontTx/>
              <a:buNone/>
            </a:pPr>
            <a:r>
              <a:rPr lang="en-GB" altLang="en-US" sz="1400" i="1" dirty="0">
                <a:latin typeface="Arial" charset="0"/>
                <a:ea typeface="仿宋_GB2312" pitchFamily="49" charset="-122"/>
                <a:cs typeface="Arial" charset="0"/>
              </a:rPr>
              <a:t>Coherent Radiation:</a:t>
            </a:r>
          </a:p>
          <a:p>
            <a:pPr>
              <a:spcBef>
                <a:spcPct val="0"/>
              </a:spcBef>
              <a:spcAft>
                <a:spcPts val="600"/>
              </a:spcAft>
              <a:buClrTx/>
              <a:buSzTx/>
              <a:buFontTx/>
              <a:buNone/>
            </a:pPr>
            <a:r>
              <a:rPr lang="en-GB" altLang="en-US" sz="1400" dirty="0">
                <a:latin typeface="Times New Roman" pitchFamily="18" charset="0"/>
                <a:ea typeface="仿宋_GB2312" pitchFamily="49" charset="-122"/>
                <a:cs typeface="Times New Roman" pitchFamily="18" charset="0"/>
              </a:rPr>
              <a:t>Bunch length </a:t>
            </a:r>
            <a:r>
              <a:rPr lang="en-GB" altLang="en-US" sz="1400" dirty="0">
                <a:latin typeface="Times New Roman" pitchFamily="18" charset="0"/>
                <a:ea typeface="仿宋_GB2312" pitchFamily="49" charset="-122"/>
                <a:cs typeface="Times New Roman" pitchFamily="18" charset="0"/>
                <a:sym typeface="Mathematica1Mono" pitchFamily="18" charset="2"/>
              </a:rPr>
              <a:t>&lt; </a:t>
            </a:r>
            <a:r>
              <a:rPr lang="en-GB" altLang="en-US" sz="1400" dirty="0">
                <a:latin typeface="Times New Roman" pitchFamily="18" charset="0"/>
                <a:ea typeface="仿宋_GB2312" pitchFamily="49" charset="-122"/>
                <a:cs typeface="Times New Roman" pitchFamily="18" charset="0"/>
              </a:rPr>
              <a:t>operating wavelength</a:t>
            </a:r>
          </a:p>
          <a:p>
            <a:pPr>
              <a:spcBef>
                <a:spcPct val="0"/>
              </a:spcBef>
              <a:spcAft>
                <a:spcPts val="600"/>
              </a:spcAft>
              <a:buClrTx/>
              <a:buSzTx/>
              <a:buFontTx/>
              <a:buNone/>
            </a:pPr>
            <a:r>
              <a:rPr lang="en-GB" altLang="en-US" sz="1400" dirty="0">
                <a:latin typeface="Times New Roman" pitchFamily="18" charset="0"/>
                <a:ea typeface="仿宋_GB2312" pitchFamily="49" charset="-122"/>
                <a:cs typeface="Times New Roman" pitchFamily="18" charset="0"/>
              </a:rPr>
              <a:t>Broadband spectrum</a:t>
            </a:r>
            <a:endParaRPr lang="en-GB" altLang="en-US" sz="1400" dirty="0">
              <a:latin typeface="Arial" charset="0"/>
              <a:ea typeface="仿宋_GB2312" pitchFamily="49" charset="-122"/>
              <a:cs typeface="Arial" charset="0"/>
            </a:endParaRPr>
          </a:p>
          <a:p>
            <a:pPr>
              <a:spcBef>
                <a:spcPct val="0"/>
              </a:spcBef>
              <a:spcAft>
                <a:spcPts val="600"/>
              </a:spcAft>
              <a:buClrTx/>
              <a:buSzTx/>
              <a:buFontTx/>
              <a:buNone/>
            </a:pPr>
            <a:r>
              <a:rPr lang="en-GB" altLang="en-US" sz="1400" i="1" dirty="0">
                <a:latin typeface="Arial" charset="0"/>
                <a:ea typeface="仿宋_GB2312" pitchFamily="49" charset="-122"/>
                <a:cs typeface="Arial" charset="0"/>
              </a:rPr>
              <a:t>Limitation:</a:t>
            </a:r>
          </a:p>
          <a:p>
            <a:pPr>
              <a:spcBef>
                <a:spcPct val="0"/>
              </a:spcBef>
              <a:buClrTx/>
              <a:buSzTx/>
              <a:buFontTx/>
              <a:buNone/>
            </a:pPr>
            <a:r>
              <a:rPr lang="en-GB" altLang="en-US" sz="1400" dirty="0">
                <a:latin typeface="Times New Roman" pitchFamily="18" charset="0"/>
                <a:ea typeface="仿宋_GB2312" pitchFamily="49" charset="-122"/>
                <a:cs typeface="Times New Roman" pitchFamily="18" charset="0"/>
              </a:rPr>
              <a:t>The tunability options are limited</a:t>
            </a:r>
          </a:p>
          <a:p>
            <a:pPr>
              <a:spcBef>
                <a:spcPct val="0"/>
              </a:spcBef>
              <a:buClrTx/>
              <a:buSzTx/>
              <a:buFontTx/>
              <a:buNone/>
            </a:pPr>
            <a:r>
              <a:rPr lang="en-GB" altLang="en-US" sz="1400" dirty="0">
                <a:solidFill>
                  <a:srgbClr val="FF0000"/>
                </a:solidFill>
                <a:latin typeface="Times New Roman" pitchFamily="18" charset="0"/>
                <a:ea typeface="仿宋_GB2312" pitchFamily="49" charset="-122"/>
                <a:cs typeface="Times New Roman" pitchFamily="18" charset="0"/>
              </a:rPr>
              <a:t>Space charge limitations</a:t>
            </a:r>
            <a:endParaRPr lang="en-GB" altLang="en-US" sz="1400" dirty="0">
              <a:solidFill>
                <a:srgbClr val="FF0000"/>
              </a:solidFill>
              <a:latin typeface="Arial" charset="0"/>
              <a:ea typeface="仿宋_GB2312" pitchFamily="49" charset="-122"/>
              <a:cs typeface="Arial" charset="0"/>
            </a:endParaRPr>
          </a:p>
          <a:p>
            <a:pPr algn="ctr">
              <a:spcBef>
                <a:spcPct val="0"/>
              </a:spcBef>
              <a:buClrTx/>
              <a:buSzTx/>
              <a:buFontTx/>
              <a:buNone/>
            </a:pPr>
            <a:endParaRPr lang="en-GB" altLang="en-US" sz="1800" dirty="0">
              <a:latin typeface="仿宋_GB2312" pitchFamily="49" charset="-122"/>
              <a:ea typeface="仿宋_GB2312" pitchFamily="49" charset="-122"/>
            </a:endParaRPr>
          </a:p>
        </p:txBody>
      </p:sp>
      <p:sp>
        <p:nvSpPr>
          <p:cNvPr id="13" name="Rectangle 3"/>
          <p:cNvSpPr txBox="1">
            <a:spLocks noChangeArrowheads="1"/>
          </p:cNvSpPr>
          <p:nvPr/>
        </p:nvSpPr>
        <p:spPr bwMode="auto">
          <a:xfrm>
            <a:off x="4942537" y="1844824"/>
            <a:ext cx="3744416" cy="270325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ea typeface="宋体" pitchFamily="2" charset="-122"/>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ea typeface="宋体" pitchFamily="2" charset="-122"/>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ea typeface="宋体" pitchFamily="2" charset="-122"/>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ea typeface="宋体" pitchFamily="2" charset="-122"/>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ea typeface="宋体" pitchFamily="2" charset="-122"/>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宋体" pitchFamily="2" charset="-122"/>
              </a:defRPr>
            </a:lvl9pPr>
          </a:lstStyle>
          <a:p>
            <a:pPr algn="ctr">
              <a:spcBef>
                <a:spcPct val="0"/>
              </a:spcBef>
              <a:spcAft>
                <a:spcPts val="1200"/>
              </a:spcAft>
              <a:buClrTx/>
              <a:buSzTx/>
              <a:buFontTx/>
              <a:buNone/>
            </a:pPr>
            <a:r>
              <a:rPr lang="en-GB" altLang="en-US" sz="1400" b="1" dirty="0">
                <a:latin typeface="Arial" charset="0"/>
                <a:ea typeface="仿宋_GB2312" pitchFamily="49" charset="-122"/>
                <a:cs typeface="Arial" charset="0"/>
              </a:rPr>
              <a:t>Train of </a:t>
            </a:r>
            <a:r>
              <a:rPr lang="en-GB" altLang="en-US" sz="1400" b="1" dirty="0" err="1">
                <a:latin typeface="Arial" charset="0"/>
                <a:ea typeface="仿宋_GB2312" pitchFamily="49" charset="-122"/>
                <a:cs typeface="Arial" charset="0"/>
              </a:rPr>
              <a:t>microbunches</a:t>
            </a:r>
            <a:endParaRPr lang="en-GB" altLang="en-US" sz="1400" b="1" dirty="0">
              <a:latin typeface="Arial" charset="0"/>
              <a:ea typeface="仿宋_GB2312" pitchFamily="49" charset="-122"/>
              <a:cs typeface="Arial" charset="0"/>
            </a:endParaRPr>
          </a:p>
          <a:p>
            <a:pPr>
              <a:spcBef>
                <a:spcPct val="0"/>
              </a:spcBef>
              <a:spcAft>
                <a:spcPts val="600"/>
              </a:spcAft>
              <a:buClrTx/>
              <a:buSzTx/>
              <a:buFontTx/>
              <a:buNone/>
            </a:pPr>
            <a:r>
              <a:rPr lang="en-GB" altLang="en-US" sz="1400" i="1" dirty="0">
                <a:latin typeface="Arial" charset="0"/>
                <a:ea typeface="仿宋_GB2312" pitchFamily="49" charset="-122"/>
                <a:cs typeface="Arial" charset="0"/>
              </a:rPr>
              <a:t>Coherent Radiation: </a:t>
            </a:r>
          </a:p>
          <a:p>
            <a:pPr>
              <a:spcBef>
                <a:spcPct val="0"/>
              </a:spcBef>
              <a:spcAft>
                <a:spcPts val="600"/>
              </a:spcAft>
              <a:buClrTx/>
              <a:buSzTx/>
              <a:buFontTx/>
              <a:buNone/>
            </a:pPr>
            <a:r>
              <a:rPr lang="en-GB" altLang="en-US" sz="1400" dirty="0" err="1">
                <a:latin typeface="Times New Roman" pitchFamily="18" charset="0"/>
                <a:ea typeface="仿宋_GB2312" pitchFamily="49" charset="-122"/>
                <a:cs typeface="Times New Roman" pitchFamily="18" charset="0"/>
              </a:rPr>
              <a:t>Microbunch</a:t>
            </a:r>
            <a:r>
              <a:rPr lang="en-GB" altLang="en-US" sz="1400" dirty="0">
                <a:latin typeface="Times New Roman" pitchFamily="18" charset="0"/>
                <a:ea typeface="仿宋_GB2312" pitchFamily="49" charset="-122"/>
                <a:cs typeface="Times New Roman" pitchFamily="18" charset="0"/>
              </a:rPr>
              <a:t> length &lt; operating wavelength</a:t>
            </a:r>
          </a:p>
          <a:p>
            <a:pPr>
              <a:spcBef>
                <a:spcPct val="0"/>
              </a:spcBef>
              <a:spcAft>
                <a:spcPts val="600"/>
              </a:spcAft>
              <a:buClrTx/>
              <a:buSzTx/>
              <a:buFontTx/>
              <a:buNone/>
            </a:pPr>
            <a:r>
              <a:rPr lang="en-GB" altLang="en-US" sz="1400" dirty="0">
                <a:latin typeface="Times New Roman" pitchFamily="18" charset="0"/>
                <a:ea typeface="仿宋_GB2312" pitchFamily="49" charset="-122"/>
                <a:cs typeface="Times New Roman" pitchFamily="18" charset="0"/>
              </a:rPr>
              <a:t>Bunch periodicity ≈ central frequency of the spectrum i.e. operating wavelength </a:t>
            </a:r>
          </a:p>
          <a:p>
            <a:pPr>
              <a:spcBef>
                <a:spcPct val="0"/>
              </a:spcBef>
              <a:spcAft>
                <a:spcPts val="600"/>
              </a:spcAft>
              <a:buClrTx/>
              <a:buSzTx/>
              <a:buFontTx/>
              <a:buNone/>
            </a:pPr>
            <a:r>
              <a:rPr lang="en-GB" altLang="en-US" sz="1400" dirty="0">
                <a:latin typeface="Times New Roman" pitchFamily="18" charset="0"/>
                <a:ea typeface="仿宋_GB2312" pitchFamily="49" charset="-122"/>
                <a:cs typeface="Times New Roman" pitchFamily="18" charset="0"/>
              </a:rPr>
              <a:t>Number of </a:t>
            </a:r>
            <a:r>
              <a:rPr lang="en-GB" altLang="en-US" sz="1400" dirty="0" err="1">
                <a:latin typeface="Times New Roman" pitchFamily="18" charset="0"/>
                <a:ea typeface="仿宋_GB2312" pitchFamily="49" charset="-122"/>
                <a:cs typeface="Times New Roman" pitchFamily="18" charset="0"/>
              </a:rPr>
              <a:t>microbunches</a:t>
            </a:r>
            <a:r>
              <a:rPr lang="en-GB" altLang="en-US" sz="1400" dirty="0">
                <a:latin typeface="Times New Roman" pitchFamily="18" charset="0"/>
                <a:ea typeface="仿宋_GB2312" pitchFamily="49" charset="-122"/>
                <a:cs typeface="Times New Roman" pitchFamily="18" charset="0"/>
              </a:rPr>
              <a:t> ~ generated spectrum bandwidth </a:t>
            </a:r>
          </a:p>
          <a:p>
            <a:pPr>
              <a:spcBef>
                <a:spcPct val="0"/>
              </a:spcBef>
              <a:spcAft>
                <a:spcPts val="600"/>
              </a:spcAft>
              <a:buClrTx/>
              <a:buSzTx/>
              <a:buFontTx/>
              <a:buNone/>
            </a:pPr>
            <a:r>
              <a:rPr lang="en-GB" altLang="en-US" sz="1400" i="1" dirty="0">
                <a:latin typeface="Arial" charset="0"/>
                <a:ea typeface="仿宋_GB2312" pitchFamily="49" charset="-122"/>
                <a:cs typeface="Arial" charset="0"/>
              </a:rPr>
              <a:t>Limitation: </a:t>
            </a:r>
          </a:p>
          <a:p>
            <a:pPr>
              <a:spcBef>
                <a:spcPct val="0"/>
              </a:spcBef>
              <a:buClrTx/>
              <a:buSzTx/>
              <a:buFontTx/>
              <a:buNone/>
            </a:pPr>
            <a:r>
              <a:rPr lang="en-GB" altLang="en-US" sz="1400" dirty="0">
                <a:latin typeface="Times New Roman" pitchFamily="18" charset="0"/>
                <a:ea typeface="仿宋_GB2312" pitchFamily="49" charset="-122"/>
                <a:cs typeface="Times New Roman" pitchFamily="18" charset="0"/>
              </a:rPr>
              <a:t>Lack of effective </a:t>
            </a:r>
            <a:r>
              <a:rPr lang="en-GB" altLang="en-US" sz="1400" dirty="0">
                <a:solidFill>
                  <a:srgbClr val="FF0000"/>
                </a:solidFill>
                <a:latin typeface="Times New Roman" pitchFamily="18" charset="0"/>
                <a:ea typeface="仿宋_GB2312" pitchFamily="49" charset="-122"/>
                <a:cs typeface="Times New Roman" pitchFamily="18" charset="0"/>
              </a:rPr>
              <a:t>and compact beam </a:t>
            </a:r>
            <a:r>
              <a:rPr lang="en-GB" altLang="en-US" sz="1400" dirty="0">
                <a:latin typeface="Times New Roman" pitchFamily="18" charset="0"/>
                <a:ea typeface="仿宋_GB2312" pitchFamily="49" charset="-122"/>
                <a:cs typeface="Times New Roman" pitchFamily="18" charset="0"/>
              </a:rPr>
              <a:t>modulation methods</a:t>
            </a:r>
          </a:p>
        </p:txBody>
      </p:sp>
      <p:sp>
        <p:nvSpPr>
          <p:cNvPr id="7" name="Title 1"/>
          <p:cNvSpPr txBox="1">
            <a:spLocks/>
          </p:cNvSpPr>
          <p:nvPr/>
        </p:nvSpPr>
        <p:spPr>
          <a:xfrm>
            <a:off x="381544" y="4127216"/>
            <a:ext cx="8229600" cy="241942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dirty="0">
                <a:solidFill>
                  <a:schemeClr val="tx2"/>
                </a:solidFill>
              </a:rPr>
              <a:t>Why do we need to have capabilities to measure the bunch profile or the distance between micro-bunches?</a:t>
            </a:r>
          </a:p>
        </p:txBody>
      </p:sp>
      <p:sp>
        <p:nvSpPr>
          <p:cNvPr id="12" name="Rectangle 11"/>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926879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266699" y="4248869"/>
            <a:ext cx="4697790" cy="2344009"/>
          </a:xfrm>
        </p:spPr>
      </p:pic>
      <p:sp>
        <p:nvSpPr>
          <p:cNvPr id="2" name="Rectangle 1"/>
          <p:cNvSpPr/>
          <p:nvPr/>
        </p:nvSpPr>
        <p:spPr>
          <a:xfrm>
            <a:off x="1043608" y="308043"/>
            <a:ext cx="8347457" cy="553998"/>
          </a:xfrm>
          <a:prstGeom prst="rect">
            <a:avLst/>
          </a:prstGeom>
        </p:spPr>
        <p:txBody>
          <a:bodyPr wrap="square">
            <a:spAutoFit/>
          </a:bodyPr>
          <a:lstStyle/>
          <a:p>
            <a:pPr algn="ctr"/>
            <a:r>
              <a:rPr lang="en-GB" sz="3000" dirty="0">
                <a:solidFill>
                  <a:schemeClr val="accent2">
                    <a:lumMod val="75000"/>
                  </a:schemeClr>
                </a:solidFill>
              </a:rPr>
              <a:t>Motivations</a:t>
            </a:r>
          </a:p>
        </p:txBody>
      </p:sp>
      <p:sp>
        <p:nvSpPr>
          <p:cNvPr id="3" name="TextBox 2"/>
          <p:cNvSpPr txBox="1"/>
          <p:nvPr/>
        </p:nvSpPr>
        <p:spPr>
          <a:xfrm>
            <a:off x="107504" y="1240612"/>
            <a:ext cx="8885025" cy="5078313"/>
          </a:xfrm>
          <a:prstGeom prst="rect">
            <a:avLst/>
          </a:prstGeom>
          <a:noFill/>
        </p:spPr>
        <p:txBody>
          <a:bodyPr wrap="square" rtlCol="0">
            <a:spAutoFit/>
          </a:bodyPr>
          <a:lstStyle/>
          <a:p>
            <a:pPr marL="342900" indent="-342900">
              <a:buAutoNum type="arabicPeriod"/>
            </a:pPr>
            <a:r>
              <a:rPr lang="en-GB" dirty="0"/>
              <a:t>The periodicity of the micro-bunches defines the generated frequency of the radiation</a:t>
            </a:r>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endParaRPr lang="en-GB" dirty="0"/>
          </a:p>
          <a:p>
            <a:endParaRPr lang="en-GB" dirty="0"/>
          </a:p>
          <a:p>
            <a:pPr marL="342900" indent="-342900">
              <a:buAutoNum type="arabicPeriod"/>
            </a:pPr>
            <a:endParaRPr lang="en-GB" dirty="0"/>
          </a:p>
          <a:p>
            <a:pPr marL="342900" indent="-342900">
              <a:buAutoNum type="arabicPeriod" startAt="2"/>
            </a:pPr>
            <a:r>
              <a:rPr lang="en-GB" dirty="0"/>
              <a:t>The distance between driver and witness </a:t>
            </a:r>
          </a:p>
          <a:p>
            <a:r>
              <a:rPr lang="en-GB" dirty="0"/>
              <a:t>      defines acceleration or deceleration </a:t>
            </a:r>
          </a:p>
          <a:p>
            <a:r>
              <a:rPr lang="en-GB" dirty="0"/>
              <a:t>       (i.e. EM radiation generation ) </a:t>
            </a:r>
          </a:p>
          <a:p>
            <a:r>
              <a:rPr lang="en-GB" dirty="0"/>
              <a:t>       of the witness bunch</a:t>
            </a:r>
          </a:p>
          <a:p>
            <a:endParaRPr lang="en-GB" dirty="0"/>
          </a:p>
          <a:p>
            <a:r>
              <a:rPr lang="en-GB" dirty="0"/>
              <a:t>3. The longitudinal profile of the bunch</a:t>
            </a:r>
          </a:p>
          <a:p>
            <a:r>
              <a:rPr lang="en-GB" dirty="0"/>
              <a:t>    is an important parameter for particle </a:t>
            </a:r>
          </a:p>
          <a:p>
            <a:r>
              <a:rPr lang="en-GB" dirty="0"/>
              <a:t>    colliders and next generation FEL      </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723628"/>
            <a:ext cx="2900363" cy="216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278" y="4849533"/>
            <a:ext cx="203994" cy="12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4"/>
          <p:cNvSpPr>
            <a:spLocks noChangeArrowheads="1"/>
          </p:cNvSpPr>
          <p:nvPr/>
        </p:nvSpPr>
        <p:spPr bwMode="auto">
          <a:xfrm>
            <a:off x="6789737" y="5744092"/>
            <a:ext cx="86519" cy="67468"/>
          </a:xfrm>
          <a:prstGeom prst="ellipse">
            <a:avLst/>
          </a:prstGeom>
          <a:solidFill>
            <a:srgbClr val="00B050"/>
          </a:solidFill>
          <a:ln w="12700" algn="ctr">
            <a:solidFill>
              <a:schemeClr val="tx1"/>
            </a:solidFill>
            <a:round/>
            <a:headEnd/>
            <a:tailEnd/>
          </a:ln>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a:p>
        </p:txBody>
      </p:sp>
      <p:sp>
        <p:nvSpPr>
          <p:cNvPr id="15" name="Oval 4"/>
          <p:cNvSpPr>
            <a:spLocks noChangeArrowheads="1"/>
          </p:cNvSpPr>
          <p:nvPr/>
        </p:nvSpPr>
        <p:spPr bwMode="auto">
          <a:xfrm>
            <a:off x="6717729" y="4581128"/>
            <a:ext cx="86519" cy="67468"/>
          </a:xfrm>
          <a:prstGeom prst="ellipse">
            <a:avLst/>
          </a:prstGeom>
          <a:solidFill>
            <a:srgbClr val="FF0000"/>
          </a:solidFill>
          <a:ln w="12700" algn="ctr">
            <a:solidFill>
              <a:schemeClr val="tx1"/>
            </a:solidFill>
            <a:round/>
            <a:headEnd/>
            <a:tailEnd/>
          </a:ln>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a:p>
        </p:txBody>
      </p:sp>
      <p:sp>
        <p:nvSpPr>
          <p:cNvPr id="4" name="Rectangle 3"/>
          <p:cNvSpPr/>
          <p:nvPr/>
        </p:nvSpPr>
        <p:spPr>
          <a:xfrm>
            <a:off x="4283969" y="6050743"/>
            <a:ext cx="4752528" cy="546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z(</a:t>
            </a:r>
          </a:p>
        </p:txBody>
      </p:sp>
      <p:sp>
        <p:nvSpPr>
          <p:cNvPr id="5" name="TextBox 4"/>
          <p:cNvSpPr txBox="1"/>
          <p:nvPr/>
        </p:nvSpPr>
        <p:spPr>
          <a:xfrm>
            <a:off x="4459424" y="2164899"/>
            <a:ext cx="4335493" cy="1200329"/>
          </a:xfrm>
          <a:prstGeom prst="rect">
            <a:avLst/>
          </a:prstGeom>
          <a:noFill/>
        </p:spPr>
        <p:txBody>
          <a:bodyPr wrap="square" rtlCol="0">
            <a:spAutoFit/>
          </a:bodyPr>
          <a:lstStyle/>
          <a:p>
            <a:r>
              <a:rPr lang="en-GB" dirty="0"/>
              <a:t>Train of bunches had 300</a:t>
            </a:r>
            <a:r>
              <a:rPr lang="en-GB" dirty="0">
                <a:sym typeface="Symbol"/>
              </a:rPr>
              <a:t></a:t>
            </a:r>
            <a:r>
              <a:rPr lang="en-GB" dirty="0"/>
              <a:t>m period and the fluctuations of the size and shape of the micro-bunches are possible reasons for the noise.</a:t>
            </a:r>
          </a:p>
        </p:txBody>
      </p:sp>
      <p:sp>
        <p:nvSpPr>
          <p:cNvPr id="7" name="Rectangle 6"/>
          <p:cNvSpPr/>
          <p:nvPr/>
        </p:nvSpPr>
        <p:spPr>
          <a:xfrm>
            <a:off x="1966194" y="1895346"/>
            <a:ext cx="20955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4419638" y="1710680"/>
            <a:ext cx="2228367" cy="338554"/>
          </a:xfrm>
          <a:prstGeom prst="rect">
            <a:avLst/>
          </a:prstGeom>
          <a:noFill/>
        </p:spPr>
        <p:txBody>
          <a:bodyPr wrap="none" rtlCol="0">
            <a:spAutoFit/>
          </a:bodyPr>
          <a:lstStyle/>
          <a:p>
            <a:r>
              <a:rPr lang="en-GB" sz="1600" i="1" dirty="0">
                <a:solidFill>
                  <a:srgbClr val="1F0EFE"/>
                </a:solidFill>
              </a:rPr>
              <a:t>Electron beam spectrum</a:t>
            </a:r>
          </a:p>
        </p:txBody>
      </p:sp>
      <p:cxnSp>
        <p:nvCxnSpPr>
          <p:cNvPr id="11" name="Straight Arrow Connector 10"/>
          <p:cNvCxnSpPr/>
          <p:nvPr/>
        </p:nvCxnSpPr>
        <p:spPr>
          <a:xfrm flipH="1">
            <a:off x="4071219" y="1981071"/>
            <a:ext cx="523875" cy="257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985244" y="1556792"/>
            <a:ext cx="2124299" cy="338554"/>
          </a:xfrm>
          <a:prstGeom prst="rect">
            <a:avLst/>
          </a:prstGeom>
          <a:noFill/>
        </p:spPr>
        <p:txBody>
          <a:bodyPr wrap="none" rtlCol="0">
            <a:spAutoFit/>
          </a:bodyPr>
          <a:lstStyle/>
          <a:p>
            <a:r>
              <a:rPr lang="en-GB" sz="1600" i="1" dirty="0"/>
              <a:t>THz radiation spectrum</a:t>
            </a:r>
          </a:p>
        </p:txBody>
      </p:sp>
      <p:sp>
        <p:nvSpPr>
          <p:cNvPr id="13" name="TextBox 12"/>
          <p:cNvSpPr txBox="1"/>
          <p:nvPr/>
        </p:nvSpPr>
        <p:spPr>
          <a:xfrm>
            <a:off x="6940304" y="5574815"/>
            <a:ext cx="1773499" cy="338554"/>
          </a:xfrm>
          <a:prstGeom prst="rect">
            <a:avLst/>
          </a:prstGeom>
          <a:noFill/>
        </p:spPr>
        <p:txBody>
          <a:bodyPr wrap="none" rtlCol="0">
            <a:spAutoFit/>
          </a:bodyPr>
          <a:lstStyle/>
          <a:p>
            <a:r>
              <a:rPr lang="en-GB" sz="1600" dirty="0">
                <a:solidFill>
                  <a:srgbClr val="00B050"/>
                </a:solidFill>
              </a:rPr>
              <a:t>Accelerating bunch</a:t>
            </a:r>
          </a:p>
        </p:txBody>
      </p:sp>
      <p:sp>
        <p:nvSpPr>
          <p:cNvPr id="19" name="TextBox 18"/>
          <p:cNvSpPr txBox="1"/>
          <p:nvPr/>
        </p:nvSpPr>
        <p:spPr>
          <a:xfrm>
            <a:off x="6876256" y="4417367"/>
            <a:ext cx="1601208" cy="307777"/>
          </a:xfrm>
          <a:prstGeom prst="rect">
            <a:avLst/>
          </a:prstGeom>
          <a:noFill/>
        </p:spPr>
        <p:txBody>
          <a:bodyPr wrap="none" rtlCol="0">
            <a:spAutoFit/>
          </a:bodyPr>
          <a:lstStyle/>
          <a:p>
            <a:r>
              <a:rPr lang="en-GB" sz="1400" dirty="0">
                <a:solidFill>
                  <a:srgbClr val="FF0000"/>
                </a:solidFill>
              </a:rPr>
              <a:t>Decelerating bunch</a:t>
            </a:r>
          </a:p>
        </p:txBody>
      </p:sp>
      <p:sp>
        <p:nvSpPr>
          <p:cNvPr id="23" name="Rectangle 22"/>
          <p:cNvSpPr/>
          <p:nvPr/>
        </p:nvSpPr>
        <p:spPr>
          <a:xfrm>
            <a:off x="5708263" y="4149080"/>
            <a:ext cx="1888073" cy="211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E</a:t>
            </a:r>
            <a:endParaRPr lang="en-GB" dirty="0">
              <a:solidFill>
                <a:schemeClr val="tx1"/>
              </a:solidFill>
            </a:endParaRPr>
          </a:p>
        </p:txBody>
      </p:sp>
      <p:sp>
        <p:nvSpPr>
          <p:cNvPr id="10" name="Rectangle 9"/>
          <p:cNvSpPr/>
          <p:nvPr/>
        </p:nvSpPr>
        <p:spPr bwMode="auto">
          <a:xfrm>
            <a:off x="4283968" y="4797152"/>
            <a:ext cx="175456" cy="6629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8" name="TextBox 7"/>
          <p:cNvSpPr txBox="1"/>
          <p:nvPr/>
        </p:nvSpPr>
        <p:spPr>
          <a:xfrm rot="16200000">
            <a:off x="3842047" y="4931295"/>
            <a:ext cx="1008112" cy="307777"/>
          </a:xfrm>
          <a:prstGeom prst="rect">
            <a:avLst/>
          </a:prstGeom>
          <a:noFill/>
        </p:spPr>
        <p:txBody>
          <a:bodyPr wrap="square" rtlCol="0">
            <a:spAutoFit/>
          </a:bodyPr>
          <a:lstStyle/>
          <a:p>
            <a:r>
              <a:rPr lang="en-GB" sz="1400" dirty="0" err="1"/>
              <a:t>E</a:t>
            </a:r>
            <a:r>
              <a:rPr lang="en-GB" sz="1400" baseline="-25000" dirty="0" err="1"/>
              <a:t>z</a:t>
            </a:r>
            <a:r>
              <a:rPr lang="en-GB" sz="1400" dirty="0"/>
              <a:t>(MV/m)</a:t>
            </a:r>
          </a:p>
        </p:txBody>
      </p:sp>
      <p:sp>
        <p:nvSpPr>
          <p:cNvPr id="16" name="TextBox 15"/>
          <p:cNvSpPr txBox="1"/>
          <p:nvPr/>
        </p:nvSpPr>
        <p:spPr>
          <a:xfrm>
            <a:off x="6363608" y="5983275"/>
            <a:ext cx="768159" cy="338554"/>
          </a:xfrm>
          <a:prstGeom prst="rect">
            <a:avLst/>
          </a:prstGeom>
          <a:noFill/>
        </p:spPr>
        <p:txBody>
          <a:bodyPr wrap="none" rtlCol="0">
            <a:spAutoFit/>
          </a:bodyPr>
          <a:lstStyle/>
          <a:p>
            <a:r>
              <a:rPr lang="en-GB" sz="1600" dirty="0"/>
              <a:t>z(mm)</a:t>
            </a:r>
          </a:p>
        </p:txBody>
      </p:sp>
      <p:sp>
        <p:nvSpPr>
          <p:cNvPr id="25" name="Rectangle 24"/>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672484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bwMode="auto">
          <a:xfrm>
            <a:off x="1547665" y="360239"/>
            <a:ext cx="7488832" cy="923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GB" altLang="en-US" sz="3000" dirty="0">
                <a:latin typeface="Arial" charset="0"/>
                <a:ea typeface="楷体_GB2312" pitchFamily="49" charset="-122"/>
                <a:cs typeface="Arial" charset="0"/>
              </a:rPr>
              <a:t>Example: Electron beam modulation at the photocathode</a:t>
            </a:r>
            <a:endParaRPr lang="zh-CN" altLang="en-US" sz="3000" dirty="0">
              <a:latin typeface="楷体_GB2312" pitchFamily="49" charset="-122"/>
              <a:ea typeface="楷体_GB2312" pitchFamily="49" charset="-122"/>
              <a:cs typeface="Arial" charset="0"/>
            </a:endParaRPr>
          </a:p>
        </p:txBody>
      </p:sp>
      <p:grpSp>
        <p:nvGrpSpPr>
          <p:cNvPr id="21" name="Group 27"/>
          <p:cNvGrpSpPr>
            <a:grpSpLocks/>
          </p:cNvGrpSpPr>
          <p:nvPr/>
        </p:nvGrpSpPr>
        <p:grpSpPr bwMode="auto">
          <a:xfrm>
            <a:off x="249791" y="1327485"/>
            <a:ext cx="4532312" cy="2222344"/>
            <a:chOff x="898603" y="3530899"/>
            <a:chExt cx="4622722" cy="2025739"/>
          </a:xfrm>
        </p:grpSpPr>
        <p:pic>
          <p:nvPicPr>
            <p:cNvPr id="22" name="Picture 7" descr="E:\Experimental_layout.png"/>
            <p:cNvPicPr>
              <a:picLocks noChangeAspect="1" noChangeArrowheads="1"/>
            </p:cNvPicPr>
            <p:nvPr/>
          </p:nvPicPr>
          <p:blipFill>
            <a:blip r:embed="rId2">
              <a:extLst>
                <a:ext uri="{28A0092B-C50C-407E-A947-70E740481C1C}">
                  <a14:useLocalDpi xmlns:a14="http://schemas.microsoft.com/office/drawing/2010/main" val="0"/>
                </a:ext>
              </a:extLst>
            </a:blip>
            <a:srcRect l="34402" b="54718"/>
            <a:stretch>
              <a:fillRect/>
            </a:stretch>
          </p:blipFill>
          <p:spPr bwMode="auto">
            <a:xfrm>
              <a:off x="1249680" y="3530899"/>
              <a:ext cx="4271645" cy="20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E:\Experimental_layout.png"/>
            <p:cNvPicPr>
              <a:picLocks noChangeAspect="1" noChangeArrowheads="1"/>
            </p:cNvPicPr>
            <p:nvPr/>
          </p:nvPicPr>
          <p:blipFill>
            <a:blip r:embed="rId3">
              <a:extLst>
                <a:ext uri="{28A0092B-C50C-407E-A947-70E740481C1C}">
                  <a14:useLocalDpi xmlns:a14="http://schemas.microsoft.com/office/drawing/2010/main" val="0"/>
                </a:ext>
              </a:extLst>
            </a:blip>
            <a:srcRect t="19702" r="89217" b="75699"/>
            <a:stretch>
              <a:fillRect/>
            </a:stretch>
          </p:blipFill>
          <p:spPr bwMode="auto">
            <a:xfrm>
              <a:off x="898603" y="4407408"/>
              <a:ext cx="702154" cy="20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870" y="3059403"/>
            <a:ext cx="4814627" cy="191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086127"/>
            <a:ext cx="4283555" cy="71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55711" y="4613001"/>
            <a:ext cx="3009690" cy="369332"/>
          </a:xfrm>
          <a:prstGeom prst="rect">
            <a:avLst/>
          </a:prstGeom>
          <a:noFill/>
        </p:spPr>
        <p:txBody>
          <a:bodyPr wrap="square" rtlCol="0">
            <a:spAutoFit/>
          </a:bodyPr>
          <a:lstStyle/>
          <a:p>
            <a:r>
              <a:rPr lang="en-GB" dirty="0"/>
              <a:t>The model can be defined : </a:t>
            </a:r>
          </a:p>
        </p:txBody>
      </p:sp>
      <p:sp>
        <p:nvSpPr>
          <p:cNvPr id="16" name="TextBox 15"/>
          <p:cNvSpPr txBox="1"/>
          <p:nvPr/>
        </p:nvSpPr>
        <p:spPr>
          <a:xfrm>
            <a:off x="4427984" y="5281463"/>
            <a:ext cx="4661470" cy="307777"/>
          </a:xfrm>
          <a:prstGeom prst="rect">
            <a:avLst/>
          </a:prstGeom>
          <a:noFill/>
        </p:spPr>
        <p:txBody>
          <a:bodyPr wrap="square" rtlCol="0">
            <a:spAutoFit/>
          </a:bodyPr>
          <a:lstStyle/>
          <a:p>
            <a:r>
              <a:rPr lang="en-GB" sz="1400" dirty="0"/>
              <a:t>Position of the individual bunch in respect with the wave</a:t>
            </a:r>
          </a:p>
        </p:txBody>
      </p:sp>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76" y="5641597"/>
            <a:ext cx="1435580" cy="66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978028" y="5787174"/>
            <a:ext cx="3528392" cy="307777"/>
          </a:xfrm>
          <a:prstGeom prst="rect">
            <a:avLst/>
          </a:prstGeom>
          <a:noFill/>
        </p:spPr>
        <p:txBody>
          <a:bodyPr wrap="square" rtlCol="0">
            <a:spAutoFit/>
          </a:bodyPr>
          <a:lstStyle/>
          <a:p>
            <a:r>
              <a:rPr lang="en-GB" sz="1400" dirty="0"/>
              <a:t>Change of the single micro-bunch energy </a:t>
            </a:r>
          </a:p>
        </p:txBody>
      </p:sp>
      <p:pic>
        <p:nvPicPr>
          <p:cNvPr id="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6223575"/>
            <a:ext cx="1052512" cy="301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683472" y="6186790"/>
            <a:ext cx="3240619" cy="338554"/>
          </a:xfrm>
          <a:prstGeom prst="rect">
            <a:avLst/>
          </a:prstGeom>
          <a:noFill/>
        </p:spPr>
        <p:txBody>
          <a:bodyPr wrap="square" rtlCol="0">
            <a:spAutoFit/>
          </a:bodyPr>
          <a:lstStyle/>
          <a:p>
            <a:r>
              <a:rPr lang="en-GB" sz="1600" dirty="0"/>
              <a:t>Distance between micro-bunches</a:t>
            </a:r>
          </a:p>
        </p:txBody>
      </p:sp>
      <p:sp>
        <p:nvSpPr>
          <p:cNvPr id="24" name="Rectangle 2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12748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60648"/>
            <a:ext cx="8229600" cy="1143000"/>
          </a:xfrm>
        </p:spPr>
        <p:txBody>
          <a:bodyPr>
            <a:normAutofit/>
          </a:bodyPr>
          <a:lstStyle/>
          <a:p>
            <a:r>
              <a:rPr lang="en-GB" dirty="0"/>
              <a:t>Monitoring the distance between two </a:t>
            </a:r>
            <a:r>
              <a:rPr lang="en-GB" dirty="0" err="1"/>
              <a:t>microbunches</a:t>
            </a:r>
            <a:r>
              <a:rPr lang="en-GB" dirty="0"/>
              <a:t> using cSPr</a:t>
            </a:r>
          </a:p>
        </p:txBody>
      </p:sp>
      <p:pic>
        <p:nvPicPr>
          <p:cNvPr id="4" name="Picture 3" descr="E:\Paper graph\Interferemeter.png"/>
          <p:cNvPicPr/>
          <p:nvPr/>
        </p:nvPicPr>
        <p:blipFill>
          <a:blip r:embed="rId2" cstate="print">
            <a:extLst>
              <a:ext uri="{BEBA8EAE-BF5A-486C-A8C5-ECC9F3942E4B}">
                <a14:imgProps xmlns:a14="http://schemas.microsoft.com/office/drawing/2010/main">
                  <a14:imgLayer r:embed="rId3">
                    <a14:imgEffect>
                      <a14:sharpenSoften amount="29000"/>
                    </a14:imgEffect>
                  </a14:imgLayer>
                </a14:imgProps>
              </a:ext>
              <a:ext uri="{28A0092B-C50C-407E-A947-70E740481C1C}">
                <a14:useLocalDpi xmlns:a14="http://schemas.microsoft.com/office/drawing/2010/main" val="0"/>
              </a:ext>
            </a:extLst>
          </a:blip>
          <a:srcRect/>
          <a:stretch>
            <a:fillRect/>
          </a:stretch>
        </p:blipFill>
        <p:spPr bwMode="auto">
          <a:xfrm>
            <a:off x="856932" y="2293937"/>
            <a:ext cx="3467735" cy="3927475"/>
          </a:xfrm>
          <a:prstGeom prst="rect">
            <a:avLst/>
          </a:prstGeom>
          <a:noFill/>
          <a:ln>
            <a:noFill/>
          </a:ln>
        </p:spPr>
      </p:pic>
      <p:pic>
        <p:nvPicPr>
          <p:cNvPr id="16385" name="Picture 11" descr="Graph1"/>
          <p:cNvPicPr>
            <a:picLocks noChangeAspect="1" noChangeArrowheads="1"/>
          </p:cNvPicPr>
          <p:nvPr/>
        </p:nvPicPr>
        <p:blipFill>
          <a:blip r:embed="rId4" cstate="print">
            <a:extLst>
              <a:ext uri="{28A0092B-C50C-407E-A947-70E740481C1C}">
                <a14:useLocalDpi xmlns:a14="http://schemas.microsoft.com/office/drawing/2010/main" val="0"/>
              </a:ext>
            </a:extLst>
          </a:blip>
          <a:srcRect l="4314" t="6177" r="9425"/>
          <a:stretch>
            <a:fillRect/>
          </a:stretch>
        </p:blipFill>
        <p:spPr bwMode="auto">
          <a:xfrm>
            <a:off x="4324667" y="2370137"/>
            <a:ext cx="4544233" cy="3449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085"/>
          <p:cNvSpPr txBox="1">
            <a:spLocks noChangeArrowheads="1"/>
          </p:cNvSpPr>
          <p:nvPr/>
        </p:nvSpPr>
        <p:spPr bwMode="auto">
          <a:xfrm>
            <a:off x="1704975" y="3657600"/>
            <a:ext cx="2449513" cy="29368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Arial" pitchFamily="34" charset="0"/>
                <a:ea typeface="SimSun" pitchFamily="2" charset="-122"/>
                <a:cs typeface="Arial" pitchFamily="34" charset="0"/>
              </a:rPr>
              <a:t>Frequency (THz)</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9"/>
          <p:cNvSpPr/>
          <p:nvPr/>
        </p:nvSpPr>
        <p:spPr>
          <a:xfrm>
            <a:off x="3384550" y="5715635"/>
            <a:ext cx="135890" cy="814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14"/>
          <p:cNvSpPr>
            <a:spLocks noChangeArrowheads="1"/>
          </p:cNvSpPr>
          <p:nvPr/>
        </p:nvSpPr>
        <p:spPr bwMode="auto">
          <a:xfrm>
            <a:off x="0" y="3981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p:cNvSpPr txBox="1"/>
          <p:nvPr/>
        </p:nvSpPr>
        <p:spPr>
          <a:xfrm>
            <a:off x="5600700" y="1924605"/>
            <a:ext cx="2542363" cy="369332"/>
          </a:xfrm>
          <a:prstGeom prst="rect">
            <a:avLst/>
          </a:prstGeom>
          <a:noFill/>
        </p:spPr>
        <p:txBody>
          <a:bodyPr wrap="none" rtlCol="0">
            <a:spAutoFit/>
          </a:bodyPr>
          <a:lstStyle/>
          <a:p>
            <a:r>
              <a:rPr lang="en-GB" dirty="0">
                <a:solidFill>
                  <a:srgbClr val="00B050"/>
                </a:solidFill>
              </a:rPr>
              <a:t>Spectrum measurements</a:t>
            </a:r>
          </a:p>
        </p:txBody>
      </p:sp>
      <p:sp>
        <p:nvSpPr>
          <p:cNvPr id="5" name="TextBox 4"/>
          <p:cNvSpPr txBox="1"/>
          <p:nvPr/>
        </p:nvSpPr>
        <p:spPr>
          <a:xfrm>
            <a:off x="337443" y="1593633"/>
            <a:ext cx="4306565" cy="646331"/>
          </a:xfrm>
          <a:prstGeom prst="rect">
            <a:avLst/>
          </a:prstGeom>
          <a:noFill/>
        </p:spPr>
        <p:txBody>
          <a:bodyPr wrap="square" rtlCol="0">
            <a:spAutoFit/>
          </a:bodyPr>
          <a:lstStyle/>
          <a:p>
            <a:pPr algn="ctr"/>
            <a:r>
              <a:rPr lang="en-GB" b="1" dirty="0"/>
              <a:t>Two identical bunches and 1mm period grating </a:t>
            </a:r>
          </a:p>
        </p:txBody>
      </p:sp>
      <p:sp>
        <p:nvSpPr>
          <p:cNvPr id="16" name="Rectangle 1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827790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8" name="Text Box 4"/>
          <p:cNvSpPr txBox="1">
            <a:spLocks noChangeArrowheads="1"/>
          </p:cNvSpPr>
          <p:nvPr/>
        </p:nvSpPr>
        <p:spPr bwMode="auto">
          <a:xfrm>
            <a:off x="675542" y="352752"/>
            <a:ext cx="8821615"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000" b="1" dirty="0">
                <a:solidFill>
                  <a:schemeClr val="accent2">
                    <a:lumMod val="75000"/>
                  </a:schemeClr>
                </a:solidFill>
                <a:latin typeface="Arial" charset="0"/>
              </a:rPr>
              <a:t>cSPr experimental data</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1706642"/>
            <a:ext cx="3552825"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026" y="1882854"/>
            <a:ext cx="434340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5857875" y="2668488"/>
            <a:ext cx="28575" cy="207645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657850" y="2280106"/>
            <a:ext cx="824265" cy="369332"/>
          </a:xfrm>
          <a:prstGeom prst="rect">
            <a:avLst/>
          </a:prstGeom>
          <a:noFill/>
        </p:spPr>
        <p:txBody>
          <a:bodyPr wrap="none" rtlCol="0">
            <a:spAutoFit/>
          </a:bodyPr>
          <a:lstStyle/>
          <a:p>
            <a:r>
              <a:rPr lang="en-GB" dirty="0"/>
              <a:t>0.3THz</a:t>
            </a:r>
          </a:p>
        </p:txBody>
      </p:sp>
      <p:cxnSp>
        <p:nvCxnSpPr>
          <p:cNvPr id="6" name="Straight Connector 5"/>
          <p:cNvCxnSpPr/>
          <p:nvPr/>
        </p:nvCxnSpPr>
        <p:spPr>
          <a:xfrm flipH="1">
            <a:off x="5086350" y="4573488"/>
            <a:ext cx="785812" cy="9525"/>
          </a:xfrm>
          <a:prstGeom prst="line">
            <a:avLst/>
          </a:prstGeom>
          <a:ln w="15875">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086350" y="4021038"/>
            <a:ext cx="785812" cy="9525"/>
          </a:xfrm>
          <a:prstGeom prst="line">
            <a:avLst/>
          </a:prstGeom>
          <a:ln w="19050">
            <a:solidFill>
              <a:srgbClr val="1F0EFE"/>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860032" y="1479232"/>
            <a:ext cx="4392488" cy="646331"/>
          </a:xfrm>
          <a:prstGeom prst="rect">
            <a:avLst/>
          </a:prstGeom>
          <a:noFill/>
        </p:spPr>
        <p:txBody>
          <a:bodyPr wrap="square" rtlCol="0">
            <a:spAutoFit/>
          </a:bodyPr>
          <a:lstStyle/>
          <a:p>
            <a:r>
              <a:rPr lang="en-GB" b="1" dirty="0">
                <a:solidFill>
                  <a:srgbClr val="00B050"/>
                </a:solidFill>
              </a:rPr>
              <a:t>Theoretical concept: amplitude modulation (AM) of the spectrum  </a:t>
            </a:r>
          </a:p>
        </p:txBody>
      </p:sp>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6207" y="5626358"/>
            <a:ext cx="4836033" cy="394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73825" y="1177230"/>
            <a:ext cx="4306565" cy="646331"/>
          </a:xfrm>
          <a:prstGeom prst="rect">
            <a:avLst/>
          </a:prstGeom>
          <a:noFill/>
        </p:spPr>
        <p:txBody>
          <a:bodyPr wrap="square" rtlCol="0">
            <a:spAutoFit/>
          </a:bodyPr>
          <a:lstStyle/>
          <a:p>
            <a:pPr algn="ctr"/>
            <a:r>
              <a:rPr lang="en-GB" b="1" dirty="0"/>
              <a:t>1mm period grating, two identical bunches, changing the distance  </a:t>
            </a:r>
          </a:p>
        </p:txBody>
      </p:sp>
      <p:sp>
        <p:nvSpPr>
          <p:cNvPr id="18" name="Rectangle 1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61172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9743"/>
            <a:ext cx="4283555" cy="71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a:xfrm>
            <a:off x="6553200" y="6304235"/>
            <a:ext cx="2133600" cy="365125"/>
          </a:xfrm>
        </p:spPr>
        <p:txBody>
          <a:bodyPr/>
          <a:lstStyle/>
          <a:p>
            <a:fld id="{A01A36DB-E063-AD4B-9CFF-DC03F9BB449C}" type="slidenum">
              <a:rPr lang="fr-FR" smtClean="0"/>
              <a:t>19</a:t>
            </a:fld>
            <a:endParaRPr lang="fr-FR"/>
          </a:p>
        </p:txBody>
      </p:sp>
      <p:sp>
        <p:nvSpPr>
          <p:cNvPr id="8" name="Title 1"/>
          <p:cNvSpPr>
            <a:spLocks noGrp="1"/>
          </p:cNvSpPr>
          <p:nvPr>
            <p:ph type="title"/>
          </p:nvPr>
        </p:nvSpPr>
        <p:spPr>
          <a:xfrm>
            <a:off x="1547664" y="493849"/>
            <a:ext cx="7344816" cy="588252"/>
          </a:xfrm>
        </p:spPr>
        <p:txBody>
          <a:bodyPr>
            <a:normAutofit fontScale="90000"/>
          </a:bodyPr>
          <a:lstStyle/>
          <a:p>
            <a:r>
              <a:rPr lang="en-GB" dirty="0"/>
              <a:t>Monitoring the distance between </a:t>
            </a:r>
            <a:r>
              <a:rPr lang="en-GB" dirty="0" err="1"/>
              <a:t>microbunches</a:t>
            </a:r>
            <a:r>
              <a:rPr lang="en-GB" dirty="0"/>
              <a:t> via signal AM </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15" y="3199420"/>
            <a:ext cx="5400600" cy="31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195736" y="1304499"/>
            <a:ext cx="5664076" cy="369332"/>
          </a:xfrm>
          <a:prstGeom prst="rect">
            <a:avLst/>
          </a:prstGeom>
          <a:noFill/>
        </p:spPr>
        <p:txBody>
          <a:bodyPr wrap="square" rtlCol="0">
            <a:spAutoFit/>
          </a:bodyPr>
          <a:lstStyle/>
          <a:p>
            <a:r>
              <a:rPr lang="en-GB" dirty="0"/>
              <a:t>Theoretical curve (black line) is defined by the model : </a:t>
            </a:r>
          </a:p>
        </p:txBody>
      </p:sp>
      <p:sp>
        <p:nvSpPr>
          <p:cNvPr id="10" name="TextBox 9"/>
          <p:cNvSpPr txBox="1"/>
          <p:nvPr/>
        </p:nvSpPr>
        <p:spPr>
          <a:xfrm>
            <a:off x="4572000" y="1825079"/>
            <a:ext cx="4589462" cy="307777"/>
          </a:xfrm>
          <a:prstGeom prst="rect">
            <a:avLst/>
          </a:prstGeom>
          <a:noFill/>
        </p:spPr>
        <p:txBody>
          <a:bodyPr wrap="square" rtlCol="0">
            <a:spAutoFit/>
          </a:bodyPr>
          <a:lstStyle/>
          <a:p>
            <a:r>
              <a:rPr lang="en-GB" sz="1400" dirty="0"/>
              <a:t>Position of the individual bunch in respect with the wave</a:t>
            </a:r>
          </a:p>
        </p:txBody>
      </p:sp>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919613"/>
            <a:ext cx="1052512" cy="301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224999"/>
            <a:ext cx="1435580" cy="66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339618" y="2329135"/>
            <a:ext cx="3680654" cy="307777"/>
          </a:xfrm>
          <a:prstGeom prst="rect">
            <a:avLst/>
          </a:prstGeom>
          <a:noFill/>
        </p:spPr>
        <p:txBody>
          <a:bodyPr wrap="square" rtlCol="0">
            <a:spAutoFit/>
          </a:bodyPr>
          <a:lstStyle/>
          <a:p>
            <a:r>
              <a:rPr lang="en-GB" sz="1400" dirty="0"/>
              <a:t>Change of the single micro-bunch energy </a:t>
            </a:r>
          </a:p>
        </p:txBody>
      </p:sp>
      <p:sp>
        <p:nvSpPr>
          <p:cNvPr id="17" name="TextBox 16"/>
          <p:cNvSpPr txBox="1"/>
          <p:nvPr/>
        </p:nvSpPr>
        <p:spPr>
          <a:xfrm>
            <a:off x="3707904" y="2791776"/>
            <a:ext cx="3240619" cy="307777"/>
          </a:xfrm>
          <a:prstGeom prst="rect">
            <a:avLst/>
          </a:prstGeom>
          <a:noFill/>
        </p:spPr>
        <p:txBody>
          <a:bodyPr wrap="square" rtlCol="0">
            <a:spAutoFit/>
          </a:bodyPr>
          <a:lstStyle/>
          <a:p>
            <a:r>
              <a:rPr lang="en-GB" sz="1400" dirty="0"/>
              <a:t>Distance between micro-bunches</a:t>
            </a:r>
          </a:p>
        </p:txBody>
      </p:sp>
      <p:sp>
        <p:nvSpPr>
          <p:cNvPr id="18" name="Rectangle 1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2" name="Picture 1"/>
          <p:cNvPicPr>
            <a:picLocks noChangeAspect="1"/>
          </p:cNvPicPr>
          <p:nvPr/>
        </p:nvPicPr>
        <p:blipFill>
          <a:blip r:embed="rId6"/>
          <a:stretch>
            <a:fillRect/>
          </a:stretch>
        </p:blipFill>
        <p:spPr>
          <a:xfrm>
            <a:off x="5652120" y="3447134"/>
            <a:ext cx="3260312" cy="2510815"/>
          </a:xfrm>
          <a:prstGeom prst="rect">
            <a:avLst/>
          </a:prstGeom>
        </p:spPr>
      </p:pic>
      <p:sp>
        <p:nvSpPr>
          <p:cNvPr id="3" name="TextBox 2"/>
          <p:cNvSpPr txBox="1"/>
          <p:nvPr/>
        </p:nvSpPr>
        <p:spPr>
          <a:xfrm>
            <a:off x="182382" y="6243801"/>
            <a:ext cx="5901786" cy="369332"/>
          </a:xfrm>
          <a:prstGeom prst="rect">
            <a:avLst/>
          </a:prstGeom>
          <a:noFill/>
        </p:spPr>
        <p:txBody>
          <a:bodyPr wrap="square" rtlCol="0">
            <a:spAutoFit/>
          </a:bodyPr>
          <a:lstStyle/>
          <a:p>
            <a:r>
              <a:rPr lang="en-GB" dirty="0"/>
              <a:t>Intensity only depend on the bunch-bunch separation</a:t>
            </a:r>
          </a:p>
        </p:txBody>
      </p:sp>
    </p:spTree>
    <p:extLst>
      <p:ext uri="{BB962C8B-B14F-4D97-AF65-F5344CB8AC3E}">
        <p14:creationId xmlns:p14="http://schemas.microsoft.com/office/powerpoint/2010/main" val="144850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544" y="1700808"/>
            <a:ext cx="8438928" cy="4392488"/>
          </a:xfrm>
        </p:spPr>
        <p:txBody>
          <a:bodyPr/>
          <a:lstStyle/>
          <a:p>
            <a:pPr algn="l"/>
            <a:r>
              <a:rPr lang="en-GB" sz="1800" b="0" i="1" dirty="0"/>
              <a:t>M. Topp-Mugglestone</a:t>
            </a:r>
            <a:r>
              <a:rPr lang="en-GB" sz="1800" b="0" i="1" baseline="30000" dirty="0"/>
              <a:t>1</a:t>
            </a:r>
            <a:r>
              <a:rPr lang="en-GB" sz="1800" b="0" i="1" dirty="0"/>
              <a:t>, H. Zhang</a:t>
            </a:r>
            <a:r>
              <a:rPr lang="en-GB" sz="1800" b="0" i="1" baseline="30000" dirty="0"/>
              <a:t>1</a:t>
            </a:r>
            <a:r>
              <a:rPr lang="en-GB" sz="1800" b="0" i="1" dirty="0"/>
              <a:t>, A.J. Lancaster</a:t>
            </a:r>
            <a:r>
              <a:rPr lang="en-GB" sz="1800" b="0" i="1" baseline="30000" dirty="0"/>
              <a:t>1</a:t>
            </a:r>
            <a:r>
              <a:rPr lang="en-GB" sz="1800" b="0" i="1" dirty="0"/>
              <a:t>, H. Harrison</a:t>
            </a:r>
            <a:r>
              <a:rPr lang="en-GB" sz="1800" b="0" i="1" baseline="30000" dirty="0"/>
              <a:t>1</a:t>
            </a:r>
            <a:r>
              <a:rPr lang="en-GB" sz="1800" b="0" i="1" dirty="0"/>
              <a:t>, G. Doucas</a:t>
            </a:r>
            <a:r>
              <a:rPr lang="en-GB" sz="1800" b="0" i="1" baseline="30000" dirty="0"/>
              <a:t>1</a:t>
            </a:r>
            <a:br>
              <a:rPr lang="en-GB" sz="1800" b="0" i="1" baseline="30000" dirty="0"/>
            </a:br>
            <a:br>
              <a:rPr lang="en-GB" sz="1800" b="0" i="1" baseline="30000" dirty="0"/>
            </a:br>
            <a:r>
              <a:rPr lang="en-GB" sz="1800" b="0" i="1" dirty="0"/>
              <a:t>G. Burt</a:t>
            </a:r>
            <a:r>
              <a:rPr lang="en-GB" sz="1800" b="0" i="1" baseline="30000" dirty="0"/>
              <a:t>2</a:t>
            </a:r>
            <a:r>
              <a:rPr lang="en-GB" sz="1800" b="0" i="1" dirty="0"/>
              <a:t> </a:t>
            </a:r>
            <a:br>
              <a:rPr lang="en-GB" sz="1800" b="0" i="1" dirty="0"/>
            </a:br>
            <a:br>
              <a:rPr lang="en-GB" sz="1800" b="0" i="1" dirty="0"/>
            </a:br>
            <a:r>
              <a:rPr lang="en-GB" sz="1800" b="0" i="1" dirty="0"/>
              <a:t>F. Marhauser</a:t>
            </a:r>
            <a:r>
              <a:rPr lang="en-GB" sz="1800" b="0" i="1" baseline="30000" dirty="0"/>
              <a:t>3</a:t>
            </a:r>
            <a:r>
              <a:rPr lang="en-GB" sz="1800" b="0" i="1" dirty="0"/>
              <a:t>, A. Seryi</a:t>
            </a:r>
            <a:r>
              <a:rPr lang="en-GB" sz="1800" b="0" i="1" baseline="30000" dirty="0"/>
              <a:t>3</a:t>
            </a:r>
            <a:r>
              <a:rPr lang="en-GB" sz="1800" b="0" i="1" dirty="0"/>
              <a:t> </a:t>
            </a:r>
            <a:br>
              <a:rPr lang="en-GB" sz="1800" b="0" i="1" dirty="0"/>
            </a:br>
            <a:br>
              <a:rPr lang="en-GB" sz="1800" b="0" i="1" dirty="0"/>
            </a:br>
            <a:r>
              <a:rPr lang="en-GB" sz="1800" b="0" i="1" dirty="0" err="1"/>
              <a:t>Ya</a:t>
            </a:r>
            <a:r>
              <a:rPr lang="en-GB" sz="1800" b="0" i="1" dirty="0"/>
              <a:t>. Shashkov</a:t>
            </a:r>
            <a:r>
              <a:rPr lang="en-GB" sz="1800" b="0" i="1" baseline="30000" dirty="0"/>
              <a:t>4</a:t>
            </a:r>
            <a:r>
              <a:rPr lang="en-GB" sz="1800" b="0" i="1" dirty="0"/>
              <a:t> </a:t>
            </a:r>
            <a:br>
              <a:rPr lang="en-GB" sz="1800" b="0" i="1" dirty="0"/>
            </a:br>
            <a:br>
              <a:rPr lang="en-GB" sz="1800" b="0" i="1" dirty="0"/>
            </a:br>
            <a:r>
              <a:rPr lang="en-GB" sz="1800" b="0" i="1" dirty="0"/>
              <a:t>A. Arushev</a:t>
            </a:r>
            <a:r>
              <a:rPr lang="en-GB" sz="1800" b="0" i="1" baseline="30000" dirty="0"/>
              <a:t>5</a:t>
            </a:r>
            <a:r>
              <a:rPr lang="en-GB" sz="1800" b="0" i="1" dirty="0"/>
              <a:t>, M. Shevelev</a:t>
            </a:r>
            <a:r>
              <a:rPr lang="en-GB" sz="1800" b="0" i="1" baseline="30000" dirty="0"/>
              <a:t>5</a:t>
            </a:r>
            <a:r>
              <a:rPr lang="en-GB" sz="1800" b="0" i="1" dirty="0"/>
              <a:t>, N. Terunuma</a:t>
            </a:r>
            <a:r>
              <a:rPr lang="en-GB" sz="1800" b="0" i="1" baseline="30000" dirty="0"/>
              <a:t>5</a:t>
            </a:r>
            <a:r>
              <a:rPr lang="en-GB" sz="1800" b="0" i="1" dirty="0"/>
              <a:t>, J. Urakawa</a:t>
            </a:r>
            <a:r>
              <a:rPr lang="en-GB" sz="1800" b="0" i="1" baseline="30000" dirty="0"/>
              <a:t>5</a:t>
            </a:r>
            <a:r>
              <a:rPr lang="en-GB" sz="1800" b="0" i="1" dirty="0"/>
              <a:t> </a:t>
            </a:r>
            <a:br>
              <a:rPr lang="en-GB" sz="1800" b="0" i="1" dirty="0"/>
            </a:br>
            <a:br>
              <a:rPr lang="en-GB" sz="1800" b="0" i="1" dirty="0"/>
            </a:br>
            <a:br>
              <a:rPr lang="en-GB" sz="1800" b="0" i="1" dirty="0"/>
            </a:br>
            <a:r>
              <a:rPr lang="en-GB" sz="1800" b="0" i="1" baseline="30000" dirty="0"/>
              <a:t>1</a:t>
            </a:r>
            <a:r>
              <a:rPr lang="en-GB" sz="1800" b="0" i="1" dirty="0"/>
              <a:t> John Adams Institute, Department of Physics, University of Oxford, Oxford, UK</a:t>
            </a:r>
            <a:br>
              <a:rPr lang="en-GB" sz="1800" b="0" i="1" dirty="0"/>
            </a:br>
            <a:r>
              <a:rPr lang="en-GB" sz="1800" b="0" i="1" baseline="30000" dirty="0"/>
              <a:t>2</a:t>
            </a:r>
            <a:r>
              <a:rPr lang="en-GB" sz="1800" b="0" i="1" dirty="0"/>
              <a:t> Cockcroft Institute, Lancaster University, Lancaster, UK</a:t>
            </a:r>
            <a:br>
              <a:rPr lang="en-GB" sz="1800" b="0" i="1" dirty="0"/>
            </a:br>
            <a:r>
              <a:rPr lang="en-GB" sz="1800" b="0" i="1" baseline="30000" dirty="0"/>
              <a:t>3 </a:t>
            </a:r>
            <a:r>
              <a:rPr lang="en-GB" sz="1800" b="0" i="1" dirty="0"/>
              <a:t>Thomas Jefferson National Accelerator Facility, Newport News, VA 23606, USA</a:t>
            </a:r>
            <a:br>
              <a:rPr lang="en-GB" sz="1800" b="0" i="1" dirty="0"/>
            </a:br>
            <a:r>
              <a:rPr lang="en-GB" sz="1800" b="0" i="1" baseline="30000" dirty="0"/>
              <a:t>4 </a:t>
            </a:r>
            <a:r>
              <a:rPr lang="en-GB" sz="1800" b="0" i="1" dirty="0"/>
              <a:t>National Research Nuclear University MEPhI, Moscow, Russia</a:t>
            </a:r>
            <a:br>
              <a:rPr lang="en-GB" sz="1800" b="0" i="1" dirty="0"/>
            </a:br>
            <a:r>
              <a:rPr lang="en-GB" sz="1800" b="0" i="1" baseline="30000" dirty="0"/>
              <a:t>5</a:t>
            </a:r>
            <a:r>
              <a:rPr lang="en-GB" sz="1800" b="0" i="1" dirty="0"/>
              <a:t>KEK, High Energy Accelerator Research Organisation,1-1 Oho, Tsukuba, Ibaraki 305-0801, Japan</a:t>
            </a:r>
            <a:br>
              <a:rPr lang="en-GB" sz="1800" b="0" i="1" dirty="0"/>
            </a:br>
            <a:endParaRPr lang="en-GB" sz="1800" b="0" i="1" dirty="0"/>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6328174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5649" y="204530"/>
            <a:ext cx="8229600" cy="1143000"/>
          </a:xfrm>
        </p:spPr>
        <p:txBody>
          <a:bodyPr>
            <a:normAutofit/>
          </a:bodyPr>
          <a:lstStyle/>
          <a:p>
            <a:r>
              <a:rPr lang="en-GB" dirty="0"/>
              <a:t>Monitoring the distance between the two </a:t>
            </a:r>
            <a:r>
              <a:rPr lang="en-GB" dirty="0" err="1"/>
              <a:t>microbunches</a:t>
            </a:r>
            <a:r>
              <a:rPr lang="en-GB" dirty="0"/>
              <a:t> via signal AM  </a:t>
            </a:r>
          </a:p>
        </p:txBody>
      </p:sp>
      <p:sp>
        <p:nvSpPr>
          <p:cNvPr id="7" name="TextBox 6"/>
          <p:cNvSpPr txBox="1"/>
          <p:nvPr/>
        </p:nvSpPr>
        <p:spPr>
          <a:xfrm>
            <a:off x="422706" y="1592379"/>
            <a:ext cx="8324436" cy="1015663"/>
          </a:xfrm>
          <a:prstGeom prst="rect">
            <a:avLst/>
          </a:prstGeom>
          <a:noFill/>
        </p:spPr>
        <p:txBody>
          <a:bodyPr wrap="square" rtlCol="0">
            <a:spAutoFit/>
          </a:bodyPr>
          <a:lstStyle/>
          <a:p>
            <a:r>
              <a:rPr lang="en-GB" sz="2000" dirty="0"/>
              <a:t>To make measurements we need:</a:t>
            </a:r>
          </a:p>
          <a:p>
            <a:r>
              <a:rPr lang="en-GB" sz="2000" dirty="0"/>
              <a:t>	- a reference point ;</a:t>
            </a:r>
          </a:p>
          <a:p>
            <a:r>
              <a:rPr lang="en-GB" sz="2000" dirty="0"/>
              <a:t>	- second frequency measurements to resolve non-uniqueness</a:t>
            </a:r>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209" y="2688039"/>
            <a:ext cx="508635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2333625" y="4316814"/>
            <a:ext cx="398145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10000" y="5579948"/>
            <a:ext cx="1549848" cy="369332"/>
          </a:xfrm>
          <a:prstGeom prst="rect">
            <a:avLst/>
          </a:prstGeom>
          <a:noFill/>
        </p:spPr>
        <p:txBody>
          <a:bodyPr wrap="none" rtlCol="0">
            <a:spAutoFit/>
          </a:bodyPr>
          <a:lstStyle/>
          <a:p>
            <a:r>
              <a:rPr lang="en-GB" dirty="0"/>
              <a:t>Distance (mm)</a:t>
            </a:r>
          </a:p>
        </p:txBody>
      </p:sp>
      <p:sp>
        <p:nvSpPr>
          <p:cNvPr id="12" name="TextBox 11"/>
          <p:cNvSpPr txBox="1"/>
          <p:nvPr/>
        </p:nvSpPr>
        <p:spPr>
          <a:xfrm>
            <a:off x="1597101" y="5976306"/>
            <a:ext cx="6492392" cy="369332"/>
          </a:xfrm>
          <a:prstGeom prst="rect">
            <a:avLst/>
          </a:prstGeom>
          <a:noFill/>
        </p:spPr>
        <p:txBody>
          <a:bodyPr wrap="square" rtlCol="0">
            <a:spAutoFit/>
          </a:bodyPr>
          <a:lstStyle/>
          <a:p>
            <a:r>
              <a:rPr lang="en-GB" dirty="0">
                <a:solidFill>
                  <a:srgbClr val="00B050"/>
                </a:solidFill>
              </a:rPr>
              <a:t>Solutions: 1. Zero point; 2. Two frequencies measurements</a:t>
            </a:r>
          </a:p>
        </p:txBody>
      </p:sp>
      <p:sp>
        <p:nvSpPr>
          <p:cNvPr id="16" name="Rectangle 1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801660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24801" y="347002"/>
            <a:ext cx="8229600" cy="620712"/>
          </a:xfrm>
        </p:spPr>
        <p:txBody>
          <a:bodyPr>
            <a:normAutofit fontScale="90000"/>
          </a:bodyPr>
          <a:lstStyle/>
          <a:p>
            <a:br>
              <a:rPr lang="en-GB" dirty="0"/>
            </a:br>
            <a:r>
              <a:rPr lang="en-GB" dirty="0"/>
              <a:t>Experimental data: zero-reference point</a:t>
            </a:r>
            <a:br>
              <a:rPr lang="en-GB" dirty="0"/>
            </a:br>
            <a:endParaRPr lang="en-GB" dirty="0"/>
          </a:p>
        </p:txBody>
      </p:sp>
      <p:pic>
        <p:nvPicPr>
          <p:cNvPr id="18" name="Content Placeholder 13"/>
          <p:cNvPicPr>
            <a:picLocks noGrp="1" noChangeAspect="1"/>
          </p:cNvPicPr>
          <p:nvPr>
            <p:ph sz="quarter" idx="4294967295"/>
          </p:nvPr>
        </p:nvPicPr>
        <p:blipFill>
          <a:blip r:embed="rId2" cstate="email">
            <a:extLst>
              <a:ext uri="{28A0092B-C50C-407E-A947-70E740481C1C}">
                <a14:useLocalDpi xmlns:a14="http://schemas.microsoft.com/office/drawing/2010/main" val="0"/>
              </a:ext>
            </a:extLst>
          </a:blip>
          <a:stretch>
            <a:fillRect/>
          </a:stretch>
        </p:blipFill>
        <p:spPr>
          <a:xfrm>
            <a:off x="6012160" y="4401875"/>
            <a:ext cx="2840174" cy="2121778"/>
          </a:xfrm>
          <a:prstGeom prst="rect">
            <a:avLst/>
          </a:prstGeom>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14488"/>
            <a:ext cx="4644008"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1547813"/>
            <a:ext cx="44481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753475" y="1676400"/>
            <a:ext cx="390525" cy="1181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Oval 3"/>
          <p:cNvSpPr/>
          <p:nvPr/>
        </p:nvSpPr>
        <p:spPr>
          <a:xfrm>
            <a:off x="7996236" y="2286000"/>
            <a:ext cx="257175" cy="2952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a:off x="8124823" y="2857500"/>
            <a:ext cx="0" cy="1295400"/>
          </a:xfrm>
          <a:prstGeom prst="straightConnector1">
            <a:avLst/>
          </a:prstGeom>
          <a:ln>
            <a:headEnd type="stealth"/>
            <a:tailEnd type="non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22502" y="4077341"/>
            <a:ext cx="1657826" cy="307777"/>
          </a:xfrm>
          <a:prstGeom prst="rect">
            <a:avLst/>
          </a:prstGeom>
          <a:noFill/>
        </p:spPr>
        <p:txBody>
          <a:bodyPr wrap="none" rtlCol="0">
            <a:spAutoFit/>
          </a:bodyPr>
          <a:lstStyle/>
          <a:p>
            <a:r>
              <a:rPr lang="en-GB" sz="1400" dirty="0"/>
              <a:t>Single bunch point</a:t>
            </a:r>
          </a:p>
        </p:txBody>
      </p:sp>
      <p:sp>
        <p:nvSpPr>
          <p:cNvPr id="28" name="Oval 27"/>
          <p:cNvSpPr/>
          <p:nvPr/>
        </p:nvSpPr>
        <p:spPr>
          <a:xfrm>
            <a:off x="3666753" y="1676400"/>
            <a:ext cx="257175" cy="23336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Oval 28"/>
          <p:cNvSpPr/>
          <p:nvPr/>
        </p:nvSpPr>
        <p:spPr>
          <a:xfrm>
            <a:off x="2752722" y="2524124"/>
            <a:ext cx="128587" cy="147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Oval 29"/>
          <p:cNvSpPr/>
          <p:nvPr/>
        </p:nvSpPr>
        <p:spPr>
          <a:xfrm>
            <a:off x="2764625" y="2285999"/>
            <a:ext cx="128587" cy="147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916518" y="4310359"/>
            <a:ext cx="3672408" cy="923330"/>
          </a:xfrm>
          <a:prstGeom prst="rect">
            <a:avLst/>
          </a:prstGeom>
          <a:noFill/>
        </p:spPr>
        <p:txBody>
          <a:bodyPr wrap="square" rtlCol="0">
            <a:spAutoFit/>
          </a:bodyPr>
          <a:lstStyle/>
          <a:p>
            <a:r>
              <a:rPr lang="en-GB" dirty="0"/>
              <a:t>Mirror position defines the separation of the femtosecond laser pulses</a:t>
            </a:r>
          </a:p>
        </p:txBody>
      </p:sp>
      <p:sp>
        <p:nvSpPr>
          <p:cNvPr id="7" name="Rectangle 6"/>
          <p:cNvSpPr/>
          <p:nvPr/>
        </p:nvSpPr>
        <p:spPr>
          <a:xfrm>
            <a:off x="1443428" y="3783568"/>
            <a:ext cx="1784463" cy="307777"/>
          </a:xfrm>
          <a:prstGeom prst="rect">
            <a:avLst/>
          </a:prstGeom>
        </p:spPr>
        <p:txBody>
          <a:bodyPr wrap="none">
            <a:spAutoFit/>
          </a:bodyPr>
          <a:lstStyle/>
          <a:p>
            <a:r>
              <a:rPr lang="en-GB" sz="1400" dirty="0"/>
              <a:t>Mirror position (um) </a:t>
            </a:r>
          </a:p>
        </p:txBody>
      </p:sp>
      <p:sp>
        <p:nvSpPr>
          <p:cNvPr id="8" name="Rectangle 7"/>
          <p:cNvSpPr/>
          <p:nvPr/>
        </p:nvSpPr>
        <p:spPr>
          <a:xfrm>
            <a:off x="5811873" y="3789040"/>
            <a:ext cx="1784463" cy="307777"/>
          </a:xfrm>
          <a:prstGeom prst="rect">
            <a:avLst/>
          </a:prstGeom>
        </p:spPr>
        <p:txBody>
          <a:bodyPr wrap="none">
            <a:spAutoFit/>
          </a:bodyPr>
          <a:lstStyle/>
          <a:p>
            <a:r>
              <a:rPr lang="en-GB" sz="1400" dirty="0"/>
              <a:t>Mirror position (um) </a:t>
            </a:r>
          </a:p>
        </p:txBody>
      </p:sp>
      <p:sp>
        <p:nvSpPr>
          <p:cNvPr id="22" name="Rectangle 21"/>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597972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054" y="548680"/>
            <a:ext cx="6659485" cy="432048"/>
          </a:xfrm>
        </p:spPr>
        <p:txBody>
          <a:bodyPr/>
          <a:lstStyle/>
          <a:p>
            <a:r>
              <a:rPr lang="en-GB" dirty="0"/>
              <a:t>Multi-frequency monitor and multi-shot bunch profile monitor </a:t>
            </a:r>
          </a:p>
        </p:txBody>
      </p:sp>
      <p:pic>
        <p:nvPicPr>
          <p:cNvPr id="13" name="Content Placeholder 12"/>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143000"/>
            <a:ext cx="6556375" cy="4525963"/>
          </a:xfrm>
        </p:spPr>
      </p:pic>
      <p:pic>
        <p:nvPicPr>
          <p:cNvPr id="9" name="Picture 2"/>
          <p:cNvPicPr>
            <a:picLocks noChangeAspect="1" noChangeArrowheads="1"/>
          </p:cNvPicPr>
          <p:nvPr/>
        </p:nvPicPr>
        <p:blipFill>
          <a:blip r:embed="rId3" cstate="print"/>
          <a:srcRect/>
          <a:stretch>
            <a:fillRect/>
          </a:stretch>
        </p:blipFill>
        <p:spPr bwMode="auto">
          <a:xfrm>
            <a:off x="6477000" y="3505200"/>
            <a:ext cx="2286000" cy="2686255"/>
          </a:xfrm>
          <a:prstGeom prst="rect">
            <a:avLst/>
          </a:prstGeom>
          <a:noFill/>
          <a:ln w="9525">
            <a:noFill/>
            <a:miter lim="800000"/>
            <a:headEnd/>
            <a:tailEnd/>
          </a:ln>
        </p:spPr>
      </p:pic>
      <p:sp>
        <p:nvSpPr>
          <p:cNvPr id="14" name="Rectangle 1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4383722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332656"/>
            <a:ext cx="6659485" cy="864096"/>
          </a:xfrm>
        </p:spPr>
        <p:txBody>
          <a:bodyPr>
            <a:normAutofit/>
          </a:bodyPr>
          <a:lstStyle/>
          <a:p>
            <a:r>
              <a:rPr lang="en-GB" dirty="0"/>
              <a:t>Operation of single shot bunch profile monitor</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84195907"/>
              </p:ext>
            </p:extLst>
          </p:nvPr>
        </p:nvGraphicFramePr>
        <p:xfrm>
          <a:off x="671264" y="1381472"/>
          <a:ext cx="8077200" cy="4639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4237435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Single-shot monitor: Concept</a:t>
            </a:r>
          </a:p>
        </p:txBody>
      </p:sp>
      <p:pic>
        <p:nvPicPr>
          <p:cNvPr id="15" name="Content Placeholder 1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71600" y="1676400"/>
            <a:ext cx="7851775" cy="4522788"/>
          </a:xfrm>
        </p:spPr>
      </p:pic>
      <p:sp>
        <p:nvSpPr>
          <p:cNvPr id="11" name="Rectangle 10"/>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7207487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dirty="0"/>
              <a:t>Multi-grating layout</a:t>
            </a:r>
          </a:p>
        </p:txBody>
      </p:sp>
      <p:sp>
        <p:nvSpPr>
          <p:cNvPr id="3" name="Content Placeholder 2"/>
          <p:cNvSpPr>
            <a:spLocks noGrp="1"/>
          </p:cNvSpPr>
          <p:nvPr>
            <p:ph idx="1"/>
          </p:nvPr>
        </p:nvSpPr>
        <p:spPr>
          <a:xfrm>
            <a:off x="395536" y="4869160"/>
            <a:ext cx="8579296" cy="1529680"/>
          </a:xfrm>
        </p:spPr>
        <p:txBody>
          <a:bodyPr>
            <a:normAutofit/>
          </a:bodyPr>
          <a:lstStyle/>
          <a:p>
            <a:r>
              <a:rPr lang="en-GB" sz="1800" dirty="0"/>
              <a:t>Background radiation is subtracted via polarisation measurements and analysis </a:t>
            </a:r>
          </a:p>
          <a:p>
            <a:r>
              <a:rPr lang="en-GB" sz="1800" dirty="0"/>
              <a:t>Gratings will be longitudinally spaced to avoid geometry problems</a:t>
            </a:r>
          </a:p>
          <a:p>
            <a:r>
              <a:rPr lang="en-GB" sz="1800" dirty="0"/>
              <a:t>Rotated around azimuthal angle to reduce length of the apparatus</a:t>
            </a:r>
          </a:p>
          <a:p>
            <a:pPr marL="457200" lvl="1" indent="0">
              <a:buNone/>
            </a:pPr>
            <a:endParaRPr lang="en-GB" sz="1600" dirty="0"/>
          </a:p>
          <a:p>
            <a:pPr lvl="2"/>
            <a:endParaRPr lang="en-GB" sz="1200" dirty="0"/>
          </a:p>
        </p:txBody>
      </p:sp>
      <p:pic>
        <p:nvPicPr>
          <p:cNvPr id="12" name="Content Placeholder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63837"/>
            <a:ext cx="8229600" cy="2879563"/>
          </a:xfrm>
          <a:prstGeom prst="rect">
            <a:avLst/>
          </a:prstGeom>
        </p:spPr>
      </p:pic>
      <p:sp>
        <p:nvSpPr>
          <p:cNvPr id="10" name="Rectangle 9"/>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944535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Single-shot design</a:t>
            </a:r>
          </a:p>
        </p:txBody>
      </p:sp>
      <p:pic>
        <p:nvPicPr>
          <p:cNvPr id="11" name="Content Placeholder 10"/>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3528" y="1020397"/>
            <a:ext cx="3744416" cy="3790955"/>
          </a:xfr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97" t="4594" r="32717" b="12726"/>
          <a:stretch/>
        </p:blipFill>
        <p:spPr bwMode="auto">
          <a:xfrm>
            <a:off x="5460594" y="911419"/>
            <a:ext cx="3672408" cy="424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3" name="Picture 2"/>
          <p:cNvPicPr>
            <a:picLocks noChangeAspect="1"/>
          </p:cNvPicPr>
          <p:nvPr/>
        </p:nvPicPr>
        <p:blipFill>
          <a:blip r:embed="rId4"/>
          <a:stretch>
            <a:fillRect/>
          </a:stretch>
        </p:blipFill>
        <p:spPr>
          <a:xfrm>
            <a:off x="2771800" y="4619315"/>
            <a:ext cx="4666340" cy="2008403"/>
          </a:xfrm>
          <a:prstGeom prst="rect">
            <a:avLst/>
          </a:prstGeom>
        </p:spPr>
      </p:pic>
      <p:sp>
        <p:nvSpPr>
          <p:cNvPr id="4" name="Right Arrow 3"/>
          <p:cNvSpPr/>
          <p:nvPr/>
        </p:nvSpPr>
        <p:spPr bwMode="auto">
          <a:xfrm>
            <a:off x="4291240" y="2603332"/>
            <a:ext cx="965018" cy="61303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6629230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Cost of the monitor with 33 channels</a:t>
            </a:r>
          </a:p>
        </p:txBody>
      </p:sp>
      <p:graphicFrame>
        <p:nvGraphicFramePr>
          <p:cNvPr id="6" name="Table 5"/>
          <p:cNvGraphicFramePr>
            <a:graphicFrameLocks noGrp="1"/>
          </p:cNvGraphicFramePr>
          <p:nvPr>
            <p:extLst>
              <p:ext uri="{D42A27DB-BD31-4B8C-83A1-F6EECF244321}">
                <p14:modId xmlns:p14="http://schemas.microsoft.com/office/powerpoint/2010/main" val="3579908461"/>
              </p:ext>
            </p:extLst>
          </p:nvPr>
        </p:nvGraphicFramePr>
        <p:xfrm>
          <a:off x="3112864" y="1556792"/>
          <a:ext cx="3835400" cy="4547235"/>
        </p:xfrm>
        <a:graphic>
          <a:graphicData uri="http://schemas.openxmlformats.org/drawingml/2006/table">
            <a:tbl>
              <a:tblPr>
                <a:tableStyleId>{5C22544A-7EE6-4342-B048-85BDC9FD1C3A}</a:tableStyleId>
              </a:tblPr>
              <a:tblGrid>
                <a:gridCol w="1459292">
                  <a:extLst>
                    <a:ext uri="{9D8B030D-6E8A-4147-A177-3AD203B41FA5}">
                      <a16:colId xmlns:a16="http://schemas.microsoft.com/office/drawing/2014/main" val="20000"/>
                    </a:ext>
                  </a:extLst>
                </a:gridCol>
                <a:gridCol w="609096">
                  <a:extLst>
                    <a:ext uri="{9D8B030D-6E8A-4147-A177-3AD203B41FA5}">
                      <a16:colId xmlns:a16="http://schemas.microsoft.com/office/drawing/2014/main" val="20001"/>
                    </a:ext>
                  </a:extLst>
                </a:gridCol>
                <a:gridCol w="1094469">
                  <a:extLst>
                    <a:ext uri="{9D8B030D-6E8A-4147-A177-3AD203B41FA5}">
                      <a16:colId xmlns:a16="http://schemas.microsoft.com/office/drawing/2014/main" val="20002"/>
                    </a:ext>
                  </a:extLst>
                </a:gridCol>
                <a:gridCol w="672543">
                  <a:extLst>
                    <a:ext uri="{9D8B030D-6E8A-4147-A177-3AD203B41FA5}">
                      <a16:colId xmlns:a16="http://schemas.microsoft.com/office/drawing/2014/main" val="20003"/>
                    </a:ext>
                  </a:extLst>
                </a:gridCol>
              </a:tblGrid>
              <a:tr h="200025">
                <a:tc>
                  <a:txBody>
                    <a:bodyPr/>
                    <a:lstStyle/>
                    <a:p>
                      <a:pPr algn="l" fontAlgn="b"/>
                      <a:r>
                        <a:rPr lang="en-GB" sz="1100" u="none" strike="noStrike" dirty="0">
                          <a:effectLst/>
                        </a:rPr>
                        <a:t>Part</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a:effectLst/>
                        </a:rPr>
                        <a:t>Cost </a:t>
                      </a:r>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Number of</a:t>
                      </a:r>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dirty="0">
                          <a:effectLst/>
                        </a:rPr>
                        <a:t>Total (£)</a:t>
                      </a:r>
                      <a:endParaRPr lang="en-GB"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GB" sz="1100" u="none" strike="noStrike">
                          <a:effectLst/>
                        </a:rPr>
                        <a:t>Beam pipe</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15,367.68</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15367.68</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200025">
                <a:tc>
                  <a:txBody>
                    <a:bodyPr/>
                    <a:lstStyle/>
                    <a:p>
                      <a:pPr algn="l" fontAlgn="b"/>
                      <a:r>
                        <a:rPr lang="en-GB" sz="1100" u="none" strike="noStrike">
                          <a:effectLst/>
                        </a:rPr>
                        <a:t>Support arm</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1,847</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5541</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200025">
                <a:tc>
                  <a:txBody>
                    <a:bodyPr/>
                    <a:lstStyle/>
                    <a:p>
                      <a:pPr algn="l" fontAlgn="b"/>
                      <a:r>
                        <a:rPr lang="en-GB" sz="1100" u="none" strike="noStrike">
                          <a:effectLst/>
                        </a:rPr>
                        <a:t>Shield pipe</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20.25</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668.25</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en-GB" sz="1100" u="none" strike="noStrike">
                          <a:effectLst/>
                        </a:rPr>
                        <a:t>Winston cone</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449</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66</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29634</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en-GB" sz="1100" u="none" strike="noStrike">
                          <a:effectLst/>
                        </a:rPr>
                        <a:t>Optics assembly</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898</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29634</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en-GB" sz="1100" u="none" strike="noStrike">
                          <a:effectLst/>
                        </a:rPr>
                        <a:t>Mirror</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25.25</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dirty="0">
                          <a:effectLst/>
                        </a:rPr>
                        <a:t>833.25</a:t>
                      </a:r>
                      <a:endParaRPr lang="en-GB"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en-GB" sz="1100" u="none" strike="noStrike">
                          <a:effectLst/>
                        </a:rPr>
                        <a:t>Filter mount</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157.75</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5205.75</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200025">
                <a:tc>
                  <a:txBody>
                    <a:bodyPr/>
                    <a:lstStyle/>
                    <a:p>
                      <a:pPr algn="l" fontAlgn="b"/>
                      <a:r>
                        <a:rPr lang="en-GB" sz="1100" u="none" strike="noStrike">
                          <a:effectLst/>
                        </a:rPr>
                        <a:t>Vacuum window frame</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123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4059</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r h="200025">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90942.93</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en-GB" sz="1100" u="none" strike="noStrike">
                          <a:effectLst/>
                        </a:rPr>
                        <a:t>Extras (guesstimates)</a:t>
                      </a:r>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en-GB" sz="1100" u="none" strike="noStrike">
                          <a:effectLst/>
                        </a:rPr>
                        <a:t>Electronics</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100</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66</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6600</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1"/>
                  </a:ext>
                </a:extLst>
              </a:tr>
              <a:tr h="190500">
                <a:tc>
                  <a:txBody>
                    <a:bodyPr/>
                    <a:lstStyle/>
                    <a:p>
                      <a:pPr algn="l" fontAlgn="b"/>
                      <a:r>
                        <a:rPr lang="en-GB" sz="1100" u="none" strike="noStrike">
                          <a:effectLst/>
                        </a:rPr>
                        <a:t>Polarizers</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711</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23463</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r h="190500">
                <a:tc>
                  <a:txBody>
                    <a:bodyPr/>
                    <a:lstStyle/>
                    <a:p>
                      <a:pPr algn="l" fontAlgn="b"/>
                      <a:r>
                        <a:rPr lang="en-GB" sz="1100" u="none" strike="noStrike">
                          <a:effectLst/>
                        </a:rPr>
                        <a:t>Window</a:t>
                      </a:r>
                      <a:endParaRPr lang="en-GB" sz="1100" b="0" i="0" u="none" strike="noStrike">
                        <a:solidFill>
                          <a:srgbClr val="3F3F76"/>
                        </a:solidFill>
                        <a:effectLst/>
                        <a:latin typeface="Calibri"/>
                      </a:endParaRPr>
                    </a:p>
                  </a:txBody>
                  <a:tcPr marL="9525" marR="9525" marT="9525" marB="0" anchor="b"/>
                </a:tc>
                <a:tc>
                  <a:txBody>
                    <a:bodyPr/>
                    <a:lstStyle/>
                    <a:p>
                      <a:pPr algn="r" fontAlgn="b"/>
                      <a:r>
                        <a:rPr lang="en-GB" sz="1100" u="none" strike="noStrike">
                          <a:effectLst/>
                        </a:rPr>
                        <a:t>300</a:t>
                      </a:r>
                      <a:endParaRPr lang="en-GB" sz="1100" b="0" i="0" u="none" strike="noStrike">
                        <a:solidFill>
                          <a:srgbClr val="3F3F76"/>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3F3F76"/>
                        </a:solidFill>
                        <a:effectLst/>
                        <a:latin typeface="Calibri"/>
                      </a:endParaRPr>
                    </a:p>
                  </a:txBody>
                  <a:tcPr marL="9525" marR="9525" marT="9525" marB="0" anchor="b"/>
                </a:tc>
                <a:tc>
                  <a:txBody>
                    <a:bodyPr/>
                    <a:lstStyle/>
                    <a:p>
                      <a:pPr algn="r" fontAlgn="b"/>
                      <a:r>
                        <a:rPr lang="en-GB" sz="1100" u="none" strike="noStrike">
                          <a:effectLst/>
                        </a:rPr>
                        <a:t>9900</a:t>
                      </a:r>
                      <a:endParaRPr lang="en-GB" sz="1100" b="0" i="0" u="none" strike="noStrike">
                        <a:solidFill>
                          <a:srgbClr val="3F3F76"/>
                        </a:solidFill>
                        <a:effectLst/>
                        <a:latin typeface="Calibri"/>
                      </a:endParaRPr>
                    </a:p>
                  </a:txBody>
                  <a:tcPr marL="9525" marR="9525" marT="9525" marB="0" anchor="b"/>
                </a:tc>
                <a:extLst>
                  <a:ext uri="{0D108BD9-81ED-4DB2-BD59-A6C34878D82A}">
                    <a16:rowId xmlns:a16="http://schemas.microsoft.com/office/drawing/2014/main" val="10013"/>
                  </a:ext>
                </a:extLst>
              </a:tr>
              <a:tr h="190500">
                <a:tc>
                  <a:txBody>
                    <a:bodyPr/>
                    <a:lstStyle/>
                    <a:p>
                      <a:pPr algn="l" fontAlgn="b"/>
                      <a:r>
                        <a:rPr lang="en-GB" sz="1100" u="none" strike="noStrike">
                          <a:effectLst/>
                        </a:rPr>
                        <a:t>Pyro</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75</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66</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dirty="0">
                          <a:effectLst/>
                        </a:rPr>
                        <a:t>4950</a:t>
                      </a:r>
                      <a:endParaRPr lang="en-GB"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4"/>
                  </a:ext>
                </a:extLst>
              </a:tr>
              <a:tr h="190500">
                <a:tc>
                  <a:txBody>
                    <a:bodyPr/>
                    <a:lstStyle/>
                    <a:p>
                      <a:pPr algn="l" fontAlgn="b"/>
                      <a:r>
                        <a:rPr lang="en-GB" sz="1100" u="none" strike="noStrike">
                          <a:effectLst/>
                        </a:rPr>
                        <a:t>Filter</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180</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33</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5940</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5"/>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6"/>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Total:</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a:effectLst/>
                        </a:rPr>
                        <a:t>50853</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7"/>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8"/>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9"/>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20"/>
                  </a:ext>
                </a:extLst>
              </a:tr>
              <a:tr h="200025">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 </a:t>
                      </a:r>
                      <a:endParaRPr lang="en-GB" sz="1100" b="0" i="0" u="none" strike="noStrike">
                        <a:solidFill>
                          <a:srgbClr val="000000"/>
                        </a:solidFill>
                        <a:effectLst/>
                        <a:latin typeface="Calibri"/>
                      </a:endParaRPr>
                    </a:p>
                  </a:txBody>
                  <a:tcPr marL="9525" marR="9525" marT="9525" marB="0" anchor="b"/>
                </a:tc>
                <a:tc>
                  <a:txBody>
                    <a:bodyPr/>
                    <a:lstStyle/>
                    <a:p>
                      <a:pPr algn="l" fontAlgn="b"/>
                      <a:r>
                        <a:rPr lang="en-GB" sz="1100" u="none" strike="noStrike">
                          <a:effectLst/>
                        </a:rPr>
                        <a:t>Total with extras:</a:t>
                      </a:r>
                      <a:endParaRPr lang="en-GB" sz="1100" b="0" i="0" u="none" strike="noStrike">
                        <a:solidFill>
                          <a:srgbClr val="000000"/>
                        </a:solidFill>
                        <a:effectLst/>
                        <a:latin typeface="Calibri"/>
                      </a:endParaRPr>
                    </a:p>
                  </a:txBody>
                  <a:tcPr marL="9525" marR="9525" marT="9525" marB="0" anchor="b"/>
                </a:tc>
                <a:tc>
                  <a:txBody>
                    <a:bodyPr/>
                    <a:lstStyle/>
                    <a:p>
                      <a:pPr algn="r" fontAlgn="b"/>
                      <a:r>
                        <a:rPr lang="en-GB" sz="1100" u="none" strike="noStrike" dirty="0">
                          <a:effectLst/>
                        </a:rPr>
                        <a:t>141,795.93</a:t>
                      </a:r>
                      <a:endParaRPr lang="en-GB"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21"/>
                  </a:ext>
                </a:extLst>
              </a:tr>
            </a:tbl>
          </a:graphicData>
        </a:graphic>
      </p:graphicFrame>
      <p:sp>
        <p:nvSpPr>
          <p:cNvPr id="11" name="Rectangle 10"/>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323077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584" y="1196752"/>
            <a:ext cx="7772400" cy="5040560"/>
          </a:xfrm>
        </p:spPr>
        <p:txBody>
          <a:bodyPr/>
          <a:lstStyle/>
          <a:p>
            <a:pPr marL="0" indent="0">
              <a:buNone/>
            </a:pPr>
            <a:r>
              <a:rPr lang="en-GB" sz="2400" dirty="0">
                <a:solidFill>
                  <a:schemeClr val="accent6">
                    <a:lumMod val="75000"/>
                  </a:schemeClr>
                </a:solidFill>
              </a:rPr>
              <a:t> </a:t>
            </a:r>
          </a:p>
          <a:p>
            <a:pPr marL="342900" lvl="1" indent="-342900">
              <a:buFontTx/>
              <a:buChar char="•"/>
            </a:pPr>
            <a:r>
              <a:rPr lang="en-GB" sz="2000" b="0" dirty="0">
                <a:solidFill>
                  <a:schemeClr val="accent6">
                    <a:lumMod val="75000"/>
                  </a:schemeClr>
                </a:solidFill>
              </a:rPr>
              <a:t>Non-destructive monitoring of a </a:t>
            </a:r>
            <a:r>
              <a:rPr lang="en-GB" sz="2000" b="0" dirty="0" err="1">
                <a:solidFill>
                  <a:schemeClr val="accent6">
                    <a:lumMod val="75000"/>
                  </a:schemeClr>
                </a:solidFill>
              </a:rPr>
              <a:t>microbunched</a:t>
            </a:r>
            <a:r>
              <a:rPr lang="en-GB" sz="2000" b="0" dirty="0">
                <a:solidFill>
                  <a:schemeClr val="accent6">
                    <a:lumMod val="75000"/>
                  </a:schemeClr>
                </a:solidFill>
              </a:rPr>
              <a:t> beam and longitudinal bunch profiling using coherent radiation spectrum analysis</a:t>
            </a:r>
          </a:p>
          <a:p>
            <a:pPr marL="742950" lvl="2" indent="-342900"/>
            <a:r>
              <a:rPr lang="en-GB" sz="1600" b="0" dirty="0">
                <a:solidFill>
                  <a:schemeClr val="accent6">
                    <a:lumMod val="75000"/>
                  </a:schemeClr>
                </a:solidFill>
              </a:rPr>
              <a:t>Introduction and Motivations  </a:t>
            </a:r>
          </a:p>
          <a:p>
            <a:pPr marL="742950" lvl="2" indent="-342900"/>
            <a:r>
              <a:rPr lang="en-GB" sz="1600" b="0" dirty="0">
                <a:solidFill>
                  <a:schemeClr val="accent6">
                    <a:lumMod val="75000"/>
                  </a:schemeClr>
                </a:solidFill>
              </a:rPr>
              <a:t>Concept </a:t>
            </a:r>
          </a:p>
          <a:p>
            <a:pPr marL="742950" lvl="2" indent="-342900"/>
            <a:r>
              <a:rPr lang="en-GB" sz="1600" b="0" dirty="0">
                <a:solidFill>
                  <a:schemeClr val="accent6">
                    <a:lumMod val="75000"/>
                  </a:schemeClr>
                </a:solidFill>
              </a:rPr>
              <a:t>Design of the beam monitor </a:t>
            </a:r>
            <a:endParaRPr lang="en-GB" sz="2000" b="0" dirty="0">
              <a:solidFill>
                <a:schemeClr val="accent6">
                  <a:lumMod val="75000"/>
                </a:schemeClr>
              </a:solidFill>
            </a:endParaRPr>
          </a:p>
          <a:p>
            <a:pPr marL="342900" lvl="1" indent="-342900">
              <a:buFontTx/>
              <a:buChar char="•"/>
            </a:pPr>
            <a:r>
              <a:rPr lang="en-GB" sz="2000" dirty="0">
                <a:solidFill>
                  <a:srgbClr val="3333CC">
                    <a:lumMod val="75000"/>
                  </a:srgbClr>
                </a:solidFill>
              </a:rPr>
              <a:t>Asymmetric dual axis cavity for ERL (UH FLUX project)</a:t>
            </a:r>
            <a:endParaRPr lang="en-GB" sz="2000" dirty="0">
              <a:solidFill>
                <a:schemeClr val="accent6">
                  <a:lumMod val="75000"/>
                </a:schemeClr>
              </a:solidFill>
            </a:endParaRPr>
          </a:p>
          <a:p>
            <a:pPr marL="742950" lvl="2" indent="-342900"/>
            <a:r>
              <a:rPr lang="en-GB" sz="1600" dirty="0">
                <a:solidFill>
                  <a:srgbClr val="2D2DB9">
                    <a:lumMod val="75000"/>
                  </a:srgbClr>
                </a:solidFill>
              </a:rPr>
              <a:t>Motivations</a:t>
            </a:r>
          </a:p>
          <a:p>
            <a:pPr marL="742950" lvl="2" indent="-342900"/>
            <a:r>
              <a:rPr lang="en-GB" sz="1600" dirty="0">
                <a:solidFill>
                  <a:schemeClr val="accent6">
                    <a:lumMod val="75000"/>
                  </a:schemeClr>
                </a:solidFill>
              </a:rPr>
              <a:t>Fundamentals and Conceptual design  </a:t>
            </a:r>
          </a:p>
          <a:p>
            <a:pPr marL="742950" lvl="2" indent="-342900"/>
            <a:r>
              <a:rPr lang="en-GB" sz="1600" dirty="0">
                <a:solidFill>
                  <a:schemeClr val="accent6">
                    <a:lumMod val="75000"/>
                  </a:schemeClr>
                </a:solidFill>
              </a:rPr>
              <a:t>Preliminary design and the first results of the studies of the Pass-Band and High-Order Modes</a:t>
            </a:r>
          </a:p>
          <a:p>
            <a:pPr marL="342900" lvl="1" indent="-342900">
              <a:buFontTx/>
              <a:buChar char="•"/>
            </a:pPr>
            <a:r>
              <a:rPr lang="en-GB" sz="2000" b="0" dirty="0">
                <a:solidFill>
                  <a:schemeClr val="accent6">
                    <a:lumMod val="75000"/>
                  </a:schemeClr>
                </a:solidFill>
              </a:rPr>
              <a:t>Conclusion</a:t>
            </a:r>
          </a:p>
          <a:p>
            <a:pPr marL="0" indent="0">
              <a:buNone/>
            </a:pPr>
            <a:endParaRPr lang="en-GB" sz="2400" dirty="0">
              <a:solidFill>
                <a:schemeClr val="accent6"/>
              </a:solidFill>
            </a:endParaRPr>
          </a:p>
          <a:p>
            <a:pPr marL="457200" lvl="1" indent="0">
              <a:buNone/>
            </a:pPr>
            <a:endParaRPr lang="en-GB" sz="2400" dirty="0">
              <a:solidFill>
                <a:schemeClr val="accent6"/>
              </a:solidFill>
            </a:endParaRPr>
          </a:p>
        </p:txBody>
      </p:sp>
      <p:sp>
        <p:nvSpPr>
          <p:cNvPr id="3" name="Title 2"/>
          <p:cNvSpPr>
            <a:spLocks noGrp="1"/>
          </p:cNvSpPr>
          <p:nvPr>
            <p:ph type="title"/>
          </p:nvPr>
        </p:nvSpPr>
        <p:spPr>
          <a:xfrm>
            <a:off x="899592" y="188640"/>
            <a:ext cx="6659485" cy="792088"/>
          </a:xfrm>
        </p:spPr>
        <p:txBody>
          <a:bodyPr/>
          <a:lstStyle/>
          <a:p>
            <a:r>
              <a:rPr lang="en-GB" dirty="0"/>
              <a:t>Outline </a:t>
            </a:r>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6313926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24544" y="994452"/>
            <a:ext cx="8855808" cy="936104"/>
          </a:xfrm>
          <a:prstGeom prst="rect">
            <a:avLst/>
          </a:prstGeom>
        </p:spPr>
        <p:txBody>
          <a:bodyPr/>
          <a:lst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2D2DB9">
                    <a:lumMod val="75000"/>
                  </a:srgbClr>
                </a:solidFill>
                <a:effectLst/>
                <a:uLnTx/>
                <a:uFillTx/>
                <a:latin typeface="Arial"/>
                <a:ea typeface="ＭＳ Ｐゴシック" charset="-128"/>
              </a:rPr>
              <a:t>             UH-FLUX: AERL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2D2DB9">
                  <a:lumMod val="75000"/>
                </a:srgbClr>
              </a:solidFill>
              <a:effectLst/>
              <a:uLnTx/>
              <a:uFillTx/>
              <a:latin typeface="Arial"/>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2D2DB9">
                    <a:lumMod val="75000"/>
                  </a:srgbClr>
                </a:solidFill>
                <a:effectLst/>
                <a:uLnTx/>
                <a:uFillTx/>
                <a:latin typeface="Arial"/>
                <a:ea typeface="ＭＳ Ｐゴシック" charset="-128"/>
              </a:rPr>
              <a:t>         </a:t>
            </a:r>
          </a:p>
        </p:txBody>
      </p:sp>
      <p:sp>
        <p:nvSpPr>
          <p:cNvPr id="7" name="Content Placeholder 1"/>
          <p:cNvSpPr txBox="1">
            <a:spLocks/>
          </p:cNvSpPr>
          <p:nvPr/>
        </p:nvSpPr>
        <p:spPr>
          <a:xfrm>
            <a:off x="323528" y="1628800"/>
            <a:ext cx="8640960" cy="1131343"/>
          </a:xfrm>
          <a:prstGeom prst="rect">
            <a:avLst/>
          </a:prstGeom>
        </p:spPr>
        <p:txBody>
          <a:bodyPr/>
          <a:lstStyle>
            <a:lvl1pPr marL="342900" indent="-342900" algn="l" rtl="0" eaLnBrk="0" fontAlgn="base" hangingPunct="0">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rgbClr val="FF3300"/>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rgbClr val="800080"/>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rgbClr val="00CC00"/>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rgbClr val="00CC00"/>
                </a:solidFill>
                <a:latin typeface="+mn-lt"/>
              </a:defRPr>
            </a:lvl6pPr>
            <a:lvl7pPr marL="2971800" indent="-228600" algn="l" rtl="0" eaLnBrk="0" fontAlgn="base" hangingPunct="0">
              <a:spcBef>
                <a:spcPct val="20000"/>
              </a:spcBef>
              <a:spcAft>
                <a:spcPct val="0"/>
              </a:spcAft>
              <a:buChar char="»"/>
              <a:defRPr sz="2000" b="1">
                <a:solidFill>
                  <a:srgbClr val="00CC00"/>
                </a:solidFill>
                <a:latin typeface="+mn-lt"/>
              </a:defRPr>
            </a:lvl7pPr>
            <a:lvl8pPr marL="3429000" indent="-228600" algn="l" rtl="0" eaLnBrk="0" fontAlgn="base" hangingPunct="0">
              <a:spcBef>
                <a:spcPct val="20000"/>
              </a:spcBef>
              <a:spcAft>
                <a:spcPct val="0"/>
              </a:spcAft>
              <a:buChar char="»"/>
              <a:defRPr sz="2000" b="1">
                <a:solidFill>
                  <a:srgbClr val="00CC00"/>
                </a:solidFill>
                <a:latin typeface="+mn-lt"/>
              </a:defRPr>
            </a:lvl8pPr>
            <a:lvl9pPr marL="3886200" indent="-228600" algn="l" rtl="0" eaLnBrk="0" fontAlgn="base" hangingPunct="0">
              <a:spcBef>
                <a:spcPct val="20000"/>
              </a:spcBef>
              <a:spcAft>
                <a:spcPct val="0"/>
              </a:spcAft>
              <a:buChar char="»"/>
              <a:defRPr sz="2000" b="1">
                <a:solidFill>
                  <a:srgbClr val="00CC00"/>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000099"/>
                </a:solidFill>
                <a:effectLst/>
                <a:uLnTx/>
                <a:uFillTx/>
                <a:latin typeface="Arial"/>
                <a:ea typeface="ＭＳ Ｐゴシック" charset="-128"/>
              </a:rPr>
              <a:t>Aim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Arial"/>
                <a:ea typeface="ＭＳ Ｐゴシック" charset="-128"/>
                <a:cs typeface="+mn-cs"/>
              </a:rPr>
              <a:t>To surpass any existing designs of ERL in </a:t>
            </a:r>
            <a:r>
              <a:rPr lang="en-US" sz="2000" kern="0" dirty="0">
                <a:latin typeface="Arial"/>
              </a:rPr>
              <a:t>the </a:t>
            </a:r>
            <a:r>
              <a:rPr kumimoji="0" lang="en-US" sz="2000" b="1" i="0" u="none" strike="noStrike" kern="0" cap="none" spc="0" normalizeH="0" baseline="0" noProof="0" dirty="0">
                <a:ln>
                  <a:noFill/>
                </a:ln>
                <a:solidFill>
                  <a:srgbClr val="FF3300"/>
                </a:solidFill>
                <a:effectLst/>
                <a:uLnTx/>
                <a:uFillTx/>
                <a:latin typeface="Arial"/>
                <a:ea typeface="ＭＳ Ｐゴシック" charset="-128"/>
                <a:cs typeface="+mn-cs"/>
              </a:rPr>
              <a:t>e-beam current handling capabilities and footprint</a:t>
            </a:r>
          </a:p>
          <a:p>
            <a:pPr marL="457200" marR="0" lvl="1" indent="0" algn="l" defTabSz="914400" rtl="0" eaLnBrk="0" fontAlgn="base" latinLnBrk="0" hangingPunct="0">
              <a:lnSpc>
                <a:spcPct val="100000"/>
              </a:lnSpc>
              <a:spcBef>
                <a:spcPct val="20000"/>
              </a:spcBef>
              <a:spcAft>
                <a:spcPct val="0"/>
              </a:spcAft>
              <a:buClrTx/>
              <a:buSzTx/>
              <a:buNone/>
              <a:tabLst/>
              <a:defRPr/>
            </a:pPr>
            <a:endParaRPr kumimoji="0" lang="en-US" sz="2000" b="1" i="0" u="none" strike="noStrike" kern="0" cap="none" spc="0" normalizeH="0" baseline="0" noProof="0" dirty="0">
              <a:ln>
                <a:noFill/>
              </a:ln>
              <a:solidFill>
                <a:srgbClr val="FF3300"/>
              </a:solidFill>
              <a:effectLst/>
              <a:uLnTx/>
              <a:uFillTx/>
              <a:latin typeface="Arial"/>
              <a:ea typeface="ＭＳ Ｐゴシック" charset="-128"/>
              <a:cs typeface="+mn-cs"/>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1" i="0" u="none" strike="noStrike" kern="0" cap="none" spc="0" normalizeH="0" baseline="0" noProof="0" dirty="0">
              <a:ln>
                <a:noFill/>
              </a:ln>
              <a:solidFill>
                <a:srgbClr val="000099"/>
              </a:solidFill>
              <a:effectLst/>
              <a:uLnTx/>
              <a:uFillTx/>
              <a:latin typeface="Arial"/>
              <a:ea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000099"/>
              </a:solidFill>
              <a:effectLst/>
              <a:uLnTx/>
              <a:uFillTx/>
              <a:latin typeface="Arial"/>
              <a:ea typeface="ＭＳ Ｐゴシック" charset="-128"/>
            </a:endParaRPr>
          </a:p>
        </p:txBody>
      </p:sp>
      <p:sp>
        <p:nvSpPr>
          <p:cNvPr id="16" name="Rectangle 1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2" name="Picture 1"/>
          <p:cNvPicPr>
            <a:picLocks noChangeAspect="1"/>
          </p:cNvPicPr>
          <p:nvPr/>
        </p:nvPicPr>
        <p:blipFill>
          <a:blip r:embed="rId2"/>
          <a:stretch>
            <a:fillRect/>
          </a:stretch>
        </p:blipFill>
        <p:spPr>
          <a:xfrm>
            <a:off x="1656709" y="3140968"/>
            <a:ext cx="5974598" cy="2926334"/>
          </a:xfrm>
          <a:prstGeom prst="rect">
            <a:avLst/>
          </a:prstGeom>
        </p:spPr>
      </p:pic>
    </p:spTree>
    <p:extLst>
      <p:ext uri="{BB962C8B-B14F-4D97-AF65-F5344CB8AC3E}">
        <p14:creationId xmlns:p14="http://schemas.microsoft.com/office/powerpoint/2010/main" val="909442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9592" y="188640"/>
            <a:ext cx="6659485" cy="792088"/>
          </a:xfrm>
        </p:spPr>
        <p:txBody>
          <a:bodyPr/>
          <a:lstStyle/>
          <a:p>
            <a:r>
              <a:rPr lang="en-GB" dirty="0"/>
              <a:t>Outline </a:t>
            </a:r>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pic>
        <p:nvPicPr>
          <p:cNvPr id="6" name="Picture 5"/>
          <p:cNvPicPr>
            <a:picLocks noChangeAspect="1"/>
          </p:cNvPicPr>
          <p:nvPr/>
        </p:nvPicPr>
        <p:blipFill>
          <a:blip r:embed="rId2"/>
          <a:stretch>
            <a:fillRect/>
          </a:stretch>
        </p:blipFill>
        <p:spPr>
          <a:xfrm>
            <a:off x="755576" y="1268760"/>
            <a:ext cx="1728192" cy="2588052"/>
          </a:xfrm>
          <a:prstGeom prst="rect">
            <a:avLst/>
          </a:prstGeom>
        </p:spPr>
      </p:pic>
      <p:pic>
        <p:nvPicPr>
          <p:cNvPr id="7" name="Picture 6"/>
          <p:cNvPicPr>
            <a:picLocks noChangeAspect="1"/>
          </p:cNvPicPr>
          <p:nvPr/>
        </p:nvPicPr>
        <p:blipFill>
          <a:blip r:embed="rId3"/>
          <a:stretch>
            <a:fillRect/>
          </a:stretch>
        </p:blipFill>
        <p:spPr>
          <a:xfrm>
            <a:off x="3419872" y="2255390"/>
            <a:ext cx="2617686" cy="3021004"/>
          </a:xfrm>
          <a:prstGeom prst="rect">
            <a:avLst/>
          </a:prstGeom>
        </p:spPr>
      </p:pic>
      <p:pic>
        <p:nvPicPr>
          <p:cNvPr id="8" name="Picture 7"/>
          <p:cNvPicPr>
            <a:picLocks noChangeAspect="1"/>
          </p:cNvPicPr>
          <p:nvPr/>
        </p:nvPicPr>
        <p:blipFill>
          <a:blip r:embed="rId4"/>
          <a:stretch>
            <a:fillRect/>
          </a:stretch>
        </p:blipFill>
        <p:spPr>
          <a:xfrm>
            <a:off x="6623974" y="3645024"/>
            <a:ext cx="2124490" cy="2827206"/>
          </a:xfrm>
          <a:prstGeom prst="rect">
            <a:avLst/>
          </a:prstGeom>
        </p:spPr>
      </p:pic>
      <p:sp>
        <p:nvSpPr>
          <p:cNvPr id="9" name="TextBox 8"/>
          <p:cNvSpPr txBox="1"/>
          <p:nvPr/>
        </p:nvSpPr>
        <p:spPr>
          <a:xfrm>
            <a:off x="2987824" y="1630541"/>
            <a:ext cx="3744416" cy="646331"/>
          </a:xfrm>
          <a:prstGeom prst="rect">
            <a:avLst/>
          </a:prstGeom>
          <a:noFill/>
        </p:spPr>
        <p:txBody>
          <a:bodyPr wrap="square" rtlCol="0">
            <a:spAutoFit/>
          </a:bodyPr>
          <a:lstStyle/>
          <a:p>
            <a:pPr algn="ctr"/>
            <a:r>
              <a:rPr lang="en-GB" dirty="0"/>
              <a:t>cSPr single shot non-destructive beam monitor</a:t>
            </a:r>
          </a:p>
        </p:txBody>
      </p:sp>
      <p:sp>
        <p:nvSpPr>
          <p:cNvPr id="10" name="TextBox 9"/>
          <p:cNvSpPr txBox="1"/>
          <p:nvPr/>
        </p:nvSpPr>
        <p:spPr>
          <a:xfrm>
            <a:off x="6170360" y="2924944"/>
            <a:ext cx="2938144" cy="646331"/>
          </a:xfrm>
          <a:prstGeom prst="rect">
            <a:avLst/>
          </a:prstGeom>
          <a:noFill/>
        </p:spPr>
        <p:txBody>
          <a:bodyPr wrap="square" rtlCol="0">
            <a:spAutoFit/>
          </a:bodyPr>
          <a:lstStyle/>
          <a:p>
            <a:pPr algn="ctr"/>
            <a:r>
              <a:rPr lang="en-GB" dirty="0"/>
              <a:t>SRF Dual axis asymmetric cavity for ERL</a:t>
            </a:r>
          </a:p>
        </p:txBody>
      </p:sp>
      <p:sp>
        <p:nvSpPr>
          <p:cNvPr id="11" name="TextBox 10"/>
          <p:cNvSpPr txBox="1"/>
          <p:nvPr/>
        </p:nvSpPr>
        <p:spPr>
          <a:xfrm>
            <a:off x="665885" y="3841892"/>
            <a:ext cx="1907573" cy="369332"/>
          </a:xfrm>
          <a:prstGeom prst="rect">
            <a:avLst/>
          </a:prstGeom>
          <a:noFill/>
        </p:spPr>
        <p:txBody>
          <a:bodyPr wrap="none" rtlCol="0">
            <a:spAutoFit/>
          </a:bodyPr>
          <a:lstStyle/>
          <a:p>
            <a:r>
              <a:rPr lang="en-GB" dirty="0"/>
              <a:t>Ivan V. Konoplev</a:t>
            </a:r>
          </a:p>
        </p:txBody>
      </p:sp>
    </p:spTree>
    <p:extLst>
      <p:ext uri="{BB962C8B-B14F-4D97-AF65-F5344CB8AC3E}">
        <p14:creationId xmlns:p14="http://schemas.microsoft.com/office/powerpoint/2010/main" val="88391004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0356" t="15023" r="4244" b="10331"/>
          <a:stretch/>
        </p:blipFill>
        <p:spPr>
          <a:xfrm>
            <a:off x="2267927" y="2863715"/>
            <a:ext cx="4442790" cy="2168769"/>
          </a:xfrm>
          <a:prstGeom prst="rect">
            <a:avLst/>
          </a:prstGeom>
        </p:spPr>
      </p:pic>
      <p:sp>
        <p:nvSpPr>
          <p:cNvPr id="8" name="TextBox 7"/>
          <p:cNvSpPr txBox="1"/>
          <p:nvPr/>
        </p:nvSpPr>
        <p:spPr>
          <a:xfrm>
            <a:off x="2051720" y="2627946"/>
            <a:ext cx="170271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Accelerating section </a:t>
            </a:r>
          </a:p>
        </p:txBody>
      </p:sp>
      <p:sp>
        <p:nvSpPr>
          <p:cNvPr id="9" name="TextBox 8"/>
          <p:cNvSpPr txBox="1"/>
          <p:nvPr/>
        </p:nvSpPr>
        <p:spPr>
          <a:xfrm>
            <a:off x="1763688" y="4951947"/>
            <a:ext cx="170271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Decelerating section </a:t>
            </a:r>
          </a:p>
        </p:txBody>
      </p:sp>
      <p:sp>
        <p:nvSpPr>
          <p:cNvPr id="10" name="TextBox 9"/>
          <p:cNvSpPr txBox="1"/>
          <p:nvPr/>
        </p:nvSpPr>
        <p:spPr>
          <a:xfrm>
            <a:off x="3764228" y="2604376"/>
            <a:ext cx="118654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srgbClr val="000000"/>
                </a:solidFill>
                <a:effectLst/>
                <a:uLnTx/>
                <a:uFillTx/>
                <a:latin typeface="Times New Roman" pitchFamily="18" charset="0"/>
                <a:ea typeface="ＭＳ Ｐゴシック" pitchFamily="34" charset="-128"/>
                <a:cs typeface="+mn-cs"/>
              </a:rPr>
              <a:t>Cryo</a:t>
            </a:r>
            <a:r>
              <a:rPr kumimoji="0" lang="en-GB" sz="14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-module</a:t>
            </a:r>
          </a:p>
        </p:txBody>
      </p:sp>
      <p:sp>
        <p:nvSpPr>
          <p:cNvPr id="11" name="TextBox 10"/>
          <p:cNvSpPr txBox="1"/>
          <p:nvPr/>
        </p:nvSpPr>
        <p:spPr>
          <a:xfrm>
            <a:off x="5008007" y="2564904"/>
            <a:ext cx="191751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Magneto-optical system</a:t>
            </a:r>
          </a:p>
        </p:txBody>
      </p:sp>
      <p:sp>
        <p:nvSpPr>
          <p:cNvPr id="12" name="TextBox 11"/>
          <p:cNvSpPr txBox="1"/>
          <p:nvPr/>
        </p:nvSpPr>
        <p:spPr>
          <a:xfrm>
            <a:off x="6300192" y="2980485"/>
            <a:ext cx="137569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Interaction point</a:t>
            </a:r>
          </a:p>
        </p:txBody>
      </p:sp>
      <p:sp>
        <p:nvSpPr>
          <p:cNvPr id="13" name="TextBox 12"/>
          <p:cNvSpPr txBox="1"/>
          <p:nvPr/>
        </p:nvSpPr>
        <p:spPr>
          <a:xfrm>
            <a:off x="5859362" y="4993012"/>
            <a:ext cx="141853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X-ray, EUV/THz</a:t>
            </a:r>
          </a:p>
        </p:txBody>
      </p:sp>
      <p:cxnSp>
        <p:nvCxnSpPr>
          <p:cNvPr id="14" name="Straight Arrow Connector 13"/>
          <p:cNvCxnSpPr/>
          <p:nvPr/>
        </p:nvCxnSpPr>
        <p:spPr>
          <a:xfrm>
            <a:off x="2267927" y="4865796"/>
            <a:ext cx="444279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4069709" y="4868741"/>
            <a:ext cx="639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Font typeface="Times" pitchFamily="18" charset="0"/>
              <a:buChar char="•"/>
              <a:defRPr>
                <a:solidFill>
                  <a:srgbClr val="656565"/>
                </a:solidFill>
                <a:latin typeface="Verdana" pitchFamily="34" charset="0"/>
                <a:ea typeface="ヒラギノ角ゴ Pro W3" charset="-128"/>
              </a:defRPr>
            </a:lvl1pPr>
            <a:lvl2pPr marL="742950" indent="-28575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2pPr>
            <a:lvl3pPr marL="11430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3pPr>
            <a:lvl4pPr marL="16002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4pPr>
            <a:lvl5pPr marL="20574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5pPr>
            <a:lvl6pPr marL="25146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6pPr>
            <a:lvl7pPr marL="29718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7pPr>
            <a:lvl8pPr marL="34290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8pPr>
            <a:lvl9pPr marL="38862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9p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r>
              <a:rPr kumimoji="0" lang="en-GB" altLang="en-US" sz="1800" b="0" i="0" u="none" strike="noStrike" kern="1200" cap="none" spc="0" normalizeH="0" baseline="0" noProof="0" dirty="0">
                <a:ln>
                  <a:noFill/>
                </a:ln>
                <a:solidFill>
                  <a:srgbClr val="3333CC"/>
                </a:solidFill>
                <a:effectLst/>
                <a:uLnTx/>
                <a:uFillTx/>
                <a:latin typeface="Arial" charset="0"/>
                <a:ea typeface="ヒラギノ角ゴ Pro W3" charset="-128"/>
                <a:cs typeface="+mn-cs"/>
              </a:rPr>
              <a:t>~5m</a:t>
            </a:r>
          </a:p>
        </p:txBody>
      </p:sp>
      <p:cxnSp>
        <p:nvCxnSpPr>
          <p:cNvPr id="17" name="Straight Arrow Connector 16"/>
          <p:cNvCxnSpPr/>
          <p:nvPr/>
        </p:nvCxnSpPr>
        <p:spPr bwMode="auto">
          <a:xfrm>
            <a:off x="1619672" y="2872681"/>
            <a:ext cx="0" cy="1993115"/>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8" name="TextBox 17"/>
          <p:cNvSpPr txBox="1"/>
          <p:nvPr/>
        </p:nvSpPr>
        <p:spPr>
          <a:xfrm>
            <a:off x="1043608" y="3763433"/>
            <a:ext cx="639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~2m</a:t>
            </a:r>
          </a:p>
        </p:txBody>
      </p:sp>
      <p:sp>
        <p:nvSpPr>
          <p:cNvPr id="16" name="Rectangle 15"/>
          <p:cNvSpPr/>
          <p:nvPr/>
        </p:nvSpPr>
        <p:spPr bwMode="auto">
          <a:xfrm>
            <a:off x="539552" y="6669360"/>
            <a:ext cx="3960440"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 name="Rectangle 20"/>
          <p:cNvSpPr/>
          <p:nvPr/>
        </p:nvSpPr>
        <p:spPr>
          <a:xfrm>
            <a:off x="53752" y="1838705"/>
            <a:ext cx="889247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B9">
                    <a:lumMod val="50000"/>
                  </a:srgbClr>
                </a:solidFill>
                <a:effectLst/>
                <a:uLnTx/>
                <a:uFillTx/>
                <a:latin typeface="Arial"/>
                <a:ea typeface="+mn-ea"/>
                <a:cs typeface="+mn-cs"/>
              </a:rPr>
              <a:t>High Current ERL for Compton light source and FEL</a:t>
            </a:r>
          </a:p>
        </p:txBody>
      </p:sp>
      <p:sp>
        <p:nvSpPr>
          <p:cNvPr id="23" name="Title 2"/>
          <p:cNvSpPr txBox="1">
            <a:spLocks/>
          </p:cNvSpPr>
          <p:nvPr/>
        </p:nvSpPr>
        <p:spPr>
          <a:xfrm>
            <a:off x="1584325" y="404813"/>
            <a:ext cx="6659563" cy="431800"/>
          </a:xfrm>
          <a:prstGeom prst="rect">
            <a:avLst/>
          </a:prstGeom>
        </p:spPr>
        <p:txBody>
          <a:bodyPr/>
          <a:lst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2D2DB9">
                    <a:lumMod val="75000"/>
                  </a:srgbClr>
                </a:solidFill>
                <a:effectLst/>
                <a:uLnTx/>
                <a:uFillTx/>
                <a:latin typeface="Arial"/>
                <a:ea typeface="ＭＳ Ｐゴシック" charset="-128"/>
              </a:rPr>
              <a:t>UH-FLUX project</a:t>
            </a:r>
          </a:p>
        </p:txBody>
      </p:sp>
      <p:sp>
        <p:nvSpPr>
          <p:cNvPr id="2" name="Rectangle 1"/>
          <p:cNvSpPr/>
          <p:nvPr/>
        </p:nvSpPr>
        <p:spPr>
          <a:xfrm>
            <a:off x="771059" y="958186"/>
            <a:ext cx="20826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Arial"/>
                <a:ea typeface="+mn-ea"/>
                <a:cs typeface="+mn-cs"/>
              </a:rPr>
              <a:t>Scientific Impact</a:t>
            </a:r>
            <a:r>
              <a:rPr kumimoji="0" lang="en-GB" sz="1800" b="0" i="0" u="none" strike="noStrike" kern="1200" cap="none" spc="0" normalizeH="0" baseline="0" noProof="0" dirty="0">
                <a:ln>
                  <a:noFill/>
                </a:ln>
                <a:solidFill>
                  <a:srgbClr val="C00000"/>
                </a:solidFill>
                <a:effectLst/>
                <a:uLnTx/>
                <a:uFillTx/>
                <a:latin typeface="Arial"/>
                <a:ea typeface="+mn-ea"/>
                <a:cs typeface="+mn-cs"/>
              </a:rPr>
              <a:t>:</a:t>
            </a:r>
          </a:p>
        </p:txBody>
      </p:sp>
      <p:cxnSp>
        <p:nvCxnSpPr>
          <p:cNvPr id="4" name="Straight Arrow Connector 3"/>
          <p:cNvCxnSpPr/>
          <p:nvPr/>
        </p:nvCxnSpPr>
        <p:spPr bwMode="auto">
          <a:xfrm>
            <a:off x="2699792" y="4292677"/>
            <a:ext cx="1296144" cy="0"/>
          </a:xfrm>
          <a:prstGeom prst="straightConnector1">
            <a:avLst/>
          </a:prstGeom>
          <a:solidFill>
            <a:schemeClr val="accent1"/>
          </a:solidFill>
          <a:ln w="12700" cap="flat" cmpd="sng" algn="ctr">
            <a:solidFill>
              <a:schemeClr val="tx1"/>
            </a:solidFill>
            <a:prstDash val="solid"/>
            <a:round/>
            <a:headEnd type="stealth"/>
            <a:tailEnd type="stealth"/>
          </a:ln>
          <a:effectLst/>
        </p:spPr>
      </p:cxnSp>
      <p:sp>
        <p:nvSpPr>
          <p:cNvPr id="24" name="Rectangle 23"/>
          <p:cNvSpPr>
            <a:spLocks noChangeArrowheads="1"/>
          </p:cNvSpPr>
          <p:nvPr/>
        </p:nvSpPr>
        <p:spPr bwMode="auto">
          <a:xfrm>
            <a:off x="3102459" y="4056572"/>
            <a:ext cx="686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Font typeface="Times" pitchFamily="18" charset="0"/>
              <a:buChar char="•"/>
              <a:defRPr>
                <a:solidFill>
                  <a:srgbClr val="656565"/>
                </a:solidFill>
                <a:latin typeface="Verdana" pitchFamily="34" charset="0"/>
                <a:ea typeface="ヒラギノ角ゴ Pro W3" charset="-128"/>
              </a:defRPr>
            </a:lvl1pPr>
            <a:lvl2pPr marL="742950" indent="-28575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2pPr>
            <a:lvl3pPr marL="11430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3pPr>
            <a:lvl4pPr marL="16002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4pPr>
            <a:lvl5pPr marL="20574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5pPr>
            <a:lvl6pPr marL="25146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6pPr>
            <a:lvl7pPr marL="29718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7pPr>
            <a:lvl8pPr marL="34290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8pPr>
            <a:lvl9pPr marL="38862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9p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r>
              <a:rPr kumimoji="0" lang="en-GB" altLang="en-US" sz="1400" b="0" i="0" u="none" strike="noStrike" kern="1200" cap="none" spc="0" normalizeH="0" baseline="0" noProof="0" dirty="0">
                <a:ln>
                  <a:noFill/>
                </a:ln>
                <a:solidFill>
                  <a:srgbClr val="FFFFFF"/>
                </a:solidFill>
                <a:effectLst/>
                <a:uLnTx/>
                <a:uFillTx/>
                <a:latin typeface="Arial" charset="0"/>
                <a:ea typeface="ヒラギノ角ゴ Pro W3" charset="-128"/>
                <a:cs typeface="+mn-cs"/>
              </a:rPr>
              <a:t>~0.6m</a:t>
            </a:r>
          </a:p>
        </p:txBody>
      </p:sp>
      <p:cxnSp>
        <p:nvCxnSpPr>
          <p:cNvPr id="7" name="Straight Arrow Connector 6"/>
          <p:cNvCxnSpPr/>
          <p:nvPr/>
        </p:nvCxnSpPr>
        <p:spPr bwMode="auto">
          <a:xfrm>
            <a:off x="2903075" y="3134373"/>
            <a:ext cx="0" cy="1518344"/>
          </a:xfrm>
          <a:prstGeom prst="straightConnector1">
            <a:avLst/>
          </a:prstGeom>
          <a:solidFill>
            <a:schemeClr val="accent1"/>
          </a:solidFill>
          <a:ln w="12700" cap="flat" cmpd="sng" algn="ctr">
            <a:solidFill>
              <a:schemeClr val="tx1"/>
            </a:solidFill>
            <a:prstDash val="solid"/>
            <a:round/>
            <a:headEnd type="stealth"/>
            <a:tailEnd type="stealth"/>
          </a:ln>
          <a:effectLst/>
        </p:spPr>
      </p:cxnSp>
      <p:sp>
        <p:nvSpPr>
          <p:cNvPr id="25" name="Rectangle 24"/>
          <p:cNvSpPr>
            <a:spLocks noChangeArrowheads="1"/>
          </p:cNvSpPr>
          <p:nvPr/>
        </p:nvSpPr>
        <p:spPr bwMode="auto">
          <a:xfrm rot="16200000">
            <a:off x="2691367" y="3439542"/>
            <a:ext cx="686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Font typeface="Times" pitchFamily="18" charset="0"/>
              <a:buChar char="•"/>
              <a:defRPr>
                <a:solidFill>
                  <a:srgbClr val="656565"/>
                </a:solidFill>
                <a:latin typeface="Verdana" pitchFamily="34" charset="0"/>
                <a:ea typeface="ヒラギノ角ゴ Pro W3" charset="-128"/>
              </a:defRPr>
            </a:lvl1pPr>
            <a:lvl2pPr marL="742950" indent="-28575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2pPr>
            <a:lvl3pPr marL="11430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3pPr>
            <a:lvl4pPr marL="16002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4pPr>
            <a:lvl5pPr marL="20574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5pPr>
            <a:lvl6pPr marL="25146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6pPr>
            <a:lvl7pPr marL="29718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7pPr>
            <a:lvl8pPr marL="34290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8pPr>
            <a:lvl9pPr marL="38862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9p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r>
              <a:rPr kumimoji="0" lang="en-GB" altLang="en-US" sz="1400" b="0" i="0" u="none" strike="noStrike" kern="1200" cap="none" spc="0" normalizeH="0" baseline="0" noProof="0" dirty="0">
                <a:ln>
                  <a:noFill/>
                </a:ln>
                <a:solidFill>
                  <a:srgbClr val="FFFFFF"/>
                </a:solidFill>
                <a:effectLst/>
                <a:uLnTx/>
                <a:uFillTx/>
                <a:latin typeface="Arial" charset="0"/>
                <a:ea typeface="ヒラギノ角ゴ Pro W3" charset="-128"/>
                <a:cs typeface="+mn-cs"/>
              </a:rPr>
              <a:t>~0.5m</a:t>
            </a:r>
          </a:p>
        </p:txBody>
      </p:sp>
    </p:spTree>
    <p:extLst>
      <p:ext uri="{BB962C8B-B14F-4D97-AF65-F5344CB8AC3E}">
        <p14:creationId xmlns:p14="http://schemas.microsoft.com/office/powerpoint/2010/main" val="3281971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7664" y="188640"/>
            <a:ext cx="7272808" cy="1196752"/>
          </a:xfrm>
        </p:spPr>
        <p:txBody>
          <a:bodyPr/>
          <a:lstStyle/>
          <a:p>
            <a:r>
              <a:rPr lang="en-GB" dirty="0"/>
              <a:t>UH- FLUX:</a:t>
            </a:r>
            <a:br>
              <a:rPr lang="en-GB" altLang="en-US" dirty="0"/>
            </a:br>
            <a:r>
              <a:rPr lang="en-GB" altLang="en-US" dirty="0"/>
              <a:t>compact source of THz  and EUV radiation</a:t>
            </a:r>
            <a:endParaRPr lang="en-GB" dirty="0"/>
          </a:p>
        </p:txBody>
      </p:sp>
      <p:sp>
        <p:nvSpPr>
          <p:cNvPr id="4" name="Content Placeholder 1"/>
          <p:cNvSpPr>
            <a:spLocks noGrp="1"/>
          </p:cNvSpPr>
          <p:nvPr>
            <p:ph idx="1"/>
          </p:nvPr>
        </p:nvSpPr>
        <p:spPr>
          <a:xfrm>
            <a:off x="467544" y="1268760"/>
            <a:ext cx="8147050" cy="4572000"/>
          </a:xfrm>
        </p:spPr>
        <p:txBody>
          <a:bodyPr/>
          <a:lstStyle/>
          <a:p>
            <a:pPr marL="0" indent="0">
              <a:buFont typeface="Times" charset="0"/>
              <a:buNone/>
              <a:defRPr/>
            </a:pPr>
            <a:endParaRPr lang="en-GB" altLang="en-US" sz="2000" dirty="0"/>
          </a:p>
          <a:p>
            <a:pPr marL="0" indent="0">
              <a:buFont typeface="Times" charset="0"/>
              <a:buNone/>
              <a:defRPr/>
            </a:pPr>
            <a:endParaRPr lang="en-GB" altLang="en-US" sz="2000" dirty="0"/>
          </a:p>
          <a:p>
            <a:pPr marL="0" indent="0">
              <a:buFont typeface="Times" charset="0"/>
              <a:buNone/>
              <a:defRPr/>
            </a:pPr>
            <a:r>
              <a:rPr lang="en-GB" altLang="en-US" sz="2000" dirty="0"/>
              <a:t>Very large current designs                           AERL</a:t>
            </a:r>
          </a:p>
          <a:p>
            <a:pPr>
              <a:buFont typeface="Times" charset="0"/>
              <a:buChar char="•"/>
              <a:defRPr/>
            </a:pPr>
            <a:endParaRPr lang="en-GB" altLang="en-US" dirty="0"/>
          </a:p>
          <a:p>
            <a:pPr>
              <a:buFont typeface="Times" charset="0"/>
              <a:buChar char="•"/>
              <a:defRPr/>
            </a:pPr>
            <a:endParaRPr lang="en-GB" altLang="en-US" dirty="0"/>
          </a:p>
          <a:p>
            <a:pPr>
              <a:buFont typeface="Times" charset="0"/>
              <a:buChar char="•"/>
              <a:defRPr/>
            </a:pPr>
            <a:endParaRPr lang="en-GB" altLang="en-US" dirty="0"/>
          </a:p>
          <a:p>
            <a:pPr>
              <a:buFont typeface="Times" charset="0"/>
              <a:buChar char="•"/>
              <a:defRPr/>
            </a:pPr>
            <a:endParaRPr lang="en-GB" altLang="en-US" dirty="0"/>
          </a:p>
          <a:p>
            <a:pPr>
              <a:buFont typeface="Times" charset="0"/>
              <a:buChar char="•"/>
              <a:defRPr/>
            </a:pPr>
            <a:endParaRPr lang="en-GB" altLang="en-US" dirty="0"/>
          </a:p>
          <a:p>
            <a:pPr>
              <a:buFont typeface="Times" charset="0"/>
              <a:buChar char="•"/>
              <a:defRPr/>
            </a:pPr>
            <a:endParaRPr lang="en-GB" altLang="en-US" dirty="0"/>
          </a:p>
          <a:p>
            <a:pPr>
              <a:buFont typeface="Times" charset="0"/>
              <a:buChar char="•"/>
              <a:defRPr/>
            </a:pPr>
            <a:endParaRPr lang="en-GB" altLang="en-US" dirty="0"/>
          </a:p>
          <a:p>
            <a:pPr>
              <a:buFont typeface="Times" charset="0"/>
              <a:buChar char="•"/>
              <a:defRPr/>
            </a:pPr>
            <a:endParaRPr lang="en-GB" altLang="en-US" dirty="0"/>
          </a:p>
          <a:p>
            <a:pPr>
              <a:buFont typeface="Times" charset="0"/>
              <a:buChar char="•"/>
              <a:defRPr/>
            </a:pPr>
            <a:endParaRPr lang="en-GB" altLang="en-US" dirty="0"/>
          </a:p>
          <a:p>
            <a:pPr marL="1527175" lvl="4" indent="0">
              <a:buFont typeface="Times" charset="0"/>
              <a:buNone/>
              <a:defRPr/>
            </a:pPr>
            <a:endParaRPr lang="en-GB" altLang="en-US" sz="1800" dirty="0"/>
          </a:p>
        </p:txBody>
      </p:sp>
      <p:sp>
        <p:nvSpPr>
          <p:cNvPr id="5" name="Right Arrow 3"/>
          <p:cNvSpPr>
            <a:spLocks noChangeArrowheads="1"/>
          </p:cNvSpPr>
          <p:nvPr/>
        </p:nvSpPr>
        <p:spPr bwMode="auto">
          <a:xfrm>
            <a:off x="4067175" y="4088135"/>
            <a:ext cx="890588" cy="422275"/>
          </a:xfrm>
          <a:prstGeom prst="rightArrow">
            <a:avLst>
              <a:gd name="adj1" fmla="val 44352"/>
              <a:gd name="adj2" fmla="val 49894"/>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Clr>
                <a:schemeClr val="folHlink"/>
              </a:buClr>
              <a:buFont typeface="Times" pitchFamily="18" charset="0"/>
              <a:buChar char="•"/>
              <a:defRPr>
                <a:solidFill>
                  <a:srgbClr val="656565"/>
                </a:solidFill>
                <a:latin typeface="Verdana" pitchFamily="34" charset="0"/>
                <a:ea typeface="ヒラギノ角ゴ Pro W3" charset="-128"/>
              </a:defRPr>
            </a:lvl1pPr>
            <a:lvl2pPr marL="742950" indent="-28575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2pPr>
            <a:lvl3pPr marL="11430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3pPr>
            <a:lvl4pPr marL="16002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4pPr>
            <a:lvl5pPr marL="20574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5pPr>
            <a:lvl6pPr marL="25146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6pPr>
            <a:lvl7pPr marL="29718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7pPr>
            <a:lvl8pPr marL="34290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8pPr>
            <a:lvl9pPr marL="38862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9pPr>
          </a:lstStyle>
          <a:p>
            <a:pPr eaLnBrk="1" fontAlgn="base" hangingPunct="1">
              <a:spcBef>
                <a:spcPct val="50000"/>
              </a:spcBef>
              <a:spcAft>
                <a:spcPct val="0"/>
              </a:spcAft>
              <a:buClr>
                <a:srgbClr val="FFFFFF"/>
              </a:buClr>
              <a:buFontTx/>
              <a:buNone/>
            </a:pPr>
            <a:endParaRPr lang="en-US" altLang="en-US" sz="2400">
              <a:latin typeface="Arial" charset="0"/>
            </a:endParaRPr>
          </a:p>
        </p:txBody>
      </p:sp>
      <p:pic>
        <p:nvPicPr>
          <p:cNvPr id="6" name="Picture 5" descr="http://www.diamond.ac.uk/Home/About/How-Diamond-Works/base/0/text_files/file/document/synchrotron.jpg"/>
          <p:cNvPicPr/>
          <p:nvPr/>
        </p:nvPicPr>
        <p:blipFill>
          <a:blip r:embed="rId2">
            <a:duotone>
              <a:srgbClr val="AA2B1E">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12926" y="2470433"/>
            <a:ext cx="3507953" cy="3550855"/>
          </a:xfrm>
          <a:prstGeom prst="rect">
            <a:avLst/>
          </a:prstGeom>
          <a:noFill/>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763" y="2437794"/>
            <a:ext cx="4006725" cy="303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395288" y="5921698"/>
            <a:ext cx="3240087"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076056" y="5620643"/>
            <a:ext cx="374441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Rectangle 5"/>
          <p:cNvSpPr>
            <a:spLocks noChangeArrowheads="1"/>
          </p:cNvSpPr>
          <p:nvPr/>
        </p:nvSpPr>
        <p:spPr bwMode="auto">
          <a:xfrm>
            <a:off x="1408113" y="6093148"/>
            <a:ext cx="12874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Font typeface="Times" pitchFamily="18" charset="0"/>
              <a:buChar char="•"/>
              <a:defRPr>
                <a:solidFill>
                  <a:srgbClr val="656565"/>
                </a:solidFill>
                <a:latin typeface="Verdana" pitchFamily="34" charset="0"/>
                <a:ea typeface="ヒラギノ角ゴ Pro W3" charset="-128"/>
              </a:defRPr>
            </a:lvl1pPr>
            <a:lvl2pPr marL="742950" indent="-28575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2pPr>
            <a:lvl3pPr marL="11430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3pPr>
            <a:lvl4pPr marL="16002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4pPr>
            <a:lvl5pPr marL="20574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5pPr>
            <a:lvl6pPr marL="25146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6pPr>
            <a:lvl7pPr marL="29718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7pPr>
            <a:lvl8pPr marL="34290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8pPr>
            <a:lvl9pPr marL="38862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9pPr>
          </a:lstStyle>
          <a:p>
            <a:pPr eaLnBrk="1" fontAlgn="base" hangingPunct="1">
              <a:spcBef>
                <a:spcPct val="50000"/>
              </a:spcBef>
              <a:spcAft>
                <a:spcPct val="0"/>
              </a:spcAft>
              <a:buClr>
                <a:srgbClr val="FFFFFF"/>
              </a:buClr>
              <a:buFontTx/>
              <a:buNone/>
            </a:pPr>
            <a:r>
              <a:rPr lang="en-GB" altLang="en-US" sz="2400" dirty="0">
                <a:latin typeface="Arial" charset="0"/>
              </a:rPr>
              <a:t>100 metre +</a:t>
            </a:r>
          </a:p>
        </p:txBody>
      </p:sp>
      <p:sp>
        <p:nvSpPr>
          <p:cNvPr id="11" name="Rectangle 10"/>
          <p:cNvSpPr>
            <a:spLocks noChangeArrowheads="1"/>
          </p:cNvSpPr>
          <p:nvPr/>
        </p:nvSpPr>
        <p:spPr bwMode="auto">
          <a:xfrm>
            <a:off x="6122988" y="5787331"/>
            <a:ext cx="881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Font typeface="Times" pitchFamily="18" charset="0"/>
              <a:buChar char="•"/>
              <a:defRPr>
                <a:solidFill>
                  <a:srgbClr val="656565"/>
                </a:solidFill>
                <a:latin typeface="Verdana" pitchFamily="34" charset="0"/>
                <a:ea typeface="ヒラギノ角ゴ Pro W3" charset="-128"/>
              </a:defRPr>
            </a:lvl1pPr>
            <a:lvl2pPr marL="742950" indent="-28575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2pPr>
            <a:lvl3pPr marL="11430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3pPr>
            <a:lvl4pPr marL="16002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4pPr>
            <a:lvl5pPr marL="2057400" indent="-228600" eaLnBrk="0" hangingPunct="0">
              <a:spcBef>
                <a:spcPct val="20000"/>
              </a:spcBef>
              <a:buClr>
                <a:schemeClr val="folHlink"/>
              </a:buClr>
              <a:buFont typeface="Times" pitchFamily="18" charset="0"/>
              <a:buChar char="•"/>
              <a:defRPr sz="1600">
                <a:solidFill>
                  <a:srgbClr val="656565"/>
                </a:solidFill>
                <a:latin typeface="Verdana" pitchFamily="34" charset="0"/>
                <a:ea typeface="ヒラギノ角ゴ Pro W3" charset="-128"/>
              </a:defRPr>
            </a:lvl5pPr>
            <a:lvl6pPr marL="25146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6pPr>
            <a:lvl7pPr marL="29718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7pPr>
            <a:lvl8pPr marL="34290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8pPr>
            <a:lvl9pPr marL="3886200" indent="-228600" eaLnBrk="0" fontAlgn="base" hangingPunct="0">
              <a:spcBef>
                <a:spcPct val="20000"/>
              </a:spcBef>
              <a:spcAft>
                <a:spcPct val="0"/>
              </a:spcAft>
              <a:buClr>
                <a:schemeClr val="folHlink"/>
              </a:buClr>
              <a:buFont typeface="Times" pitchFamily="18" charset="0"/>
              <a:buChar char="•"/>
              <a:defRPr sz="1600">
                <a:solidFill>
                  <a:srgbClr val="656565"/>
                </a:solidFill>
                <a:latin typeface="Verdana" pitchFamily="34" charset="0"/>
                <a:ea typeface="ヒラギノ角ゴ Pro W3" charset="-128"/>
              </a:defRPr>
            </a:lvl9pPr>
          </a:lstStyle>
          <a:p>
            <a:pPr eaLnBrk="1" fontAlgn="base" hangingPunct="1">
              <a:spcBef>
                <a:spcPct val="50000"/>
              </a:spcBef>
              <a:spcAft>
                <a:spcPct val="0"/>
              </a:spcAft>
              <a:buClr>
                <a:srgbClr val="FFFFFF"/>
              </a:buClr>
              <a:buFontTx/>
              <a:buNone/>
            </a:pPr>
            <a:r>
              <a:rPr lang="en-GB" altLang="en-US" sz="2400">
                <a:latin typeface="Arial" charset="0"/>
              </a:rPr>
              <a:t>5 metre</a:t>
            </a:r>
          </a:p>
        </p:txBody>
      </p:sp>
      <p:pic>
        <p:nvPicPr>
          <p:cNvPr id="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713" y="3068960"/>
            <a:ext cx="3624262"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Tree>
    <p:extLst>
      <p:ext uri="{BB962C8B-B14F-4D97-AF65-F5344CB8AC3E}">
        <p14:creationId xmlns:p14="http://schemas.microsoft.com/office/powerpoint/2010/main" val="3609392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Motivations</a:t>
            </a:r>
          </a:p>
        </p:txBody>
      </p:sp>
      <p:sp>
        <p:nvSpPr>
          <p:cNvPr id="4" name="Content Placeholder 2"/>
          <p:cNvSpPr>
            <a:spLocks noGrp="1"/>
          </p:cNvSpPr>
          <p:nvPr>
            <p:ph idx="1"/>
          </p:nvPr>
        </p:nvSpPr>
        <p:spPr>
          <a:xfrm>
            <a:off x="323528" y="908720"/>
            <a:ext cx="8712968" cy="5040560"/>
          </a:xfrm>
        </p:spPr>
        <p:txBody>
          <a:bodyPr/>
          <a:lstStyle/>
          <a:p>
            <a:pPr marL="0" indent="0" algn="ctr">
              <a:buFont typeface="Times" pitchFamily="18" charset="0"/>
              <a:buNone/>
              <a:defRPr/>
            </a:pPr>
            <a:r>
              <a:rPr lang="en-GB" altLang="en-US" sz="1600" dirty="0"/>
              <a:t>Application in Ultra-High Intensity source of coherent radiation </a:t>
            </a:r>
          </a:p>
          <a:p>
            <a:pPr marL="0" indent="0" algn="ctr">
              <a:buFont typeface="Times" pitchFamily="18" charset="0"/>
              <a:buNone/>
              <a:defRPr/>
            </a:pPr>
            <a:endParaRPr lang="en-GB" altLang="en-US" sz="1600" dirty="0"/>
          </a:p>
          <a:p>
            <a:pPr marL="0" indent="0">
              <a:buFont typeface="Times" pitchFamily="18" charset="0"/>
              <a:buNone/>
              <a:defRPr/>
            </a:pPr>
            <a:r>
              <a:rPr lang="en-GB" altLang="en-US" sz="1600" dirty="0"/>
              <a:t>THz Application</a:t>
            </a:r>
            <a:r>
              <a:rPr lang="en-GB" altLang="en-US" sz="1400" dirty="0"/>
              <a:t>:  security                       Quality and contents control </a:t>
            </a:r>
          </a:p>
          <a:p>
            <a:pPr marL="0" indent="0">
              <a:buFont typeface="Times" pitchFamily="18" charset="0"/>
              <a:buNone/>
              <a:defRPr/>
            </a:pPr>
            <a:endParaRPr lang="en-GB" altLang="en-US" sz="1400" dirty="0"/>
          </a:p>
          <a:p>
            <a:pPr marL="0" indent="0">
              <a:buFont typeface="Times" pitchFamily="18" charset="0"/>
              <a:buNone/>
              <a:defRPr/>
            </a:pPr>
            <a:endParaRPr lang="en-GB" altLang="en-US" sz="1400" dirty="0"/>
          </a:p>
          <a:p>
            <a:pPr marL="0" indent="0">
              <a:buFont typeface="Times" pitchFamily="18" charset="0"/>
              <a:buNone/>
              <a:defRPr/>
            </a:pPr>
            <a:endParaRPr lang="en-GB" altLang="en-US" sz="1400" dirty="0"/>
          </a:p>
          <a:p>
            <a:pPr marL="0" indent="0">
              <a:buFont typeface="Times" pitchFamily="18" charset="0"/>
              <a:buNone/>
              <a:defRPr/>
            </a:pPr>
            <a:endParaRPr lang="en-GB" altLang="en-US" sz="1400" dirty="0"/>
          </a:p>
          <a:p>
            <a:pPr marL="0" indent="0">
              <a:buFont typeface="Times" pitchFamily="18" charset="0"/>
              <a:buNone/>
              <a:defRPr/>
            </a:pPr>
            <a:endParaRPr lang="en-GB" altLang="en-US" sz="1400" dirty="0"/>
          </a:p>
          <a:p>
            <a:pPr marL="0" indent="0">
              <a:buFont typeface="Times" pitchFamily="18" charset="0"/>
              <a:buNone/>
              <a:defRPr/>
            </a:pPr>
            <a:endParaRPr lang="en-GB" altLang="en-US" sz="1400" dirty="0"/>
          </a:p>
          <a:p>
            <a:pPr marL="0" indent="0">
              <a:buFont typeface="Times" pitchFamily="18" charset="0"/>
              <a:buNone/>
              <a:defRPr/>
            </a:pPr>
            <a:endParaRPr lang="en-GB" altLang="en-US" sz="1400" dirty="0"/>
          </a:p>
          <a:p>
            <a:pPr marL="0" indent="0">
              <a:buFont typeface="Times" pitchFamily="18" charset="0"/>
              <a:buNone/>
              <a:defRPr/>
            </a:pPr>
            <a:r>
              <a:rPr lang="en-GB" altLang="en-US" sz="1400" dirty="0"/>
              <a:t>	</a:t>
            </a:r>
            <a:endParaRPr lang="en-GB" altLang="en-US" sz="1400" b="1" dirty="0"/>
          </a:p>
          <a:p>
            <a:pPr marL="0" indent="0">
              <a:buFont typeface="Times" pitchFamily="18" charset="0"/>
              <a:buNone/>
              <a:defRPr/>
            </a:pPr>
            <a:endParaRPr lang="en-GB" altLang="en-US" sz="1600" dirty="0"/>
          </a:p>
          <a:p>
            <a:pPr marL="0" indent="0">
              <a:buFont typeface="Times" pitchFamily="18" charset="0"/>
              <a:buNone/>
              <a:defRPr/>
            </a:pPr>
            <a:r>
              <a:rPr lang="en-GB" altLang="en-US" sz="1600" dirty="0"/>
              <a:t>EUV Applications: lithography - moving to ~10nm and QAs</a:t>
            </a:r>
          </a:p>
          <a:p>
            <a:pPr>
              <a:defRPr/>
            </a:pPr>
            <a:endParaRPr lang="en-GB" altLang="en-US" sz="1000" baseline="30000" dirty="0"/>
          </a:p>
          <a:p>
            <a:pPr marL="0" indent="0">
              <a:buFont typeface="Times" pitchFamily="18" charset="0"/>
              <a:buNone/>
              <a:defRPr/>
            </a:pPr>
            <a:endParaRPr lang="en-GB" sz="1000" baseline="30000" dirty="0"/>
          </a:p>
        </p:txBody>
      </p:sp>
      <p:sp>
        <p:nvSpPr>
          <p:cNvPr id="5" name="Rectangle 4"/>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pic>
        <p:nvPicPr>
          <p:cNvPr id="1029"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440921"/>
            <a:ext cx="2011596" cy="21564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041" y="4581128"/>
            <a:ext cx="5256857" cy="17281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1772816"/>
            <a:ext cx="1308678" cy="197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832" y="1988840"/>
            <a:ext cx="193063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Image result for composite materials quality contr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834" y="1772816"/>
            <a:ext cx="2882419" cy="19047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45276" y="3677518"/>
            <a:ext cx="3313728" cy="307777"/>
          </a:xfrm>
          <a:prstGeom prst="rect">
            <a:avLst/>
          </a:prstGeom>
          <a:noFill/>
        </p:spPr>
        <p:txBody>
          <a:bodyPr wrap="none" rtlCol="0">
            <a:spAutoFit/>
          </a:bodyPr>
          <a:lstStyle/>
          <a:p>
            <a:r>
              <a:rPr lang="en-GB" sz="1400" dirty="0"/>
              <a:t>&gt;50% of advanced composite materials</a:t>
            </a:r>
          </a:p>
        </p:txBody>
      </p:sp>
    </p:spTree>
    <p:extLst>
      <p:ext uri="{BB962C8B-B14F-4D97-AF65-F5344CB8AC3E}">
        <p14:creationId xmlns:p14="http://schemas.microsoft.com/office/powerpoint/2010/main" val="41333341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691680" y="260648"/>
            <a:ext cx="6659485" cy="648072"/>
          </a:xfrm>
        </p:spPr>
        <p:txBody>
          <a:bodyPr/>
          <a:lstStyle/>
          <a:p>
            <a:r>
              <a:rPr lang="en-GB" altLang="en-US" dirty="0"/>
              <a:t>Applications </a:t>
            </a:r>
          </a:p>
        </p:txBody>
      </p:sp>
      <p:sp>
        <p:nvSpPr>
          <p:cNvPr id="8195" name="Content Placeholder 2"/>
          <p:cNvSpPr>
            <a:spLocks noGrp="1"/>
          </p:cNvSpPr>
          <p:nvPr>
            <p:ph idx="1"/>
          </p:nvPr>
        </p:nvSpPr>
        <p:spPr>
          <a:xfrm>
            <a:off x="381544" y="1124744"/>
            <a:ext cx="8568952" cy="3096344"/>
          </a:xfrm>
        </p:spPr>
        <p:txBody>
          <a:bodyPr/>
          <a:lstStyle/>
          <a:p>
            <a:pPr marL="0" indent="0">
              <a:buFont typeface="Times" pitchFamily="18" charset="0"/>
              <a:buNone/>
              <a:defRPr/>
            </a:pPr>
            <a:r>
              <a:rPr lang="en-GB" altLang="en-US" sz="1600" u="sng" dirty="0">
                <a:effectLst>
                  <a:outerShdw blurRad="38100" dist="38100" dir="2700000" algn="tl">
                    <a:srgbClr val="000000">
                      <a:alpha val="43137"/>
                    </a:srgbClr>
                  </a:outerShdw>
                </a:effectLst>
              </a:rPr>
              <a:t>THz Application</a:t>
            </a:r>
            <a:r>
              <a:rPr lang="en-GB" altLang="en-US" sz="1600" dirty="0"/>
              <a:t>: </a:t>
            </a:r>
            <a:r>
              <a:rPr lang="en-GB" altLang="en-US" sz="1600" b="0" dirty="0"/>
              <a:t>Produce radiation at </a:t>
            </a:r>
            <a:r>
              <a:rPr lang="en-GB" sz="1600" b="0" dirty="0"/>
              <a:t>high power (up to 1MW) </a:t>
            </a:r>
            <a:r>
              <a:rPr lang="en-GB" altLang="en-US" sz="1600" b="0" dirty="0"/>
              <a:t>from 0.1 THz to 10 THz</a:t>
            </a:r>
          </a:p>
          <a:p>
            <a:pPr marL="0" indent="0">
              <a:buFont typeface="Times" pitchFamily="18" charset="0"/>
              <a:buNone/>
              <a:defRPr/>
            </a:pPr>
            <a:r>
              <a:rPr lang="en-GB" altLang="en-US" sz="1600" dirty="0"/>
              <a:t>Markets (outside research laboratories):</a:t>
            </a:r>
          </a:p>
          <a:p>
            <a:pPr>
              <a:defRPr/>
            </a:pPr>
            <a:r>
              <a:rPr lang="en-GB" altLang="en-US" sz="1600" b="0" dirty="0"/>
              <a:t>Cargo Screening: The World Market for Explosives, Weapons, and Contraband Detection Equipment (EWC) is estimated to be some $2.1 billion annually</a:t>
            </a:r>
            <a:r>
              <a:rPr lang="en-GB" sz="1600" b="0" baseline="30000" dirty="0"/>
              <a:t>1</a:t>
            </a:r>
            <a:endParaRPr lang="en-GB" altLang="en-US" sz="1600" b="0" dirty="0"/>
          </a:p>
          <a:p>
            <a:pPr>
              <a:defRPr/>
            </a:pPr>
            <a:r>
              <a:rPr lang="en-GB" altLang="en-US" sz="1600" b="0" dirty="0"/>
              <a:t>Replacing X-ray scanners: The global security screening market is expected to reach $9.10 Billion by 2020</a:t>
            </a:r>
            <a:r>
              <a:rPr lang="en-GB" altLang="en-US" sz="1600" b="0" baseline="30000" dirty="0"/>
              <a:t>2</a:t>
            </a:r>
          </a:p>
          <a:p>
            <a:pPr>
              <a:defRPr/>
            </a:pPr>
            <a:r>
              <a:rPr lang="en-GB" altLang="en-US" sz="1600" b="0" dirty="0"/>
              <a:t>Non-contact imaging of coatings and composites, material quality control, drug formulation</a:t>
            </a:r>
            <a:endParaRPr lang="en-GB" altLang="en-US" baseline="30000" dirty="0"/>
          </a:p>
          <a:p>
            <a:pPr marL="0" indent="0">
              <a:buFont typeface="Times" pitchFamily="18" charset="0"/>
              <a:buNone/>
              <a:defRPr/>
            </a:pPr>
            <a:r>
              <a:rPr lang="en-GB" sz="1000" baseline="30000" dirty="0"/>
              <a:t>1</a:t>
            </a:r>
            <a:r>
              <a:rPr lang="en-GB" sz="1000" dirty="0"/>
              <a:t>The Market for Explosives, Weapons and Contraband (EWC) Detection Equipment – HIS Technology, 2014 Edition </a:t>
            </a:r>
          </a:p>
          <a:p>
            <a:pPr marL="0" indent="0">
              <a:buFont typeface="Times" pitchFamily="18" charset="0"/>
              <a:buNone/>
              <a:defRPr/>
            </a:pPr>
            <a:r>
              <a:rPr lang="en-GB" altLang="en-US" sz="1000" baseline="30000" dirty="0"/>
              <a:t>2</a:t>
            </a:r>
            <a:r>
              <a:rPr lang="en-GB" altLang="en-US" sz="1000" dirty="0"/>
              <a:t>Security Screening Market  - Analysis and Forecast 2013-2020 – </a:t>
            </a:r>
            <a:r>
              <a:rPr lang="en-GB" altLang="en-US" sz="1000" dirty="0" err="1"/>
              <a:t>MarketsandMarkets</a:t>
            </a:r>
            <a:r>
              <a:rPr lang="en-GB" altLang="en-US" sz="1000" dirty="0"/>
              <a:t>, 2014 Edition</a:t>
            </a:r>
          </a:p>
          <a:p>
            <a:pPr>
              <a:defRPr/>
            </a:pPr>
            <a:endParaRPr lang="en-GB" altLang="en-US" baseline="30000" dirty="0"/>
          </a:p>
          <a:p>
            <a:pPr marL="0" indent="0">
              <a:buFont typeface="Times" pitchFamily="18" charset="0"/>
              <a:buNone/>
              <a:defRPr/>
            </a:pPr>
            <a:endParaRPr lang="en-GB" b="1" baseline="30000" dirty="0"/>
          </a:p>
          <a:p>
            <a:pPr marL="0" indent="0">
              <a:buFont typeface="Times" pitchFamily="18" charset="0"/>
              <a:buNone/>
              <a:defRPr/>
            </a:pPr>
            <a:endParaRPr lang="en-GB" sz="1000" baseline="30000" dirty="0"/>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
        <p:nvSpPr>
          <p:cNvPr id="5" name="Content Placeholder 2"/>
          <p:cNvSpPr txBox="1">
            <a:spLocks/>
          </p:cNvSpPr>
          <p:nvPr/>
        </p:nvSpPr>
        <p:spPr bwMode="auto">
          <a:xfrm>
            <a:off x="390610" y="4149080"/>
            <a:ext cx="7992888" cy="1872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rgbClr val="FF3300"/>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rgbClr val="800080"/>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rgbClr val="00CC00"/>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rgbClr val="00CC00"/>
                </a:solidFill>
                <a:latin typeface="+mn-lt"/>
              </a:defRPr>
            </a:lvl6pPr>
            <a:lvl7pPr marL="2971800" indent="-228600" algn="l" rtl="0" eaLnBrk="0" fontAlgn="base" hangingPunct="0">
              <a:spcBef>
                <a:spcPct val="20000"/>
              </a:spcBef>
              <a:spcAft>
                <a:spcPct val="0"/>
              </a:spcAft>
              <a:buChar char="»"/>
              <a:defRPr sz="2000" b="1">
                <a:solidFill>
                  <a:srgbClr val="00CC00"/>
                </a:solidFill>
                <a:latin typeface="+mn-lt"/>
              </a:defRPr>
            </a:lvl7pPr>
            <a:lvl8pPr marL="3429000" indent="-228600" algn="l" rtl="0" eaLnBrk="0" fontAlgn="base" hangingPunct="0">
              <a:spcBef>
                <a:spcPct val="20000"/>
              </a:spcBef>
              <a:spcAft>
                <a:spcPct val="0"/>
              </a:spcAft>
              <a:buChar char="»"/>
              <a:defRPr sz="2000" b="1">
                <a:solidFill>
                  <a:srgbClr val="00CC00"/>
                </a:solidFill>
                <a:latin typeface="+mn-lt"/>
              </a:defRPr>
            </a:lvl8pPr>
            <a:lvl9pPr marL="3886200" indent="-228600" algn="l" rtl="0" eaLnBrk="0" fontAlgn="base" hangingPunct="0">
              <a:spcBef>
                <a:spcPct val="20000"/>
              </a:spcBef>
              <a:spcAft>
                <a:spcPct val="0"/>
              </a:spcAft>
              <a:buChar char="»"/>
              <a:defRPr sz="2000" b="1">
                <a:solidFill>
                  <a:srgbClr val="00CC00"/>
                </a:solidFill>
                <a:latin typeface="+mn-lt"/>
              </a:defRPr>
            </a:lvl9pPr>
          </a:lstStyle>
          <a:p>
            <a:pPr marL="0" indent="0">
              <a:buFont typeface="Times" pitchFamily="18" charset="0"/>
              <a:buNone/>
              <a:defRPr/>
            </a:pPr>
            <a:r>
              <a:rPr lang="en-GB" altLang="en-US" sz="1600" u="sng" kern="0" dirty="0">
                <a:effectLst>
                  <a:outerShdw blurRad="38100" dist="38100" dir="2700000" algn="tl">
                    <a:srgbClr val="000000">
                      <a:alpha val="43137"/>
                    </a:srgbClr>
                  </a:outerShdw>
                </a:effectLst>
              </a:rPr>
              <a:t>EUV Applications</a:t>
            </a:r>
            <a:r>
              <a:rPr lang="en-GB" altLang="en-US" sz="1600" kern="0" dirty="0"/>
              <a:t>:  </a:t>
            </a:r>
            <a:r>
              <a:rPr lang="en-GB" altLang="en-US" sz="1600" b="0" kern="0" dirty="0"/>
              <a:t>Generating electron beams of typical energy of 10-30 MeV and current above 1A to generate high flux (</a:t>
            </a:r>
            <a:r>
              <a:rPr lang="en-GB" sz="1600" b="0" kern="0" dirty="0"/>
              <a:t>10</a:t>
            </a:r>
            <a:r>
              <a:rPr lang="en-GB" sz="1600" b="0" kern="0" baseline="30000" dirty="0"/>
              <a:t>18</a:t>
            </a:r>
            <a:r>
              <a:rPr lang="en-GB" sz="1600" b="0" kern="0" dirty="0"/>
              <a:t> -10</a:t>
            </a:r>
            <a:r>
              <a:rPr lang="en-GB" sz="1600" b="0" kern="0" baseline="30000" dirty="0"/>
              <a:t>20</a:t>
            </a:r>
            <a:r>
              <a:rPr lang="en-GB" sz="1600" b="0" kern="0" dirty="0"/>
              <a:t> photon per second) of radiation from 1nm to 10nm wavelengths range </a:t>
            </a:r>
            <a:r>
              <a:rPr lang="en-GB" altLang="en-US" sz="1600" kern="0" dirty="0"/>
              <a:t>	</a:t>
            </a:r>
            <a:endParaRPr lang="en-GB" altLang="en-US" sz="1600" b="0" kern="0" dirty="0"/>
          </a:p>
          <a:p>
            <a:pPr marL="0" indent="0">
              <a:buFont typeface="Times" pitchFamily="18" charset="0"/>
              <a:buNone/>
              <a:defRPr/>
            </a:pPr>
            <a:r>
              <a:rPr lang="en-GB" altLang="en-US" sz="1600" kern="0" dirty="0"/>
              <a:t>Markets (outside research laboratories):</a:t>
            </a:r>
          </a:p>
          <a:p>
            <a:pPr>
              <a:defRPr/>
            </a:pPr>
            <a:r>
              <a:rPr lang="en-GB" altLang="en-US" sz="1600" b="0" kern="0" dirty="0"/>
              <a:t>Non-destructive sources and material/medical diagnostics research market</a:t>
            </a:r>
          </a:p>
          <a:p>
            <a:pPr>
              <a:defRPr/>
            </a:pPr>
            <a:r>
              <a:rPr lang="en-GB" altLang="en-US" sz="1600" b="0" kern="0" dirty="0"/>
              <a:t>Lithography for the £332 billion Semiconductor Industry: $7 billion market in 2014</a:t>
            </a:r>
            <a:r>
              <a:rPr lang="en-GB" altLang="en-US" sz="1600" b="0" kern="0" baseline="30000" dirty="0"/>
              <a:t>3</a:t>
            </a:r>
            <a:endParaRPr lang="en-GB" altLang="en-US" sz="1600" b="0" kern="0" dirty="0"/>
          </a:p>
          <a:p>
            <a:pPr marL="0" indent="0">
              <a:buFont typeface="Times" pitchFamily="18" charset="0"/>
              <a:buNone/>
              <a:defRPr/>
            </a:pPr>
            <a:r>
              <a:rPr lang="en-GB" altLang="en-US" sz="1000" kern="0" baseline="30000" dirty="0"/>
              <a:t>3</a:t>
            </a:r>
            <a:r>
              <a:rPr lang="en-GB" altLang="en-US" sz="1000" kern="0" dirty="0"/>
              <a:t>Investor Day, ASML Small Talk London - 2015</a:t>
            </a:r>
          </a:p>
          <a:p>
            <a:pPr>
              <a:defRPr/>
            </a:pPr>
            <a:endParaRPr lang="en-GB" altLang="en-US" kern="0" baseline="30000" dirty="0"/>
          </a:p>
          <a:p>
            <a:pPr marL="0" indent="0">
              <a:buFont typeface="Times" pitchFamily="18" charset="0"/>
              <a:buNone/>
              <a:defRPr/>
            </a:pPr>
            <a:endParaRPr lang="en-GB" kern="0" baseline="30000" dirty="0"/>
          </a:p>
          <a:p>
            <a:pPr marL="0" indent="0">
              <a:buFont typeface="Times" pitchFamily="18" charset="0"/>
              <a:buNone/>
              <a:defRPr/>
            </a:pPr>
            <a:endParaRPr lang="en-GB" sz="1000" kern="0" baseline="30000" dirty="0"/>
          </a:p>
        </p:txBody>
      </p:sp>
    </p:spTree>
    <p:extLst>
      <p:ext uri="{BB962C8B-B14F-4D97-AF65-F5344CB8AC3E}">
        <p14:creationId xmlns:p14="http://schemas.microsoft.com/office/powerpoint/2010/main" val="9073302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24744"/>
            <a:ext cx="8820472" cy="5688632"/>
          </a:xfrm>
        </p:spPr>
        <p:txBody>
          <a:bodyPr/>
          <a:lstStyle/>
          <a:p>
            <a:pPr marL="0" indent="0">
              <a:buNone/>
            </a:pPr>
            <a:r>
              <a:rPr lang="en-GB" sz="1800" dirty="0">
                <a:solidFill>
                  <a:srgbClr val="C00000"/>
                </a:solidFill>
              </a:rPr>
              <a:t>Challenges </a:t>
            </a:r>
          </a:p>
          <a:p>
            <a:pPr>
              <a:buFontTx/>
              <a:buChar char="-"/>
            </a:pPr>
            <a:r>
              <a:rPr lang="en-GB" sz="1600" b="0" dirty="0"/>
              <a:t>Decelerated beam excites HOMs in the SRF cavity </a:t>
            </a:r>
            <a:r>
              <a:rPr lang="en-GB" sz="1600" b="0" i="1" dirty="0"/>
              <a:t>(if the same cavity cells are used accelerated beam will also contribute to the excitation of HOMs)</a:t>
            </a:r>
          </a:p>
          <a:p>
            <a:pPr>
              <a:buFontTx/>
              <a:buChar char="-"/>
            </a:pPr>
            <a:r>
              <a:rPr lang="en-GB" sz="1600" b="0" dirty="0"/>
              <a:t>HOMs have high Q-factor leading to accumulation and gradual amplitude gain </a:t>
            </a:r>
            <a:r>
              <a:rPr lang="en-GB" sz="1600" b="0" i="1" dirty="0"/>
              <a:t>(balance between the amplitude gain and losses in the cavity – start current for the BBU instabilities)</a:t>
            </a:r>
          </a:p>
          <a:p>
            <a:pPr>
              <a:buFontTx/>
              <a:buChar char="-"/>
            </a:pPr>
            <a:r>
              <a:rPr lang="en-GB" sz="1600" b="0" dirty="0"/>
              <a:t>If the e-beam current is high i.e. gain is above losses, the accelerated beam is affected by the accumulated HOMs (</a:t>
            </a:r>
            <a:r>
              <a:rPr lang="en-GB" sz="1600" b="0" i="1" dirty="0"/>
              <a:t>BBU instability</a:t>
            </a:r>
            <a:r>
              <a:rPr lang="en-GB" sz="1600" b="0" dirty="0"/>
              <a:t>)</a:t>
            </a:r>
          </a:p>
          <a:p>
            <a:pPr marL="0" indent="0">
              <a:buNone/>
            </a:pPr>
            <a:r>
              <a:rPr lang="en-GB" sz="1800" dirty="0">
                <a:solidFill>
                  <a:schemeClr val="accent5">
                    <a:lumMod val="50000"/>
                  </a:schemeClr>
                </a:solidFill>
              </a:rPr>
              <a:t>Solutions</a:t>
            </a:r>
            <a:r>
              <a:rPr lang="en-GB" sz="1800" dirty="0"/>
              <a:t>   </a:t>
            </a:r>
          </a:p>
          <a:p>
            <a:r>
              <a:rPr lang="en-GB" sz="1600" b="0" dirty="0"/>
              <a:t>Separate accelerating and decelerating cells </a:t>
            </a:r>
          </a:p>
          <a:p>
            <a:r>
              <a:rPr lang="en-GB" sz="1600" b="0" dirty="0"/>
              <a:t>Tune accelerating and decelerating sections to separate partial HOMs i.e. localise them</a:t>
            </a:r>
          </a:p>
          <a:p>
            <a:r>
              <a:rPr lang="en-GB" sz="1600" b="0" dirty="0"/>
              <a:t>Accelerated and decelerating beams go always through separate accelerating and decelerating sections, after deceleration the beam goes to the dump </a:t>
            </a:r>
          </a:p>
          <a:p>
            <a:r>
              <a:rPr lang="en-GB" sz="1600" b="0" dirty="0"/>
              <a:t>Connect the sections by resonant coupling cavity cell to allow accelerating mode to operate in both sections</a:t>
            </a:r>
          </a:p>
          <a:p>
            <a:pPr marL="0" indent="0">
              <a:buNone/>
            </a:pPr>
            <a:r>
              <a:rPr lang="en-GB" sz="1800" dirty="0">
                <a:solidFill>
                  <a:srgbClr val="FF9900"/>
                </a:solidFill>
              </a:rPr>
              <a:t>Left challenges to resolve  </a:t>
            </a:r>
          </a:p>
          <a:p>
            <a:r>
              <a:rPr lang="en-GB" sz="1600" b="0" dirty="0"/>
              <a:t>HOMs are still excited in decelerating section and will limit the total current driven through the decelerating section. </a:t>
            </a:r>
          </a:p>
          <a:p>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b="0" dirty="0"/>
          </a:p>
          <a:p>
            <a:pPr marL="0" indent="0">
              <a:buNone/>
            </a:pPr>
            <a:endParaRPr lang="en-GB" sz="2000" dirty="0"/>
          </a:p>
          <a:p>
            <a:pPr marL="0" indent="0" algn="ctr">
              <a:buNone/>
            </a:pPr>
            <a:endParaRPr lang="en-GB" sz="2000" dirty="0"/>
          </a:p>
        </p:txBody>
      </p:sp>
      <p:sp>
        <p:nvSpPr>
          <p:cNvPr id="4" name="Rectangle 3"/>
          <p:cNvSpPr/>
          <p:nvPr/>
        </p:nvSpPr>
        <p:spPr bwMode="auto">
          <a:xfrm>
            <a:off x="395536" y="6669360"/>
            <a:ext cx="3312368" cy="144115"/>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Title 2"/>
          <p:cNvSpPr>
            <a:spLocks noGrp="1"/>
          </p:cNvSpPr>
          <p:nvPr>
            <p:ph type="title"/>
          </p:nvPr>
        </p:nvSpPr>
        <p:spPr>
          <a:xfrm>
            <a:off x="1584325" y="404813"/>
            <a:ext cx="6659563" cy="431800"/>
          </a:xfrm>
        </p:spPr>
        <p:txBody>
          <a:bodyPr/>
          <a:lstStyle/>
          <a:p>
            <a:r>
              <a:rPr lang="en-GB" dirty="0"/>
              <a:t>Proposal: UH-FLUX project</a:t>
            </a:r>
          </a:p>
        </p:txBody>
      </p:sp>
    </p:spTree>
    <p:extLst>
      <p:ext uri="{BB962C8B-B14F-4D97-AF65-F5344CB8AC3E}">
        <p14:creationId xmlns:p14="http://schemas.microsoft.com/office/powerpoint/2010/main" val="28394521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835696" y="332656"/>
            <a:ext cx="5832648" cy="553802"/>
          </a:xfrm>
          <a:prstGeom prst="rect">
            <a:avLst/>
          </a:prstGeom>
        </p:spPr>
        <p:txBody>
          <a:bodyPr/>
          <a:lst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a:lstStyle>
          <a:p>
            <a:r>
              <a:rPr lang="en-US" kern="0" dirty="0">
                <a:solidFill>
                  <a:srgbClr val="2D2DB9">
                    <a:lumMod val="75000"/>
                  </a:srgbClr>
                </a:solidFill>
              </a:rPr>
              <a:t>UH-FLUX: AERL</a:t>
            </a:r>
            <a:endParaRPr lang="en-US" sz="2400" kern="0" dirty="0">
              <a:solidFill>
                <a:srgbClr val="2D2DB9">
                  <a:lumMod val="75000"/>
                </a:srgbClr>
              </a:solidFill>
            </a:endParaRPr>
          </a:p>
        </p:txBody>
      </p:sp>
      <p:pic>
        <p:nvPicPr>
          <p:cNvPr id="5" name="Picture 4"/>
          <p:cNvPicPr>
            <a:picLocks noChangeAspect="1"/>
          </p:cNvPicPr>
          <p:nvPr/>
        </p:nvPicPr>
        <p:blipFill rotWithShape="1">
          <a:blip r:embed="rId2"/>
          <a:srcRect b="10997"/>
          <a:stretch/>
        </p:blipFill>
        <p:spPr>
          <a:xfrm>
            <a:off x="1620492" y="2370366"/>
            <a:ext cx="3311548" cy="3434898"/>
          </a:xfrm>
          <a:prstGeom prst="rect">
            <a:avLst/>
          </a:prstGeom>
        </p:spPr>
      </p:pic>
      <p:pic>
        <p:nvPicPr>
          <p:cNvPr id="6" name="Picture 5"/>
          <p:cNvPicPr>
            <a:picLocks noChangeAspect="1"/>
          </p:cNvPicPr>
          <p:nvPr/>
        </p:nvPicPr>
        <p:blipFill rotWithShape="1">
          <a:blip r:embed="rId3"/>
          <a:srcRect b="12291"/>
          <a:stretch/>
        </p:blipFill>
        <p:spPr>
          <a:xfrm>
            <a:off x="4308016" y="2300973"/>
            <a:ext cx="3432336" cy="3462282"/>
          </a:xfrm>
          <a:prstGeom prst="rect">
            <a:avLst/>
          </a:prstGeom>
        </p:spPr>
      </p:pic>
      <p:sp>
        <p:nvSpPr>
          <p:cNvPr id="7" name="TextBox 6"/>
          <p:cNvSpPr txBox="1"/>
          <p:nvPr/>
        </p:nvSpPr>
        <p:spPr>
          <a:xfrm>
            <a:off x="2582955" y="2163634"/>
            <a:ext cx="1530637"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Times New Roman" pitchFamily="18" charset="0"/>
                <a:ea typeface="ＭＳ Ｐゴシック" pitchFamily="34" charset="-128"/>
              </a:rPr>
              <a:t>Acc. mode</a:t>
            </a:r>
          </a:p>
        </p:txBody>
      </p:sp>
      <p:sp>
        <p:nvSpPr>
          <p:cNvPr id="8" name="TextBox 7"/>
          <p:cNvSpPr txBox="1"/>
          <p:nvPr/>
        </p:nvSpPr>
        <p:spPr>
          <a:xfrm>
            <a:off x="4977262" y="2132856"/>
            <a:ext cx="2093843" cy="400110"/>
          </a:xfrm>
          <a:prstGeom prst="rect">
            <a:avLst/>
          </a:prstGeom>
          <a:noFill/>
        </p:spPr>
        <p:txBody>
          <a:bodyPr wrap="none" rtlCol="0">
            <a:spAutoFit/>
          </a:bodyPr>
          <a:lstStyle/>
          <a:p>
            <a:pPr fontAlgn="base">
              <a:spcBef>
                <a:spcPct val="0"/>
              </a:spcBef>
              <a:spcAft>
                <a:spcPct val="0"/>
              </a:spcAft>
            </a:pPr>
            <a:r>
              <a:rPr lang="en-US" sz="2000" dirty="0">
                <a:solidFill>
                  <a:srgbClr val="000000"/>
                </a:solidFill>
                <a:latin typeface="Times New Roman" pitchFamily="18" charset="0"/>
                <a:ea typeface="ＭＳ Ｐゴシック" pitchFamily="34" charset="-128"/>
              </a:rPr>
              <a:t>One of the HOMs </a:t>
            </a:r>
          </a:p>
        </p:txBody>
      </p:sp>
      <p:sp>
        <p:nvSpPr>
          <p:cNvPr id="10" name="Title 2"/>
          <p:cNvSpPr txBox="1">
            <a:spLocks/>
          </p:cNvSpPr>
          <p:nvPr/>
        </p:nvSpPr>
        <p:spPr>
          <a:xfrm>
            <a:off x="1331640" y="937320"/>
            <a:ext cx="6840760" cy="864096"/>
          </a:xfrm>
          <a:prstGeom prst="rect">
            <a:avLst/>
          </a:prstGeom>
        </p:spPr>
        <p:txBody>
          <a:bodyPr/>
          <a:lst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a:lstStyle>
          <a:p>
            <a:r>
              <a:rPr lang="en-US" sz="2400" kern="0" dirty="0">
                <a:solidFill>
                  <a:srgbClr val="2D2DB9">
                    <a:lumMod val="75000"/>
                  </a:srgbClr>
                </a:solidFill>
              </a:rPr>
              <a:t>Decoupling all partial modes except the accelerating mode</a:t>
            </a:r>
          </a:p>
        </p:txBody>
      </p:sp>
      <p:sp>
        <p:nvSpPr>
          <p:cNvPr id="13" name="Rectangle 1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Tree>
    <p:extLst>
      <p:ext uri="{BB962C8B-B14F-4D97-AF65-F5344CB8AC3E}">
        <p14:creationId xmlns:p14="http://schemas.microsoft.com/office/powerpoint/2010/main" val="7736779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4421430"/>
            <a:ext cx="4320480" cy="1569660"/>
          </a:xfrm>
          <a:prstGeom prst="rect">
            <a:avLst/>
          </a:prstGeom>
          <a:noFill/>
        </p:spPr>
        <p:txBody>
          <a:bodyPr wrap="square" rtlCol="0">
            <a:spAutoFit/>
          </a:bodyPr>
          <a:lstStyle/>
          <a:p>
            <a:r>
              <a:rPr lang="en-GB" sz="1600" dirty="0">
                <a:solidFill>
                  <a:schemeClr val="bg2">
                    <a:lumMod val="50000"/>
                  </a:schemeClr>
                </a:solidFill>
              </a:rPr>
              <a:t>- 7 cell cavity prototype is machined using computer controlled lathe from 2 blocks of solid aluminium.</a:t>
            </a:r>
          </a:p>
          <a:p>
            <a:r>
              <a:rPr lang="en-GB" sz="1600" dirty="0">
                <a:solidFill>
                  <a:schemeClr val="bg2">
                    <a:lumMod val="50000"/>
                  </a:schemeClr>
                </a:solidFill>
              </a:rPr>
              <a:t>- The cavity is to develop RF techniques of such cavities study</a:t>
            </a:r>
          </a:p>
          <a:p>
            <a:r>
              <a:rPr lang="en-GB" sz="1600" dirty="0">
                <a:solidFill>
                  <a:schemeClr val="bg2">
                    <a:lumMod val="50000"/>
                  </a:schemeClr>
                </a:solidFill>
              </a:rPr>
              <a:t>- Conduct preliminary RF measurements   </a:t>
            </a:r>
          </a:p>
        </p:txBody>
      </p:sp>
      <p:sp>
        <p:nvSpPr>
          <p:cNvPr id="9" name="TextBox 8"/>
          <p:cNvSpPr txBox="1"/>
          <p:nvPr/>
        </p:nvSpPr>
        <p:spPr>
          <a:xfrm>
            <a:off x="4355976" y="4605197"/>
            <a:ext cx="4667804" cy="1323439"/>
          </a:xfrm>
          <a:prstGeom prst="rect">
            <a:avLst/>
          </a:prstGeom>
          <a:noFill/>
        </p:spPr>
        <p:txBody>
          <a:bodyPr wrap="square" rtlCol="0">
            <a:spAutoFit/>
          </a:bodyPr>
          <a:lstStyle/>
          <a:p>
            <a:r>
              <a:rPr lang="en-GB" sz="1600" dirty="0">
                <a:solidFill>
                  <a:srgbClr val="C00000"/>
                </a:solidFill>
              </a:rPr>
              <a:t>- 11 cell full scale cavity copper prototype is machined using conventional technology.</a:t>
            </a:r>
          </a:p>
          <a:p>
            <a:r>
              <a:rPr lang="en-GB" sz="1600" dirty="0">
                <a:solidFill>
                  <a:srgbClr val="C00000"/>
                </a:solidFill>
              </a:rPr>
              <a:t>- Machined using similar process developed for SCRF cavities.  </a:t>
            </a:r>
          </a:p>
          <a:p>
            <a:endParaRPr lang="en-GB" sz="1600" dirty="0">
              <a:solidFill>
                <a:srgbClr val="C00000"/>
              </a:solidFill>
            </a:endParaRPr>
          </a:p>
        </p:txBody>
      </p:sp>
      <p:sp>
        <p:nvSpPr>
          <p:cNvPr id="3" name="Title 2"/>
          <p:cNvSpPr>
            <a:spLocks noGrp="1"/>
          </p:cNvSpPr>
          <p:nvPr>
            <p:ph type="title"/>
          </p:nvPr>
        </p:nvSpPr>
        <p:spPr>
          <a:xfrm>
            <a:off x="1475656" y="404664"/>
            <a:ext cx="6659485" cy="769826"/>
          </a:xfrm>
        </p:spPr>
        <p:txBody>
          <a:bodyPr/>
          <a:lstStyle/>
          <a:p>
            <a:r>
              <a:rPr lang="en-GB" sz="3000" dirty="0"/>
              <a:t>Experimental studies </a:t>
            </a:r>
            <a:br>
              <a:rPr lang="en-GB" sz="3200" b="0" dirty="0"/>
            </a:br>
            <a:endParaRPr lang="en-GB" sz="3200" b="0" dirty="0"/>
          </a:p>
        </p:txBody>
      </p:sp>
      <p:sp>
        <p:nvSpPr>
          <p:cNvPr id="8" name="Rectangle 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196752"/>
            <a:ext cx="2808312" cy="2925917"/>
          </a:xfrm>
        </p:spPr>
      </p:pic>
      <p:pic>
        <p:nvPicPr>
          <p:cNvPr id="2" name="Picture 1"/>
          <p:cNvPicPr>
            <a:picLocks noChangeAspect="1"/>
          </p:cNvPicPr>
          <p:nvPr/>
        </p:nvPicPr>
        <p:blipFill>
          <a:blip r:embed="rId3"/>
          <a:stretch>
            <a:fillRect/>
          </a:stretch>
        </p:blipFill>
        <p:spPr>
          <a:xfrm>
            <a:off x="5148064" y="952599"/>
            <a:ext cx="2376264" cy="3164184"/>
          </a:xfrm>
          <a:prstGeom prst="rect">
            <a:avLst/>
          </a:prstGeom>
        </p:spPr>
      </p:pic>
    </p:spTree>
    <p:extLst>
      <p:ext uri="{BB962C8B-B14F-4D97-AF65-F5344CB8AC3E}">
        <p14:creationId xmlns:p14="http://schemas.microsoft.com/office/powerpoint/2010/main" val="16115383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988840"/>
            <a:ext cx="7772400" cy="1944216"/>
          </a:xfrm>
        </p:spPr>
        <p:txBody>
          <a:bodyPr/>
          <a:lstStyle/>
          <a:p>
            <a:pPr algn="ctr"/>
            <a:r>
              <a:rPr lang="en-GB" dirty="0"/>
              <a:t>Proof of the concept experimental studies </a:t>
            </a:r>
          </a:p>
          <a:p>
            <a:pPr lvl="1" algn="ctr"/>
            <a:r>
              <a:rPr lang="en-GB" dirty="0"/>
              <a:t>Aluminium 7 cells cavity </a:t>
            </a:r>
          </a:p>
        </p:txBody>
      </p:sp>
      <p:sp>
        <p:nvSpPr>
          <p:cNvPr id="3" name="Rectangle 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Tree>
    <p:extLst>
      <p:ext uri="{BB962C8B-B14F-4D97-AF65-F5344CB8AC3E}">
        <p14:creationId xmlns:p14="http://schemas.microsoft.com/office/powerpoint/2010/main" val="65531962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rench.physics.ox.ac.uk\user\Students\2013\trin2612\Data\Presentation\mode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902" y="1838536"/>
            <a:ext cx="188421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rench.physics.ox.ac.uk\user\Students\2013\trin2612\Data\Presentation\mod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505" y="1771650"/>
            <a:ext cx="1728167" cy="23408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ench.physics.ox.ac.uk\user\Students\2013\trin2612\Data\Presentation\mod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808237"/>
            <a:ext cx="1630829" cy="2304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880515" y="4355812"/>
                <a:ext cx="205298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a:rPr>
                        <m:t>𝑓</m:t>
                      </m:r>
                      <m:r>
                        <a:rPr lang="en-GB" sz="1400" b="0" i="1" smtClean="0">
                          <a:latin typeface="Cambria Math"/>
                        </a:rPr>
                        <m:t>=1.300144 </m:t>
                      </m:r>
                      <m:r>
                        <a:rPr lang="en-GB" sz="1400" b="0" i="1" smtClean="0">
                          <a:latin typeface="Cambria Math"/>
                        </a:rPr>
                        <m:t>𝐺𝐻𝑧</m:t>
                      </m:r>
                    </m:oMath>
                  </m:oMathPara>
                </a14:m>
                <a:endParaRPr lang="en-GB" sz="1400" dirty="0"/>
              </a:p>
            </p:txBody>
          </p:sp>
        </mc:Choice>
        <mc:Fallback xmlns="">
          <p:sp>
            <p:nvSpPr>
              <p:cNvPr id="4" name="TextBox 3"/>
              <p:cNvSpPr txBox="1">
                <a:spLocks noRot="1" noChangeAspect="1" noMove="1" noResize="1" noEditPoints="1" noAdjustHandles="1" noChangeArrowheads="1" noChangeShapeType="1" noTextEdit="1"/>
              </p:cNvSpPr>
              <p:nvPr/>
            </p:nvSpPr>
            <p:spPr>
              <a:xfrm>
                <a:off x="880515" y="4355812"/>
                <a:ext cx="2052984" cy="307777"/>
              </a:xfrm>
              <a:prstGeom prst="rect">
                <a:avLst/>
              </a:prstGeom>
              <a:blipFill rotWithShape="1">
                <a:blip r:embed="rId5"/>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743152" y="4326271"/>
                <a:ext cx="205298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a:rPr>
                        <m:t>𝑓</m:t>
                      </m:r>
                      <m:r>
                        <a:rPr lang="en-GB" sz="1400" b="0" i="1" smtClean="0">
                          <a:latin typeface="Cambria Math"/>
                        </a:rPr>
                        <m:t>=1.279688 </m:t>
                      </m:r>
                      <m:r>
                        <a:rPr lang="en-GB" sz="1400" b="0" i="1" smtClean="0">
                          <a:latin typeface="Cambria Math"/>
                        </a:rPr>
                        <m:t>𝐺𝐻𝑧</m:t>
                      </m:r>
                    </m:oMath>
                  </m:oMathPara>
                </a14:m>
                <a:endParaRPr lang="en-GB" sz="1400" dirty="0"/>
              </a:p>
            </p:txBody>
          </p:sp>
        </mc:Choice>
        <mc:Fallback xmlns="">
          <p:sp>
            <p:nvSpPr>
              <p:cNvPr id="8" name="TextBox 7"/>
              <p:cNvSpPr txBox="1">
                <a:spLocks noRot="1" noChangeAspect="1" noMove="1" noResize="1" noEditPoints="1" noAdjustHandles="1" noChangeArrowheads="1" noChangeShapeType="1" noTextEdit="1"/>
              </p:cNvSpPr>
              <p:nvPr/>
            </p:nvSpPr>
            <p:spPr>
              <a:xfrm>
                <a:off x="3743152" y="4326271"/>
                <a:ext cx="2052984" cy="307777"/>
              </a:xfrm>
              <a:prstGeom prst="rect">
                <a:avLst/>
              </a:prstGeom>
              <a:blipFill rotWithShape="1">
                <a:blip r:embed="rId6"/>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449154" y="4326270"/>
                <a:ext cx="205298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a:rPr>
                        <m:t>𝑓</m:t>
                      </m:r>
                      <m:r>
                        <a:rPr lang="en-GB" sz="1400" b="0" i="1" smtClean="0">
                          <a:latin typeface="Cambria Math"/>
                        </a:rPr>
                        <m:t>=1.099712 </m:t>
                      </m:r>
                      <m:r>
                        <a:rPr lang="en-GB" sz="1400" b="0" i="1" smtClean="0">
                          <a:latin typeface="Cambria Math"/>
                        </a:rPr>
                        <m:t>𝐺𝐻𝑧</m:t>
                      </m:r>
                    </m:oMath>
                  </m:oMathPara>
                </a14:m>
                <a:endParaRPr lang="en-GB" sz="1400" dirty="0"/>
              </a:p>
            </p:txBody>
          </p:sp>
        </mc:Choice>
        <mc:Fallback xmlns="">
          <p:sp>
            <p:nvSpPr>
              <p:cNvPr id="9" name="TextBox 8"/>
              <p:cNvSpPr txBox="1">
                <a:spLocks noRot="1" noChangeAspect="1" noMove="1" noResize="1" noEditPoints="1" noAdjustHandles="1" noChangeArrowheads="1" noChangeShapeType="1" noTextEdit="1"/>
              </p:cNvSpPr>
              <p:nvPr/>
            </p:nvSpPr>
            <p:spPr>
              <a:xfrm>
                <a:off x="6449154" y="4326270"/>
                <a:ext cx="2052984" cy="307777"/>
              </a:xfrm>
              <a:prstGeom prst="rect">
                <a:avLst/>
              </a:prstGeom>
              <a:blipFill rotWithShape="1">
                <a:blip r:embed="rId7"/>
                <a:stretch>
                  <a:fillRect b="-8000"/>
                </a:stretch>
              </a:blipFill>
            </p:spPr>
            <p:txBody>
              <a:bodyPr/>
              <a:lstStyle/>
              <a:p>
                <a:r>
                  <a:rPr lang="en-GB">
                    <a:noFill/>
                  </a:rPr>
                  <a:t> </a:t>
                </a:r>
              </a:p>
            </p:txBody>
          </p:sp>
        </mc:Fallback>
      </mc:AlternateContent>
      <p:sp>
        <p:nvSpPr>
          <p:cNvPr id="10" name="TextBox 9"/>
          <p:cNvSpPr txBox="1"/>
          <p:nvPr/>
        </p:nvSpPr>
        <p:spPr>
          <a:xfrm>
            <a:off x="3260258" y="4663589"/>
            <a:ext cx="3018775" cy="369332"/>
          </a:xfrm>
          <a:prstGeom prst="rect">
            <a:avLst/>
          </a:prstGeom>
          <a:noFill/>
        </p:spPr>
        <p:txBody>
          <a:bodyPr wrap="none" rtlCol="0">
            <a:spAutoFit/>
          </a:bodyPr>
          <a:lstStyle/>
          <a:p>
            <a:pPr algn="ctr"/>
            <a:r>
              <a:rPr lang="en-GB" dirty="0"/>
              <a:t>Parasitic asymmetric mode </a:t>
            </a:r>
          </a:p>
        </p:txBody>
      </p:sp>
      <p:sp>
        <p:nvSpPr>
          <p:cNvPr id="12" name="Rectangle 11"/>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
        <p:nvSpPr>
          <p:cNvPr id="14" name="Title 2"/>
          <p:cNvSpPr txBox="1">
            <a:spLocks noGrp="1"/>
          </p:cNvSpPr>
          <p:nvPr>
            <p:ph type="title"/>
          </p:nvPr>
        </p:nvSpPr>
        <p:spPr>
          <a:prstGeom prst="rect">
            <a:avLst/>
          </a:prstGeom>
        </p:spPr>
        <p:txBody>
          <a:bodyPr/>
          <a:lst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a:lstStyle>
          <a:p>
            <a:r>
              <a:rPr lang="en-US" kern="0" dirty="0">
                <a:solidFill>
                  <a:srgbClr val="3333CC">
                    <a:lumMod val="75000"/>
                  </a:srgbClr>
                </a:solidFill>
                <a:effectLst>
                  <a:outerShdw blurRad="38100" dist="38100" dir="2700000" algn="tl">
                    <a:srgbClr val="000000">
                      <a:alpha val="43137"/>
                    </a:srgbClr>
                  </a:outerShdw>
                </a:effectLst>
                <a:cs typeface="Arial" panose="020B0604020202020204" pitchFamily="34" charset="0"/>
              </a:rPr>
              <a:t>          UH-FLUX: AERL 7 Cell cavity</a:t>
            </a:r>
            <a:endParaRPr lang="en-US" kern="0" dirty="0">
              <a:solidFill>
                <a:srgbClr val="3333CC">
                  <a:lumMod val="75000"/>
                </a:srgbClr>
              </a:solidFill>
              <a:effectLst>
                <a:outerShdw blurRad="38100" dist="38100" dir="2700000" algn="tl">
                  <a:srgbClr val="000000">
                    <a:alpha val="43137"/>
                  </a:srgbClr>
                </a:outerShdw>
              </a:effectLst>
            </a:endParaRPr>
          </a:p>
        </p:txBody>
      </p:sp>
      <p:sp>
        <p:nvSpPr>
          <p:cNvPr id="6" name="TextBox 5"/>
          <p:cNvSpPr txBox="1"/>
          <p:nvPr/>
        </p:nvSpPr>
        <p:spPr>
          <a:xfrm>
            <a:off x="2227889" y="5719503"/>
            <a:ext cx="5083508" cy="369332"/>
          </a:xfrm>
          <a:prstGeom prst="rect">
            <a:avLst/>
          </a:prstGeom>
          <a:noFill/>
        </p:spPr>
        <p:txBody>
          <a:bodyPr wrap="none" rtlCol="0">
            <a:spAutoFit/>
          </a:bodyPr>
          <a:lstStyle/>
          <a:p>
            <a:r>
              <a:rPr lang="en-GB" dirty="0"/>
              <a:t>Results observed using CST- Microwave studio </a:t>
            </a:r>
          </a:p>
        </p:txBody>
      </p:sp>
      <p:sp>
        <p:nvSpPr>
          <p:cNvPr id="15" name="TextBox 14"/>
          <p:cNvSpPr txBox="1"/>
          <p:nvPr/>
        </p:nvSpPr>
        <p:spPr>
          <a:xfrm>
            <a:off x="1012731" y="4653136"/>
            <a:ext cx="1903085" cy="369332"/>
          </a:xfrm>
          <a:prstGeom prst="rect">
            <a:avLst/>
          </a:prstGeom>
          <a:noFill/>
        </p:spPr>
        <p:txBody>
          <a:bodyPr wrap="none" rtlCol="0">
            <a:spAutoFit/>
          </a:bodyPr>
          <a:lstStyle/>
          <a:p>
            <a:pPr algn="ctr"/>
            <a:r>
              <a:rPr lang="en-GB" dirty="0"/>
              <a:t>Operating mode </a:t>
            </a:r>
          </a:p>
        </p:txBody>
      </p:sp>
      <p:sp>
        <p:nvSpPr>
          <p:cNvPr id="16" name="TextBox 15"/>
          <p:cNvSpPr txBox="1"/>
          <p:nvPr/>
        </p:nvSpPr>
        <p:spPr>
          <a:xfrm>
            <a:off x="6265632" y="4653136"/>
            <a:ext cx="2569934" cy="369332"/>
          </a:xfrm>
          <a:prstGeom prst="rect">
            <a:avLst/>
          </a:prstGeom>
          <a:noFill/>
        </p:spPr>
        <p:txBody>
          <a:bodyPr wrap="none" rtlCol="0">
            <a:spAutoFit/>
          </a:bodyPr>
          <a:lstStyle/>
          <a:p>
            <a:pPr algn="ctr"/>
            <a:r>
              <a:rPr lang="en-GB" dirty="0"/>
              <a:t>Coupling bridge mode </a:t>
            </a:r>
          </a:p>
        </p:txBody>
      </p:sp>
    </p:spTree>
    <p:extLst>
      <p:ext uri="{BB962C8B-B14F-4D97-AF65-F5344CB8AC3E}">
        <p14:creationId xmlns:p14="http://schemas.microsoft.com/office/powerpoint/2010/main" val="393503463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124744"/>
            <a:ext cx="8712968" cy="1059482"/>
          </a:xfrm>
        </p:spPr>
        <p:txBody>
          <a:bodyPr/>
          <a:lstStyle/>
          <a:p>
            <a:pPr marL="0" indent="0" algn="ctr">
              <a:buNone/>
            </a:pPr>
            <a:r>
              <a:rPr lang="en-GB" dirty="0"/>
              <a:t>Experimental studies: proof of the concept  </a:t>
            </a:r>
          </a:p>
          <a:p>
            <a:pPr lvl="1" algn="ctr"/>
            <a:r>
              <a:rPr lang="en-GB" sz="2400" dirty="0"/>
              <a:t>Aluminium 7 cells cavity</a:t>
            </a:r>
          </a:p>
        </p:txBody>
      </p:sp>
      <p:sp>
        <p:nvSpPr>
          <p:cNvPr id="3" name="Rectangle 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557128"/>
            <a:ext cx="3528392" cy="281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763688" y="5549659"/>
            <a:ext cx="58326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 - to identify the cavity modes: operating and HOMs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  to compare with numerical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52733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196" y="826848"/>
            <a:ext cx="8599249" cy="5807416"/>
          </a:xfrm>
        </p:spPr>
        <p:txBody>
          <a:bodyPr/>
          <a:lstStyle/>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a:spcBef>
                <a:spcPts val="500"/>
              </a:spcBef>
              <a:spcAft>
                <a:spcPts val="0"/>
              </a:spcAft>
              <a:buNone/>
            </a:pPr>
            <a:r>
              <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                                                     </a:t>
            </a:r>
            <a:r>
              <a:rPr lang="en-GB" sz="1800" i="1" spc="75" dirty="0">
                <a:solidFill>
                  <a:srgbClr val="0000FF"/>
                </a:solidFill>
                <a:latin typeface="Cambria" panose="02040503050406030204" pitchFamily="18" charset="0"/>
                <a:ea typeface="Times New Roman" panose="02020603050405020304" pitchFamily="18" charset="0"/>
                <a:cs typeface="Times New Roman" panose="02020603050405020304" pitchFamily="18" charset="0"/>
              </a:rPr>
              <a:t>Nizhny Novgorod, Russia  </a:t>
            </a:r>
          </a:p>
          <a:p>
            <a:pPr lvl="0">
              <a:spcBef>
                <a:spcPts val="500"/>
              </a:spcBef>
              <a:spcAft>
                <a:spcPts val="0"/>
              </a:spcAft>
            </a:pPr>
            <a:r>
              <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Education:                                                                                </a:t>
            </a:r>
          </a:p>
          <a:p>
            <a:pPr marL="0" lvl="0" indent="0" algn="just">
              <a:spcAft>
                <a:spcPts val="0"/>
              </a:spcAft>
              <a:buNone/>
            </a:pPr>
            <a:r>
              <a:rPr lang="en-GB" sz="1400" i="1" dirty="0">
                <a:latin typeface="Times New Roman" panose="02020603050405020304" pitchFamily="18" charset="0"/>
                <a:ea typeface="Times New Roman" panose="02020603050405020304" pitchFamily="18" charset="0"/>
              </a:rPr>
              <a:t>1990-1994</a:t>
            </a:r>
            <a:r>
              <a:rPr lang="en-GB" sz="1400" dirty="0">
                <a:latin typeface="Times New Roman" panose="02020603050405020304" pitchFamily="18" charset="0"/>
                <a:ea typeface="Times New Roman" panose="02020603050405020304" pitchFamily="18" charset="0"/>
              </a:rPr>
              <a:t>:	</a:t>
            </a:r>
            <a:r>
              <a:rPr lang="en-GB" sz="1400" i="1" dirty="0">
                <a:latin typeface="Times New Roman" panose="02020603050405020304" pitchFamily="18" charset="0"/>
                <a:ea typeface="Times New Roman" panose="02020603050405020304" pitchFamily="18" charset="0"/>
              </a:rPr>
              <a:t>B.Sc. in Physics (First Class, Distinction)</a:t>
            </a:r>
            <a:r>
              <a:rPr lang="en-GB" sz="1600" i="1" dirty="0">
                <a:latin typeface="Times New Roman" panose="02020603050405020304" pitchFamily="18" charset="0"/>
                <a:ea typeface="Times New Roman" panose="02020603050405020304" pitchFamily="18" charset="0"/>
              </a:rPr>
              <a:t> </a:t>
            </a:r>
            <a:r>
              <a:rPr lang="en-GB" sz="1400" i="1" dirty="0">
                <a:latin typeface="Times New Roman" panose="02020603050405020304" pitchFamily="18" charset="0"/>
                <a:ea typeface="Times New Roman" panose="02020603050405020304" pitchFamily="18" charset="0"/>
              </a:rPr>
              <a:t>Nizhny Novgorod State University, Russia</a:t>
            </a:r>
          </a:p>
          <a:p>
            <a:pPr marL="0" indent="0" algn="just">
              <a:spcAft>
                <a:spcPts val="0"/>
              </a:spcAft>
              <a:buNone/>
            </a:pPr>
            <a:r>
              <a:rPr lang="en-GB" sz="1400" i="1" dirty="0">
                <a:latin typeface="Times New Roman" panose="02020603050405020304" pitchFamily="18" charset="0"/>
                <a:ea typeface="Times New Roman" panose="02020603050405020304" pitchFamily="18" charset="0"/>
              </a:rPr>
              <a:t>1994-1996</a:t>
            </a:r>
            <a:r>
              <a:rPr lang="en-GB" sz="1400" dirty="0">
                <a:latin typeface="Times New Roman" panose="02020603050405020304" pitchFamily="18" charset="0"/>
                <a:ea typeface="Times New Roman" panose="02020603050405020304" pitchFamily="18" charset="0"/>
              </a:rPr>
              <a:t>:	</a:t>
            </a:r>
            <a:r>
              <a:rPr lang="en-GB" sz="1400" i="1" dirty="0">
                <a:latin typeface="Times New Roman" panose="02020603050405020304" pitchFamily="18" charset="0"/>
                <a:ea typeface="Times New Roman" panose="02020603050405020304" pitchFamily="18" charset="0"/>
              </a:rPr>
              <a:t>M.Sc. in Physics of Plasmas and High-Power RF (First class, Distinction)</a:t>
            </a:r>
            <a:r>
              <a:rPr lang="en-GB" sz="1600" i="1" dirty="0">
                <a:latin typeface="Times New Roman" panose="02020603050405020304" pitchFamily="18" charset="0"/>
                <a:ea typeface="Times New Roman" panose="02020603050405020304" pitchFamily="18" charset="0"/>
              </a:rPr>
              <a:t> </a:t>
            </a:r>
            <a:r>
              <a:rPr lang="en-GB" sz="1400" i="1" dirty="0">
                <a:latin typeface="Times New Roman" panose="02020603050405020304" pitchFamily="18" charset="0"/>
                <a:ea typeface="Times New Roman" panose="02020603050405020304" pitchFamily="18" charset="0"/>
              </a:rPr>
              <a:t>Nizhny Novgorod State 	University &amp; Institute of Applied Physics, Russian Academy of Science (RAS), Russia</a:t>
            </a:r>
            <a:endParaRPr lang="en-GB" sz="1600" i="1" dirty="0">
              <a:latin typeface="Times New Roman" panose="02020603050405020304" pitchFamily="18" charset="0"/>
              <a:ea typeface="Times New Roman" panose="02020603050405020304" pitchFamily="18" charset="0"/>
            </a:endParaRPr>
          </a:p>
          <a:p>
            <a:pPr marL="0" indent="0" algn="just">
              <a:spcAft>
                <a:spcPts val="0"/>
              </a:spcAft>
              <a:buNone/>
            </a:pPr>
            <a:r>
              <a:rPr lang="en-GB" sz="1400" i="1" dirty="0">
                <a:latin typeface="Times New Roman" panose="02020603050405020304" pitchFamily="18" charset="0"/>
                <a:ea typeface="Times New Roman" panose="02020603050405020304" pitchFamily="18" charset="0"/>
              </a:rPr>
              <a:t>1996-1997</a:t>
            </a:r>
            <a:r>
              <a:rPr lang="en-GB" sz="1400" dirty="0">
                <a:latin typeface="Times New Roman" panose="02020603050405020304" pitchFamily="18" charset="0"/>
                <a:ea typeface="Times New Roman" panose="02020603050405020304" pitchFamily="18" charset="0"/>
              </a:rPr>
              <a:t>:	</a:t>
            </a:r>
            <a:r>
              <a:rPr lang="en-GB" sz="1400" i="1" dirty="0">
                <a:latin typeface="Times New Roman" panose="02020603050405020304" pitchFamily="18" charset="0"/>
                <a:ea typeface="Times New Roman" panose="02020603050405020304" pitchFamily="18" charset="0"/>
              </a:rPr>
              <a:t>M.Phil. in Physics University of Strathclyde (UK) &amp; Institute of Applied Physics, Russian 	Academy of Science (Russia)</a:t>
            </a:r>
            <a:endParaRPr lang="en-GB" sz="1600" i="1" dirty="0">
              <a:latin typeface="Times New Roman" panose="02020603050405020304" pitchFamily="18" charset="0"/>
              <a:ea typeface="Times New Roman" panose="02020603050405020304" pitchFamily="18" charset="0"/>
            </a:endParaRPr>
          </a:p>
          <a:p>
            <a:pPr marL="0" lvl="0" indent="0" algn="just">
              <a:spcAft>
                <a:spcPts val="0"/>
              </a:spcAft>
              <a:buNone/>
            </a:pPr>
            <a:r>
              <a:rPr lang="en-GB" sz="1400" i="1" dirty="0">
                <a:latin typeface="Times New Roman" panose="02020603050405020304" pitchFamily="18" charset="0"/>
                <a:ea typeface="Times New Roman" panose="02020603050405020304" pitchFamily="18" charset="0"/>
              </a:rPr>
              <a:t>1997- 2001</a:t>
            </a:r>
            <a:r>
              <a:rPr lang="en-GB" sz="1400" dirty="0">
                <a:latin typeface="Times New Roman" panose="02020603050405020304" pitchFamily="18" charset="0"/>
                <a:ea typeface="Times New Roman" panose="02020603050405020304" pitchFamily="18" charset="0"/>
              </a:rPr>
              <a:t>:</a:t>
            </a:r>
            <a:r>
              <a:rPr lang="en-GB" sz="1400" i="1" dirty="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 </a:t>
            </a:r>
            <a:r>
              <a:rPr lang="en-GB" sz="1400" i="1" dirty="0">
                <a:latin typeface="Times New Roman" panose="02020603050405020304" pitchFamily="18" charset="0"/>
                <a:ea typeface="Times New Roman" panose="02020603050405020304" pitchFamily="18" charset="0"/>
              </a:rPr>
              <a:t>Ph.D. in Physics: “Free-Electron Maser with two-dimensional distributed feedback” University of 	Strathclyde (UK)</a:t>
            </a: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0" indent="0">
              <a:spcAft>
                <a:spcPts val="0"/>
              </a:spcAft>
              <a:buNone/>
            </a:pPr>
            <a:endParaRPr lang="en-GB" sz="1600" i="1" dirty="0">
              <a:latin typeface="Times New Roman" panose="02020603050405020304" pitchFamily="18" charset="0"/>
              <a:ea typeface="Times New Roman" panose="02020603050405020304" pitchFamily="18" charset="0"/>
            </a:endParaRPr>
          </a:p>
        </p:txBody>
      </p:sp>
      <p:sp>
        <p:nvSpPr>
          <p:cNvPr id="3" name="Title 2"/>
          <p:cNvSpPr>
            <a:spLocks noGrp="1"/>
          </p:cNvSpPr>
          <p:nvPr>
            <p:ph type="title"/>
          </p:nvPr>
        </p:nvSpPr>
        <p:spPr>
          <a:xfrm>
            <a:off x="175097" y="272374"/>
            <a:ext cx="8774349" cy="642026"/>
          </a:xfrm>
        </p:spPr>
        <p:txBody>
          <a:bodyPr/>
          <a:lstStyle/>
          <a:p>
            <a:r>
              <a:rPr lang="en-GB" sz="3200" dirty="0"/>
              <a:t>Introduction </a:t>
            </a:r>
          </a:p>
        </p:txBody>
      </p:sp>
      <p:pic>
        <p:nvPicPr>
          <p:cNvPr id="4" name="Picture 3"/>
          <p:cNvPicPr>
            <a:picLocks noChangeAspect="1"/>
          </p:cNvPicPr>
          <p:nvPr/>
        </p:nvPicPr>
        <p:blipFill>
          <a:blip r:embed="rId2"/>
          <a:stretch>
            <a:fillRect/>
          </a:stretch>
        </p:blipFill>
        <p:spPr>
          <a:xfrm>
            <a:off x="683568" y="1412776"/>
            <a:ext cx="3734068" cy="2027065"/>
          </a:xfrm>
          <a:prstGeom prst="rect">
            <a:avLst/>
          </a:prstGeom>
        </p:spPr>
      </p:pic>
      <p:pic>
        <p:nvPicPr>
          <p:cNvPr id="7" name="Picture 6"/>
          <p:cNvPicPr>
            <a:picLocks noChangeAspect="1"/>
          </p:cNvPicPr>
          <p:nvPr/>
        </p:nvPicPr>
        <p:blipFill>
          <a:blip r:embed="rId3"/>
          <a:stretch>
            <a:fillRect/>
          </a:stretch>
        </p:blipFill>
        <p:spPr>
          <a:xfrm>
            <a:off x="5004048" y="1412776"/>
            <a:ext cx="3384376" cy="2002132"/>
          </a:xfrm>
          <a:prstGeom prst="rect">
            <a:avLst/>
          </a:prstGeom>
        </p:spPr>
      </p:pic>
      <p:sp>
        <p:nvSpPr>
          <p:cNvPr id="8" name="Rectangle 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5" name="TextBox 4"/>
          <p:cNvSpPr txBox="1"/>
          <p:nvPr/>
        </p:nvSpPr>
        <p:spPr>
          <a:xfrm rot="16200000">
            <a:off x="276273" y="1964088"/>
            <a:ext cx="607859" cy="369332"/>
          </a:xfrm>
          <a:prstGeom prst="rect">
            <a:avLst/>
          </a:prstGeom>
          <a:noFill/>
        </p:spPr>
        <p:txBody>
          <a:bodyPr wrap="none" rtlCol="0">
            <a:spAutoFit/>
          </a:bodyPr>
          <a:lstStyle/>
          <a:p>
            <a:r>
              <a:rPr lang="en-GB" dirty="0"/>
              <a:t>Oka</a:t>
            </a:r>
          </a:p>
        </p:txBody>
      </p:sp>
      <p:sp>
        <p:nvSpPr>
          <p:cNvPr id="6" name="TextBox 5"/>
          <p:cNvSpPr txBox="1"/>
          <p:nvPr/>
        </p:nvSpPr>
        <p:spPr>
          <a:xfrm>
            <a:off x="3059832" y="1099542"/>
            <a:ext cx="761812" cy="369332"/>
          </a:xfrm>
          <a:prstGeom prst="rect">
            <a:avLst/>
          </a:prstGeom>
          <a:noFill/>
        </p:spPr>
        <p:txBody>
          <a:bodyPr wrap="none" rtlCol="0">
            <a:spAutoFit/>
          </a:bodyPr>
          <a:lstStyle/>
          <a:p>
            <a:r>
              <a:rPr lang="en-GB" dirty="0"/>
              <a:t>Volga</a:t>
            </a:r>
          </a:p>
        </p:txBody>
      </p:sp>
      <p:sp>
        <p:nvSpPr>
          <p:cNvPr id="9" name="TextBox 8"/>
          <p:cNvSpPr txBox="1"/>
          <p:nvPr/>
        </p:nvSpPr>
        <p:spPr>
          <a:xfrm rot="16200000">
            <a:off x="8197153" y="2756176"/>
            <a:ext cx="607859" cy="369332"/>
          </a:xfrm>
          <a:prstGeom prst="rect">
            <a:avLst/>
          </a:prstGeom>
          <a:noFill/>
        </p:spPr>
        <p:txBody>
          <a:bodyPr wrap="none" rtlCol="0">
            <a:spAutoFit/>
          </a:bodyPr>
          <a:lstStyle/>
          <a:p>
            <a:r>
              <a:rPr lang="en-GB" dirty="0"/>
              <a:t>Oka</a:t>
            </a:r>
          </a:p>
        </p:txBody>
      </p:sp>
      <p:sp>
        <p:nvSpPr>
          <p:cNvPr id="10" name="TextBox 9"/>
          <p:cNvSpPr txBox="1"/>
          <p:nvPr/>
        </p:nvSpPr>
        <p:spPr>
          <a:xfrm rot="16200000">
            <a:off x="4447768" y="2041064"/>
            <a:ext cx="761812" cy="369332"/>
          </a:xfrm>
          <a:prstGeom prst="rect">
            <a:avLst/>
          </a:prstGeom>
          <a:noFill/>
        </p:spPr>
        <p:txBody>
          <a:bodyPr wrap="none" rtlCol="0">
            <a:spAutoFit/>
          </a:bodyPr>
          <a:lstStyle/>
          <a:p>
            <a:r>
              <a:rPr lang="en-GB" dirty="0"/>
              <a:t>Volga</a:t>
            </a:r>
          </a:p>
        </p:txBody>
      </p:sp>
    </p:spTree>
    <p:extLst>
      <p:ext uri="{BB962C8B-B14F-4D97-AF65-F5344CB8AC3E}">
        <p14:creationId xmlns:p14="http://schemas.microsoft.com/office/powerpoint/2010/main" val="21457988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Scaled down prototype of the cavity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8909" y="2111490"/>
            <a:ext cx="5369292" cy="30243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4368" y="2276872"/>
            <a:ext cx="5211201" cy="2935289"/>
          </a:xfrm>
          <a:prstGeom prst="rect">
            <a:avLst/>
          </a:prstGeom>
        </p:spPr>
      </p:pic>
      <p:sp>
        <p:nvSpPr>
          <p:cNvPr id="2" name="TextBox 1"/>
          <p:cNvSpPr txBox="1"/>
          <p:nvPr/>
        </p:nvSpPr>
        <p:spPr>
          <a:xfrm>
            <a:off x="3779912" y="1225449"/>
            <a:ext cx="5050924" cy="646331"/>
          </a:xfrm>
          <a:prstGeom prst="rect">
            <a:avLst/>
          </a:prstGeom>
          <a:noFill/>
        </p:spPr>
        <p:txBody>
          <a:bodyPr wrap="square" rtlCol="0">
            <a:spAutoFit/>
          </a:bodyPr>
          <a:lstStyle/>
          <a:p>
            <a:pPr algn="ctr"/>
            <a:r>
              <a:rPr lang="en-GB" dirty="0"/>
              <a:t>7 cells cavity: 3- accelerating; 3 decelerating and coupling cavity   </a:t>
            </a:r>
          </a:p>
        </p:txBody>
      </p:sp>
      <p:cxnSp>
        <p:nvCxnSpPr>
          <p:cNvPr id="7" name="Straight Connector 6"/>
          <p:cNvCxnSpPr/>
          <p:nvPr/>
        </p:nvCxnSpPr>
        <p:spPr bwMode="auto">
          <a:xfrm flipV="1">
            <a:off x="4499992" y="4005064"/>
            <a:ext cx="2952328" cy="72008"/>
          </a:xfrm>
          <a:prstGeom prst="line">
            <a:avLst/>
          </a:prstGeom>
          <a:solidFill>
            <a:schemeClr val="accent1"/>
          </a:solidFill>
          <a:ln w="15875" cap="flat" cmpd="sng" algn="ctr">
            <a:solidFill>
              <a:schemeClr val="tx1"/>
            </a:solidFill>
            <a:prstDash val="lgDashDot"/>
            <a:round/>
            <a:headEnd type="none" w="med" len="med"/>
            <a:tailEnd type="none" w="med" len="med"/>
          </a:ln>
          <a:effectLst/>
        </p:spPr>
      </p:cxnSp>
      <p:cxnSp>
        <p:nvCxnSpPr>
          <p:cNvPr id="9" name="Straight Connector 8"/>
          <p:cNvCxnSpPr/>
          <p:nvPr/>
        </p:nvCxnSpPr>
        <p:spPr bwMode="auto">
          <a:xfrm flipV="1">
            <a:off x="4427984" y="4581128"/>
            <a:ext cx="2952328" cy="72008"/>
          </a:xfrm>
          <a:prstGeom prst="line">
            <a:avLst/>
          </a:prstGeom>
          <a:solidFill>
            <a:schemeClr val="accent1"/>
          </a:solidFill>
          <a:ln w="15875" cap="flat" cmpd="sng" algn="ctr">
            <a:solidFill>
              <a:schemeClr val="tx1"/>
            </a:solidFill>
            <a:prstDash val="lgDashDot"/>
            <a:round/>
            <a:headEnd type="none" w="med" len="med"/>
            <a:tailEnd type="none" w="med" len="med"/>
          </a:ln>
          <a:effectLst/>
        </p:spPr>
      </p:cxnSp>
      <p:sp>
        <p:nvSpPr>
          <p:cNvPr id="10" name="Oval 9"/>
          <p:cNvSpPr/>
          <p:nvPr/>
        </p:nvSpPr>
        <p:spPr bwMode="auto">
          <a:xfrm>
            <a:off x="4644008" y="3933056"/>
            <a:ext cx="144016" cy="7200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11" name="Oval 10"/>
          <p:cNvSpPr/>
          <p:nvPr/>
        </p:nvSpPr>
        <p:spPr bwMode="auto">
          <a:xfrm>
            <a:off x="7164288" y="3908719"/>
            <a:ext cx="144016" cy="72008"/>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12" name="Oval 11"/>
          <p:cNvSpPr/>
          <p:nvPr/>
        </p:nvSpPr>
        <p:spPr bwMode="auto">
          <a:xfrm>
            <a:off x="7316688" y="4499192"/>
            <a:ext cx="144016" cy="72008"/>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13" name="Oval 12"/>
          <p:cNvSpPr/>
          <p:nvPr/>
        </p:nvSpPr>
        <p:spPr bwMode="auto">
          <a:xfrm>
            <a:off x="4427984" y="4564541"/>
            <a:ext cx="144016" cy="7200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cxnSp>
        <p:nvCxnSpPr>
          <p:cNvPr id="15" name="Straight Connector 14"/>
          <p:cNvCxnSpPr/>
          <p:nvPr/>
        </p:nvCxnSpPr>
        <p:spPr bwMode="auto">
          <a:xfrm flipV="1">
            <a:off x="4788024" y="3944723"/>
            <a:ext cx="2016224" cy="36004"/>
          </a:xfrm>
          <a:prstGeom prst="line">
            <a:avLst/>
          </a:prstGeom>
          <a:solidFill>
            <a:schemeClr val="accent1"/>
          </a:solidFill>
          <a:ln w="952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prstDash val="solid"/>
            <a:round/>
            <a:headEnd type="none" w="med" len="med"/>
            <a:tailEnd type="stealth" w="med" len="med"/>
          </a:ln>
          <a:effectLst/>
        </p:spPr>
      </p:cxnSp>
      <p:sp>
        <p:nvSpPr>
          <p:cNvPr id="17" name="TextBox 16"/>
          <p:cNvSpPr txBox="1"/>
          <p:nvPr/>
        </p:nvSpPr>
        <p:spPr>
          <a:xfrm>
            <a:off x="5088587" y="3625279"/>
            <a:ext cx="1787669" cy="307777"/>
          </a:xfrm>
          <a:prstGeom prst="rect">
            <a:avLst/>
          </a:prstGeom>
          <a:noFill/>
        </p:spPr>
        <p:txBody>
          <a:bodyPr wrap="none" rtlCol="0">
            <a:spAutoFit/>
          </a:bodyPr>
          <a:lstStyle/>
          <a:p>
            <a:r>
              <a:rPr lang="en-GB" sz="1400" dirty="0">
                <a:solidFill>
                  <a:schemeClr val="bg1"/>
                </a:solidFill>
              </a:rPr>
              <a:t>Accelerating section</a:t>
            </a:r>
          </a:p>
        </p:txBody>
      </p:sp>
      <p:cxnSp>
        <p:nvCxnSpPr>
          <p:cNvPr id="18" name="Straight Connector 17"/>
          <p:cNvCxnSpPr/>
          <p:nvPr/>
        </p:nvCxnSpPr>
        <p:spPr bwMode="auto">
          <a:xfrm flipV="1">
            <a:off x="5220072" y="4509120"/>
            <a:ext cx="2016224" cy="62080"/>
          </a:xfrm>
          <a:prstGeom prst="line">
            <a:avLst/>
          </a:prstGeom>
          <a:solidFill>
            <a:schemeClr val="accent1"/>
          </a:solidFill>
          <a:ln w="952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prstDash val="solid"/>
            <a:round/>
            <a:headEnd type="stealth" w="med" len="med"/>
            <a:tailEnd type="none" w="med" len="med"/>
          </a:ln>
          <a:effectLst/>
        </p:spPr>
      </p:cxnSp>
      <p:sp>
        <p:nvSpPr>
          <p:cNvPr id="21" name="TextBox 20"/>
          <p:cNvSpPr txBox="1"/>
          <p:nvPr/>
        </p:nvSpPr>
        <p:spPr>
          <a:xfrm>
            <a:off x="5501399" y="5157192"/>
            <a:ext cx="1806905" cy="307777"/>
          </a:xfrm>
          <a:prstGeom prst="rect">
            <a:avLst/>
          </a:prstGeom>
          <a:noFill/>
        </p:spPr>
        <p:txBody>
          <a:bodyPr wrap="none" rtlCol="0">
            <a:spAutoFit/>
          </a:bodyPr>
          <a:lstStyle/>
          <a:p>
            <a:r>
              <a:rPr lang="en-GB" sz="1400" dirty="0"/>
              <a:t>Decelerating section</a:t>
            </a:r>
          </a:p>
        </p:txBody>
      </p:sp>
      <p:sp>
        <p:nvSpPr>
          <p:cNvPr id="22" name="TextBox 21"/>
          <p:cNvSpPr txBox="1"/>
          <p:nvPr/>
        </p:nvSpPr>
        <p:spPr>
          <a:xfrm>
            <a:off x="323528" y="6237312"/>
            <a:ext cx="4237057" cy="369332"/>
          </a:xfrm>
          <a:prstGeom prst="rect">
            <a:avLst/>
          </a:prstGeom>
          <a:noFill/>
        </p:spPr>
        <p:txBody>
          <a:bodyPr wrap="none" rtlCol="0">
            <a:spAutoFit/>
          </a:bodyPr>
          <a:lstStyle/>
          <a:p>
            <a:r>
              <a:rPr lang="en-GB" dirty="0"/>
              <a:t>Bead pull RF measurements test bench</a:t>
            </a:r>
          </a:p>
        </p:txBody>
      </p:sp>
      <p:sp>
        <p:nvSpPr>
          <p:cNvPr id="23" name="TextBox 22"/>
          <p:cNvSpPr txBox="1"/>
          <p:nvPr/>
        </p:nvSpPr>
        <p:spPr>
          <a:xfrm>
            <a:off x="35496" y="5795972"/>
            <a:ext cx="659155" cy="369332"/>
          </a:xfrm>
          <a:prstGeom prst="rect">
            <a:avLst/>
          </a:prstGeom>
          <a:noFill/>
        </p:spPr>
        <p:txBody>
          <a:bodyPr wrap="none" rtlCol="0">
            <a:spAutoFit/>
          </a:bodyPr>
          <a:lstStyle/>
          <a:p>
            <a:r>
              <a:rPr lang="en-GB" dirty="0"/>
              <a:t>VNA</a:t>
            </a:r>
          </a:p>
        </p:txBody>
      </p:sp>
      <p:sp>
        <p:nvSpPr>
          <p:cNvPr id="24" name="Rectangle 23"/>
          <p:cNvSpPr/>
          <p:nvPr/>
        </p:nvSpPr>
        <p:spPr>
          <a:xfrm>
            <a:off x="971600" y="1628800"/>
            <a:ext cx="1941557" cy="369332"/>
          </a:xfrm>
          <a:prstGeom prst="rect">
            <a:avLst/>
          </a:prstGeom>
        </p:spPr>
        <p:txBody>
          <a:bodyPr wrap="none">
            <a:spAutoFit/>
          </a:bodyPr>
          <a:lstStyle/>
          <a:p>
            <a:r>
              <a:rPr lang="en-GB" dirty="0">
                <a:solidFill>
                  <a:schemeClr val="bg1"/>
                </a:solidFill>
              </a:rPr>
              <a:t>Bead pull pillars  </a:t>
            </a:r>
          </a:p>
        </p:txBody>
      </p:sp>
      <p:cxnSp>
        <p:nvCxnSpPr>
          <p:cNvPr id="26" name="Straight Arrow Connector 25"/>
          <p:cNvCxnSpPr/>
          <p:nvPr/>
        </p:nvCxnSpPr>
        <p:spPr bwMode="auto">
          <a:xfrm flipH="1">
            <a:off x="992600" y="1957482"/>
            <a:ext cx="826763" cy="638780"/>
          </a:xfrm>
          <a:prstGeom prst="straightConnector1">
            <a:avLst/>
          </a:prstGeom>
          <a:solidFill>
            <a:schemeClr val="accent1"/>
          </a:solidFill>
          <a:ln w="9525" cap="flat" cmpd="sng" algn="ctr">
            <a:solidFill>
              <a:schemeClr val="tx1"/>
            </a:solidFill>
            <a:prstDash val="solid"/>
            <a:round/>
            <a:headEnd type="none" w="med" len="med"/>
            <a:tailEnd type="stealth"/>
          </a:ln>
          <a:effectLst/>
        </p:spPr>
      </p:cxnSp>
      <p:cxnSp>
        <p:nvCxnSpPr>
          <p:cNvPr id="27" name="Straight Arrow Connector 26"/>
          <p:cNvCxnSpPr/>
          <p:nvPr/>
        </p:nvCxnSpPr>
        <p:spPr bwMode="auto">
          <a:xfrm>
            <a:off x="1907704" y="1998132"/>
            <a:ext cx="829421" cy="494764"/>
          </a:xfrm>
          <a:prstGeom prst="straightConnector1">
            <a:avLst/>
          </a:prstGeom>
          <a:solidFill>
            <a:schemeClr val="accent1"/>
          </a:solidFill>
          <a:ln w="9525" cap="flat" cmpd="sng" algn="ctr">
            <a:solidFill>
              <a:schemeClr val="tx1"/>
            </a:solidFill>
            <a:prstDash val="solid"/>
            <a:round/>
            <a:headEnd type="none" w="med" len="med"/>
            <a:tailEnd type="stealth"/>
          </a:ln>
          <a:effectLst/>
        </p:spPr>
      </p:cxnSp>
      <p:sp>
        <p:nvSpPr>
          <p:cNvPr id="31" name="TextBox 30"/>
          <p:cNvSpPr txBox="1"/>
          <p:nvPr/>
        </p:nvSpPr>
        <p:spPr>
          <a:xfrm>
            <a:off x="1115612" y="3188876"/>
            <a:ext cx="1797546" cy="600164"/>
          </a:xfrm>
          <a:prstGeom prst="rect">
            <a:avLst/>
          </a:prstGeom>
          <a:noFill/>
        </p:spPr>
        <p:txBody>
          <a:bodyPr wrap="square" rtlCol="0">
            <a:spAutoFit/>
          </a:bodyPr>
          <a:lstStyle/>
          <a:p>
            <a:r>
              <a:rPr lang="en-GB" sz="1100" dirty="0">
                <a:solidFill>
                  <a:srgbClr val="FF0000"/>
                </a:solidFill>
              </a:rPr>
              <a:t>7 cells asymmetric cavity made from 2 blocks of solid aluminium </a:t>
            </a:r>
          </a:p>
        </p:txBody>
      </p:sp>
      <p:sp>
        <p:nvSpPr>
          <p:cNvPr id="32" name="TextBox 31"/>
          <p:cNvSpPr txBox="1"/>
          <p:nvPr/>
        </p:nvSpPr>
        <p:spPr>
          <a:xfrm>
            <a:off x="3850361" y="5301208"/>
            <a:ext cx="1587294" cy="307777"/>
          </a:xfrm>
          <a:prstGeom prst="rect">
            <a:avLst/>
          </a:prstGeom>
          <a:noFill/>
        </p:spPr>
        <p:txBody>
          <a:bodyPr wrap="none" rtlCol="0">
            <a:spAutoFit/>
          </a:bodyPr>
          <a:lstStyle/>
          <a:p>
            <a:r>
              <a:rPr lang="en-GB" sz="1400" dirty="0"/>
              <a:t>Resonant coupler</a:t>
            </a:r>
          </a:p>
        </p:txBody>
      </p:sp>
      <p:cxnSp>
        <p:nvCxnSpPr>
          <p:cNvPr id="34" name="Straight Arrow Connector 33"/>
          <p:cNvCxnSpPr>
            <a:stCxn id="32" idx="0"/>
          </p:cNvCxnSpPr>
          <p:nvPr/>
        </p:nvCxnSpPr>
        <p:spPr bwMode="auto">
          <a:xfrm flipV="1">
            <a:off x="4644008" y="4941168"/>
            <a:ext cx="288032" cy="360040"/>
          </a:xfrm>
          <a:prstGeom prst="straightConnector1">
            <a:avLst/>
          </a:prstGeom>
          <a:solidFill>
            <a:schemeClr val="accent1"/>
          </a:solidFill>
          <a:ln w="9525" cap="flat" cmpd="sng" algn="ctr">
            <a:solidFill>
              <a:schemeClr val="tx1"/>
            </a:solidFill>
            <a:prstDash val="solid"/>
            <a:round/>
            <a:headEnd type="none" w="med" len="med"/>
            <a:tailEnd type="stealth"/>
          </a:ln>
          <a:effectLst/>
        </p:spPr>
      </p:cxnSp>
      <p:sp>
        <p:nvSpPr>
          <p:cNvPr id="25" name="Rectangle 24"/>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Tree>
    <p:extLst>
      <p:ext uri="{BB962C8B-B14F-4D97-AF65-F5344CB8AC3E}">
        <p14:creationId xmlns:p14="http://schemas.microsoft.com/office/powerpoint/2010/main" val="361540118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Starting measurements </a:t>
            </a:r>
          </a:p>
        </p:txBody>
      </p:sp>
      <p:sp>
        <p:nvSpPr>
          <p:cNvPr id="5" name="TextBox 4"/>
          <p:cNvSpPr txBox="1"/>
          <p:nvPr/>
        </p:nvSpPr>
        <p:spPr>
          <a:xfrm>
            <a:off x="2411760" y="980728"/>
            <a:ext cx="4752528" cy="646331"/>
          </a:xfrm>
          <a:prstGeom prst="rect">
            <a:avLst/>
          </a:prstGeom>
          <a:noFill/>
        </p:spPr>
        <p:txBody>
          <a:bodyPr wrap="square" rtlCol="0">
            <a:spAutoFit/>
          </a:bodyPr>
          <a:lstStyle/>
          <a:p>
            <a:pPr algn="ctr"/>
            <a:r>
              <a:rPr lang="en-GB" dirty="0"/>
              <a:t>Measuring S</a:t>
            </a:r>
            <a:r>
              <a:rPr lang="en-GB" baseline="-25000" dirty="0"/>
              <a:t>11</a:t>
            </a:r>
            <a:r>
              <a:rPr lang="en-GB" dirty="0"/>
              <a:t> and S</a:t>
            </a:r>
            <a:r>
              <a:rPr lang="en-GB" baseline="-25000" dirty="0"/>
              <a:t>21 </a:t>
            </a:r>
            <a:r>
              <a:rPr lang="en-GB" dirty="0"/>
              <a:t>parameters as well as field structure </a:t>
            </a:r>
          </a:p>
        </p:txBody>
      </p:sp>
      <p:sp>
        <p:nvSpPr>
          <p:cNvPr id="8" name="Rectangle 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72" y="1844824"/>
            <a:ext cx="3969176" cy="445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26369"/>
            <a:ext cx="4155380" cy="309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381544" y="1772816"/>
            <a:ext cx="38304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4" name="Rectangle 3"/>
          <p:cNvSpPr/>
          <p:nvPr/>
        </p:nvSpPr>
        <p:spPr bwMode="auto">
          <a:xfrm>
            <a:off x="4644008" y="2924944"/>
            <a:ext cx="432048"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10" name="Rectangle 9"/>
          <p:cNvSpPr/>
          <p:nvPr/>
        </p:nvSpPr>
        <p:spPr bwMode="auto">
          <a:xfrm>
            <a:off x="7164288" y="2996952"/>
            <a:ext cx="360040"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6" name="TextBox 5"/>
          <p:cNvSpPr txBox="1"/>
          <p:nvPr/>
        </p:nvSpPr>
        <p:spPr>
          <a:xfrm>
            <a:off x="4878438" y="3573016"/>
            <a:ext cx="269626" cy="276999"/>
          </a:xfrm>
          <a:prstGeom prst="rect">
            <a:avLst/>
          </a:prstGeom>
          <a:noFill/>
        </p:spPr>
        <p:txBody>
          <a:bodyPr wrap="none" rtlCol="0">
            <a:spAutoFit/>
          </a:bodyPr>
          <a:lstStyle/>
          <a:p>
            <a:r>
              <a:rPr lang="en-GB" sz="1200" dirty="0"/>
              <a:t>1</a:t>
            </a:r>
          </a:p>
        </p:txBody>
      </p:sp>
      <p:sp>
        <p:nvSpPr>
          <p:cNvPr id="12" name="TextBox 11"/>
          <p:cNvSpPr txBox="1"/>
          <p:nvPr/>
        </p:nvSpPr>
        <p:spPr>
          <a:xfrm>
            <a:off x="7074682" y="2945497"/>
            <a:ext cx="269626" cy="276999"/>
          </a:xfrm>
          <a:prstGeom prst="rect">
            <a:avLst/>
          </a:prstGeom>
          <a:noFill/>
        </p:spPr>
        <p:txBody>
          <a:bodyPr wrap="none" rtlCol="0">
            <a:spAutoFit/>
          </a:bodyPr>
          <a:lstStyle/>
          <a:p>
            <a:r>
              <a:rPr lang="en-GB" sz="1200" dirty="0"/>
              <a:t>4</a:t>
            </a:r>
          </a:p>
        </p:txBody>
      </p:sp>
      <p:sp>
        <p:nvSpPr>
          <p:cNvPr id="13" name="TextBox 12"/>
          <p:cNvSpPr txBox="1"/>
          <p:nvPr/>
        </p:nvSpPr>
        <p:spPr>
          <a:xfrm>
            <a:off x="4860032" y="2935977"/>
            <a:ext cx="269626" cy="276999"/>
          </a:xfrm>
          <a:prstGeom prst="rect">
            <a:avLst/>
          </a:prstGeom>
          <a:noFill/>
        </p:spPr>
        <p:txBody>
          <a:bodyPr wrap="none" rtlCol="0">
            <a:spAutoFit/>
          </a:bodyPr>
          <a:lstStyle/>
          <a:p>
            <a:r>
              <a:rPr lang="en-GB" sz="1200" dirty="0"/>
              <a:t>2</a:t>
            </a:r>
          </a:p>
        </p:txBody>
      </p:sp>
      <p:sp>
        <p:nvSpPr>
          <p:cNvPr id="14" name="TextBox 13"/>
          <p:cNvSpPr txBox="1"/>
          <p:nvPr/>
        </p:nvSpPr>
        <p:spPr>
          <a:xfrm>
            <a:off x="7074682" y="3573016"/>
            <a:ext cx="269626" cy="276999"/>
          </a:xfrm>
          <a:prstGeom prst="rect">
            <a:avLst/>
          </a:prstGeom>
          <a:noFill/>
        </p:spPr>
        <p:txBody>
          <a:bodyPr wrap="none" rtlCol="0">
            <a:spAutoFit/>
          </a:bodyPr>
          <a:lstStyle/>
          <a:p>
            <a:r>
              <a:rPr lang="en-GB" sz="1200" dirty="0"/>
              <a:t>3</a:t>
            </a:r>
          </a:p>
        </p:txBody>
      </p:sp>
      <p:sp>
        <p:nvSpPr>
          <p:cNvPr id="15" name="TextBox 14"/>
          <p:cNvSpPr txBox="1"/>
          <p:nvPr/>
        </p:nvSpPr>
        <p:spPr>
          <a:xfrm>
            <a:off x="5163526" y="3296017"/>
            <a:ext cx="269626" cy="276999"/>
          </a:xfrm>
          <a:prstGeom prst="rect">
            <a:avLst/>
          </a:prstGeom>
          <a:noFill/>
        </p:spPr>
        <p:txBody>
          <a:bodyPr wrap="none" rtlCol="0">
            <a:spAutoFit/>
          </a:bodyPr>
          <a:lstStyle/>
          <a:p>
            <a:r>
              <a:rPr lang="en-GB" sz="1200" dirty="0"/>
              <a:t>5</a:t>
            </a:r>
          </a:p>
        </p:txBody>
      </p:sp>
    </p:spTree>
    <p:extLst>
      <p:ext uri="{BB962C8B-B14F-4D97-AF65-F5344CB8AC3E}">
        <p14:creationId xmlns:p14="http://schemas.microsoft.com/office/powerpoint/2010/main" val="79971352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928" y="-27384"/>
            <a:ext cx="8229600" cy="1143000"/>
          </a:xfrm>
        </p:spPr>
        <p:txBody>
          <a:bodyPr/>
          <a:lstStyle/>
          <a:p>
            <a:r>
              <a:rPr lang="en-GB" sz="3200" dirty="0"/>
              <a:t>S</a:t>
            </a:r>
            <a:r>
              <a:rPr lang="en-GB" sz="3200" baseline="-25000" dirty="0"/>
              <a:t>21</a:t>
            </a:r>
            <a:r>
              <a:rPr lang="en-GB" sz="3200" dirty="0"/>
              <a:t> measurement</a:t>
            </a:r>
          </a:p>
        </p:txBody>
      </p:sp>
      <p:sp>
        <p:nvSpPr>
          <p:cNvPr id="3" name="Content Placeholder 2"/>
          <p:cNvSpPr>
            <a:spLocks noGrp="1"/>
          </p:cNvSpPr>
          <p:nvPr>
            <p:ph idx="1"/>
          </p:nvPr>
        </p:nvSpPr>
        <p:spPr>
          <a:xfrm>
            <a:off x="457200" y="1600200"/>
            <a:ext cx="8229600" cy="4800600"/>
          </a:xfrm>
        </p:spPr>
        <p:txBody>
          <a:bodyPr/>
          <a:lstStyle/>
          <a:p>
            <a:endParaRPr lang="en-GB" dirty="0"/>
          </a:p>
        </p:txBody>
      </p:sp>
      <p:pic>
        <p:nvPicPr>
          <p:cNvPr id="3075" name="Picture 3" descr="H:\Data\Presentation\PresentationMonday_08_08\RawDatafromVNAS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305800" cy="4478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58789"/>
            <a:ext cx="3135696" cy="233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381544" y="1268760"/>
            <a:ext cx="302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9" name="Rectangle 8"/>
          <p:cNvSpPr/>
          <p:nvPr/>
        </p:nvSpPr>
        <p:spPr bwMode="auto">
          <a:xfrm>
            <a:off x="2339752" y="1268760"/>
            <a:ext cx="302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10" name="Rectangle 9"/>
          <p:cNvSpPr/>
          <p:nvPr/>
        </p:nvSpPr>
        <p:spPr bwMode="auto">
          <a:xfrm>
            <a:off x="2267744" y="1699462"/>
            <a:ext cx="302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11" name="Rectangle 10"/>
          <p:cNvSpPr/>
          <p:nvPr/>
        </p:nvSpPr>
        <p:spPr bwMode="auto">
          <a:xfrm>
            <a:off x="323528" y="1628800"/>
            <a:ext cx="374032" cy="2866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7" name="TextBox 6"/>
          <p:cNvSpPr txBox="1"/>
          <p:nvPr/>
        </p:nvSpPr>
        <p:spPr>
          <a:xfrm>
            <a:off x="485950" y="1668974"/>
            <a:ext cx="269626" cy="276999"/>
          </a:xfrm>
          <a:prstGeom prst="rect">
            <a:avLst/>
          </a:prstGeom>
          <a:noFill/>
        </p:spPr>
        <p:txBody>
          <a:bodyPr wrap="none" rtlCol="0">
            <a:spAutoFit/>
          </a:bodyPr>
          <a:lstStyle/>
          <a:p>
            <a:r>
              <a:rPr lang="en-GB" sz="1200" dirty="0"/>
              <a:t>1</a:t>
            </a:r>
          </a:p>
        </p:txBody>
      </p:sp>
      <p:sp>
        <p:nvSpPr>
          <p:cNvPr id="13" name="TextBox 12"/>
          <p:cNvSpPr txBox="1"/>
          <p:nvPr/>
        </p:nvSpPr>
        <p:spPr>
          <a:xfrm>
            <a:off x="485950" y="1207785"/>
            <a:ext cx="269626" cy="276999"/>
          </a:xfrm>
          <a:prstGeom prst="rect">
            <a:avLst/>
          </a:prstGeom>
          <a:noFill/>
        </p:spPr>
        <p:txBody>
          <a:bodyPr wrap="none" rtlCol="0">
            <a:spAutoFit/>
          </a:bodyPr>
          <a:lstStyle/>
          <a:p>
            <a:r>
              <a:rPr lang="en-GB" sz="1200" dirty="0"/>
              <a:t>2</a:t>
            </a:r>
          </a:p>
        </p:txBody>
      </p:sp>
      <p:sp>
        <p:nvSpPr>
          <p:cNvPr id="14" name="TextBox 13"/>
          <p:cNvSpPr txBox="1"/>
          <p:nvPr/>
        </p:nvSpPr>
        <p:spPr>
          <a:xfrm>
            <a:off x="2204939" y="1254427"/>
            <a:ext cx="269626" cy="276999"/>
          </a:xfrm>
          <a:prstGeom prst="rect">
            <a:avLst/>
          </a:prstGeom>
          <a:noFill/>
        </p:spPr>
        <p:txBody>
          <a:bodyPr wrap="none" rtlCol="0">
            <a:spAutoFit/>
          </a:bodyPr>
          <a:lstStyle/>
          <a:p>
            <a:r>
              <a:rPr lang="en-GB" sz="1200" dirty="0"/>
              <a:t>4</a:t>
            </a:r>
          </a:p>
        </p:txBody>
      </p:sp>
      <p:sp>
        <p:nvSpPr>
          <p:cNvPr id="15" name="TextBox 14"/>
          <p:cNvSpPr txBox="1"/>
          <p:nvPr/>
        </p:nvSpPr>
        <p:spPr>
          <a:xfrm>
            <a:off x="2191544" y="1690535"/>
            <a:ext cx="269626" cy="276999"/>
          </a:xfrm>
          <a:prstGeom prst="rect">
            <a:avLst/>
          </a:prstGeom>
          <a:noFill/>
        </p:spPr>
        <p:txBody>
          <a:bodyPr wrap="none" rtlCol="0">
            <a:spAutoFit/>
          </a:bodyPr>
          <a:lstStyle/>
          <a:p>
            <a:r>
              <a:rPr lang="en-GB" sz="1200" dirty="0"/>
              <a:t>3</a:t>
            </a:r>
          </a:p>
        </p:txBody>
      </p:sp>
    </p:spTree>
    <p:extLst>
      <p:ext uri="{BB962C8B-B14F-4D97-AF65-F5344CB8AC3E}">
        <p14:creationId xmlns:p14="http://schemas.microsoft.com/office/powerpoint/2010/main" val="39624654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936" y="53752"/>
            <a:ext cx="8229600" cy="1143000"/>
          </a:xfrm>
        </p:spPr>
        <p:txBody>
          <a:bodyPr/>
          <a:lstStyle/>
          <a:p>
            <a:r>
              <a:rPr lang="en-GB" sz="3200" dirty="0"/>
              <a:t>Close up of PB modes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6833964" cy="481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123728" y="1700808"/>
            <a:ext cx="36004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6" name="Rectangle 5"/>
          <p:cNvSpPr/>
          <p:nvPr/>
        </p:nvSpPr>
        <p:spPr bwMode="auto">
          <a:xfrm>
            <a:off x="5051573" y="1642843"/>
            <a:ext cx="36004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7" name="Rectangle 6"/>
          <p:cNvSpPr/>
          <p:nvPr/>
        </p:nvSpPr>
        <p:spPr bwMode="auto">
          <a:xfrm>
            <a:off x="7772507" y="1822863"/>
            <a:ext cx="36004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8" name="Rectangle 7"/>
          <p:cNvSpPr/>
          <p:nvPr/>
        </p:nvSpPr>
        <p:spPr bwMode="auto">
          <a:xfrm>
            <a:off x="6228184" y="4221088"/>
            <a:ext cx="36004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9" name="TextBox 8"/>
          <p:cNvSpPr txBox="1"/>
          <p:nvPr/>
        </p:nvSpPr>
        <p:spPr>
          <a:xfrm>
            <a:off x="1402311" y="1156102"/>
            <a:ext cx="6955750" cy="369332"/>
          </a:xfrm>
          <a:prstGeom prst="rect">
            <a:avLst/>
          </a:prstGeom>
          <a:noFill/>
        </p:spPr>
        <p:txBody>
          <a:bodyPr wrap="none" rtlCol="0">
            <a:spAutoFit/>
          </a:bodyPr>
          <a:lstStyle/>
          <a:p>
            <a:r>
              <a:rPr lang="en-GB" dirty="0"/>
              <a:t>Experimental measurement </a:t>
            </a:r>
            <a:r>
              <a:rPr lang="en-GB" b="1" dirty="0"/>
              <a:t>dashed line </a:t>
            </a:r>
            <a:r>
              <a:rPr lang="en-GB" dirty="0"/>
              <a:t>and fitted data </a:t>
            </a:r>
            <a:r>
              <a:rPr lang="en-GB" dirty="0">
                <a:solidFill>
                  <a:srgbClr val="00B0F0"/>
                </a:solidFill>
              </a:rPr>
              <a:t>solid line  </a:t>
            </a:r>
          </a:p>
        </p:txBody>
      </p:sp>
      <p:sp>
        <p:nvSpPr>
          <p:cNvPr id="10" name="Rectangle 9"/>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Tree>
    <p:extLst>
      <p:ext uri="{BB962C8B-B14F-4D97-AF65-F5344CB8AC3E}">
        <p14:creationId xmlns:p14="http://schemas.microsoft.com/office/powerpoint/2010/main" val="29471938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lstStyle/>
          <a:p>
            <a:r>
              <a:rPr lang="en-GB" dirty="0"/>
              <a:t>Eigenmodes of the 7- Cell cavity</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246" y="3500005"/>
            <a:ext cx="4608512" cy="26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
        <p:nvSpPr>
          <p:cNvPr id="9" name="Title 2"/>
          <p:cNvSpPr txBox="1">
            <a:spLocks/>
          </p:cNvSpPr>
          <p:nvPr/>
        </p:nvSpPr>
        <p:spPr bwMode="auto">
          <a:xfrm>
            <a:off x="5686869" y="2807164"/>
            <a:ext cx="2520280" cy="432048"/>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2800" b="1">
                <a:solidFill>
                  <a:schemeClr val="accent2">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a:lstStyle>
          <a:p>
            <a:r>
              <a:rPr lang="en-GB" sz="1400" b="0" kern="0" dirty="0"/>
              <a:t>Field structures of the eigenmodes predicted by CST </a:t>
            </a:r>
          </a:p>
        </p:txBody>
      </p:sp>
      <p:grpSp>
        <p:nvGrpSpPr>
          <p:cNvPr id="3" name="Group 2"/>
          <p:cNvGrpSpPr/>
          <p:nvPr/>
        </p:nvGrpSpPr>
        <p:grpSpPr>
          <a:xfrm>
            <a:off x="107504" y="1237402"/>
            <a:ext cx="4666528" cy="3559750"/>
            <a:chOff x="683568" y="908720"/>
            <a:chExt cx="4824536" cy="3401213"/>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908720"/>
              <a:ext cx="4439246" cy="340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5043435" y="2609326"/>
              <a:ext cx="464669" cy="15397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grpSp>
      <p:sp>
        <p:nvSpPr>
          <p:cNvPr id="4" name="TextBox 3"/>
          <p:cNvSpPr txBox="1"/>
          <p:nvPr/>
        </p:nvSpPr>
        <p:spPr>
          <a:xfrm>
            <a:off x="700066" y="1052736"/>
            <a:ext cx="3835345" cy="369332"/>
          </a:xfrm>
          <a:prstGeom prst="rect">
            <a:avLst/>
          </a:prstGeom>
          <a:noFill/>
        </p:spPr>
        <p:txBody>
          <a:bodyPr wrap="none" rtlCol="0">
            <a:spAutoFit/>
          </a:bodyPr>
          <a:lstStyle/>
          <a:p>
            <a:r>
              <a:rPr lang="en-GB" dirty="0"/>
              <a:t>Predicted by CST Microwave studio</a:t>
            </a:r>
          </a:p>
        </p:txBody>
      </p:sp>
    </p:spTree>
    <p:extLst>
      <p:ext uri="{BB962C8B-B14F-4D97-AF65-F5344CB8AC3E}">
        <p14:creationId xmlns:p14="http://schemas.microsoft.com/office/powerpoint/2010/main" val="3293480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7664" y="354918"/>
            <a:ext cx="7200800" cy="432048"/>
          </a:xfrm>
        </p:spPr>
        <p:txBody>
          <a:bodyPr/>
          <a:lstStyle/>
          <a:p>
            <a:r>
              <a:rPr lang="en-GB" dirty="0"/>
              <a:t>Pass band modes: experiment and theory  </a:t>
            </a:r>
          </a:p>
        </p:txBody>
      </p:sp>
      <p:sp>
        <p:nvSpPr>
          <p:cNvPr id="16" name="Rectangle 1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4495800"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304" y="2276872"/>
            <a:ext cx="4361184" cy="366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499991" y="1052736"/>
            <a:ext cx="47525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First comparison of the pass band modes measured (solid line) with the numerical predictions dashed line. The measurements were carried out at a single axis.  </a:t>
            </a:r>
          </a:p>
        </p:txBody>
      </p:sp>
      <p:sp>
        <p:nvSpPr>
          <p:cNvPr id="2" name="TextBox 1"/>
          <p:cNvSpPr txBox="1"/>
          <p:nvPr/>
        </p:nvSpPr>
        <p:spPr>
          <a:xfrm>
            <a:off x="1702629" y="1340768"/>
            <a:ext cx="684803" cy="369332"/>
          </a:xfrm>
          <a:prstGeom prst="rect">
            <a:avLst/>
          </a:prstGeom>
          <a:noFill/>
        </p:spPr>
        <p:txBody>
          <a:bodyPr wrap="none" rtlCol="0">
            <a:spAutoFit/>
          </a:bodyPr>
          <a:lstStyle/>
          <a:p>
            <a:r>
              <a:rPr lang="en-GB" dirty="0"/>
              <a:t>LOM</a:t>
            </a:r>
          </a:p>
        </p:txBody>
      </p:sp>
    </p:spTree>
    <p:extLst>
      <p:ext uri="{BB962C8B-B14F-4D97-AF65-F5344CB8AC3E}">
        <p14:creationId xmlns:p14="http://schemas.microsoft.com/office/powerpoint/2010/main" val="342844383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6"/>
            <a:ext cx="6840760" cy="558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619672" y="548680"/>
            <a:ext cx="7344816" cy="432048"/>
          </a:xfrm>
        </p:spPr>
        <p:txBody>
          <a:bodyPr/>
          <a:lstStyle/>
          <a:p>
            <a:r>
              <a:rPr lang="en-GB" dirty="0"/>
              <a:t>Pass band modes experimental studies at two axes</a:t>
            </a:r>
          </a:p>
        </p:txBody>
      </p:sp>
      <p:sp>
        <p:nvSpPr>
          <p:cNvPr id="2" name="TextBox 1"/>
          <p:cNvSpPr txBox="1"/>
          <p:nvPr/>
        </p:nvSpPr>
        <p:spPr>
          <a:xfrm>
            <a:off x="7164288" y="3341111"/>
            <a:ext cx="1979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9900"/>
                </a:solidFill>
                <a:effectLst/>
                <a:uLnTx/>
                <a:uFillTx/>
                <a:latin typeface="Arial"/>
                <a:ea typeface="+mn-ea"/>
                <a:cs typeface="+mn-cs"/>
              </a:rPr>
              <a:t>Red line </a:t>
            </a:r>
            <a:r>
              <a:rPr kumimoji="0" lang="en-GB" sz="1400" b="0" i="0" u="none" strike="noStrike" kern="1200" cap="none" spc="0" normalizeH="0" baseline="0" noProof="0" dirty="0">
                <a:ln>
                  <a:noFill/>
                </a:ln>
                <a:solidFill>
                  <a:srgbClr val="000000"/>
                </a:solidFill>
                <a:effectLst/>
                <a:uLnTx/>
                <a:uFillTx/>
                <a:latin typeface="Arial"/>
                <a:ea typeface="+mn-ea"/>
                <a:cs typeface="+mn-cs"/>
              </a:rPr>
              <a:t>active axis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Arial"/>
                <a:ea typeface="+mn-ea"/>
                <a:cs typeface="+mn-cs"/>
              </a:rPr>
              <a:t>Blue line </a:t>
            </a:r>
            <a:r>
              <a:rPr kumimoji="0" lang="en-GB" sz="1400" b="0" i="0" u="none" strike="noStrike" kern="1200" cap="none" spc="0" normalizeH="0" baseline="0" noProof="0" dirty="0">
                <a:ln>
                  <a:noFill/>
                </a:ln>
                <a:solidFill>
                  <a:srgbClr val="000000"/>
                </a:solidFill>
                <a:effectLst/>
                <a:uLnTx/>
                <a:uFillTx/>
                <a:latin typeface="Arial"/>
                <a:ea typeface="+mn-ea"/>
                <a:cs typeface="+mn-cs"/>
              </a:rPr>
              <a:t>passive axis  </a:t>
            </a:r>
          </a:p>
        </p:txBody>
      </p:sp>
      <p:sp>
        <p:nvSpPr>
          <p:cNvPr id="4" name="TextBox 3"/>
          <p:cNvSpPr txBox="1"/>
          <p:nvPr/>
        </p:nvSpPr>
        <p:spPr>
          <a:xfrm>
            <a:off x="6948263" y="1556792"/>
            <a:ext cx="22644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The RF coupler is located on one axis (active) while the field measurements are conducted on both axes </a:t>
            </a:r>
          </a:p>
        </p:txBody>
      </p:sp>
      <p:sp>
        <p:nvSpPr>
          <p:cNvPr id="5" name="TextBox 4"/>
          <p:cNvSpPr txBox="1"/>
          <p:nvPr/>
        </p:nvSpPr>
        <p:spPr>
          <a:xfrm>
            <a:off x="1115616" y="1340768"/>
            <a:ext cx="1510350" cy="261610"/>
          </a:xfrm>
          <a:prstGeom prst="rect">
            <a:avLst/>
          </a:prstGeom>
          <a:noFill/>
        </p:spPr>
        <p:txBody>
          <a:bodyPr wrap="none" rtlCol="0">
            <a:spAutoFit/>
          </a:bodyPr>
          <a:lstStyle/>
          <a:p>
            <a:r>
              <a:rPr lang="en-GB" sz="1100" dirty="0"/>
              <a:t>evanescent coupling </a:t>
            </a:r>
          </a:p>
        </p:txBody>
      </p:sp>
      <p:sp>
        <p:nvSpPr>
          <p:cNvPr id="8" name="TextBox 7"/>
          <p:cNvSpPr txBox="1"/>
          <p:nvPr/>
        </p:nvSpPr>
        <p:spPr>
          <a:xfrm>
            <a:off x="1043608" y="2141567"/>
            <a:ext cx="1510350" cy="261610"/>
          </a:xfrm>
          <a:prstGeom prst="rect">
            <a:avLst/>
          </a:prstGeom>
          <a:noFill/>
        </p:spPr>
        <p:txBody>
          <a:bodyPr wrap="none" rtlCol="0">
            <a:spAutoFit/>
          </a:bodyPr>
          <a:lstStyle/>
          <a:p>
            <a:r>
              <a:rPr lang="en-GB" sz="1100" dirty="0"/>
              <a:t>evanescent coupling </a:t>
            </a:r>
          </a:p>
        </p:txBody>
      </p:sp>
      <p:sp>
        <p:nvSpPr>
          <p:cNvPr id="9" name="TextBox 8"/>
          <p:cNvSpPr txBox="1"/>
          <p:nvPr/>
        </p:nvSpPr>
        <p:spPr>
          <a:xfrm>
            <a:off x="971600" y="3715133"/>
            <a:ext cx="1510350" cy="261610"/>
          </a:xfrm>
          <a:prstGeom prst="rect">
            <a:avLst/>
          </a:prstGeom>
          <a:noFill/>
        </p:spPr>
        <p:txBody>
          <a:bodyPr wrap="none" rtlCol="0">
            <a:spAutoFit/>
          </a:bodyPr>
          <a:lstStyle/>
          <a:p>
            <a:r>
              <a:rPr lang="en-GB" sz="1100" dirty="0"/>
              <a:t>evanescent coupling </a:t>
            </a:r>
          </a:p>
        </p:txBody>
      </p:sp>
      <p:sp>
        <p:nvSpPr>
          <p:cNvPr id="10" name="TextBox 9"/>
          <p:cNvSpPr txBox="1"/>
          <p:nvPr/>
        </p:nvSpPr>
        <p:spPr>
          <a:xfrm>
            <a:off x="971600" y="5177137"/>
            <a:ext cx="1510350" cy="261610"/>
          </a:xfrm>
          <a:prstGeom prst="rect">
            <a:avLst/>
          </a:prstGeom>
          <a:noFill/>
        </p:spPr>
        <p:txBody>
          <a:bodyPr wrap="none" rtlCol="0">
            <a:spAutoFit/>
          </a:bodyPr>
          <a:lstStyle/>
          <a:p>
            <a:r>
              <a:rPr lang="en-GB" sz="1100" dirty="0"/>
              <a:t>evanescent coupling </a:t>
            </a:r>
          </a:p>
        </p:txBody>
      </p:sp>
      <p:sp>
        <p:nvSpPr>
          <p:cNvPr id="11" name="TextBox 10"/>
          <p:cNvSpPr txBox="1"/>
          <p:nvPr/>
        </p:nvSpPr>
        <p:spPr>
          <a:xfrm>
            <a:off x="1695610" y="2780928"/>
            <a:ext cx="1220206" cy="261610"/>
          </a:xfrm>
          <a:prstGeom prst="rect">
            <a:avLst/>
          </a:prstGeom>
          <a:noFill/>
        </p:spPr>
        <p:txBody>
          <a:bodyPr wrap="none" rtlCol="0">
            <a:spAutoFit/>
          </a:bodyPr>
          <a:lstStyle/>
          <a:p>
            <a:r>
              <a:rPr lang="en-GB" sz="1100" dirty="0"/>
              <a:t>normal coupling </a:t>
            </a:r>
          </a:p>
        </p:txBody>
      </p:sp>
      <p:sp>
        <p:nvSpPr>
          <p:cNvPr id="12" name="TextBox 11"/>
          <p:cNvSpPr txBox="1"/>
          <p:nvPr/>
        </p:nvSpPr>
        <p:spPr>
          <a:xfrm>
            <a:off x="1405466" y="4203834"/>
            <a:ext cx="1220206" cy="261610"/>
          </a:xfrm>
          <a:prstGeom prst="rect">
            <a:avLst/>
          </a:prstGeom>
          <a:noFill/>
        </p:spPr>
        <p:txBody>
          <a:bodyPr wrap="none" rtlCol="0">
            <a:spAutoFit/>
          </a:bodyPr>
          <a:lstStyle/>
          <a:p>
            <a:r>
              <a:rPr lang="en-GB" sz="1100" dirty="0"/>
              <a:t>normal coupling </a:t>
            </a:r>
          </a:p>
        </p:txBody>
      </p:sp>
      <p:sp>
        <p:nvSpPr>
          <p:cNvPr id="13" name="TextBox 12"/>
          <p:cNvSpPr txBox="1"/>
          <p:nvPr/>
        </p:nvSpPr>
        <p:spPr>
          <a:xfrm>
            <a:off x="1407578" y="5831686"/>
            <a:ext cx="1220206" cy="261610"/>
          </a:xfrm>
          <a:prstGeom prst="rect">
            <a:avLst/>
          </a:prstGeom>
          <a:noFill/>
        </p:spPr>
        <p:txBody>
          <a:bodyPr wrap="none" rtlCol="0">
            <a:spAutoFit/>
          </a:bodyPr>
          <a:lstStyle/>
          <a:p>
            <a:r>
              <a:rPr lang="en-GB" sz="1100" dirty="0"/>
              <a:t>normal coupling </a:t>
            </a:r>
          </a:p>
        </p:txBody>
      </p:sp>
    </p:spTree>
    <p:extLst>
      <p:ext uri="{BB962C8B-B14F-4D97-AF65-F5344CB8AC3E}">
        <p14:creationId xmlns:p14="http://schemas.microsoft.com/office/powerpoint/2010/main" val="350299896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HOMs measurements  </a:t>
            </a:r>
          </a:p>
        </p:txBody>
      </p:sp>
      <p:sp>
        <p:nvSpPr>
          <p:cNvPr id="16" name="Rectangle 1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3364"/>
            <a:ext cx="5184576" cy="549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368028"/>
            <a:ext cx="3604618"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731928"/>
            <a:ext cx="3600400" cy="128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639143" y="983364"/>
            <a:ext cx="34165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The RF coupler is located on one axis (active) while the field measurements are conducted on both axes </a:t>
            </a:r>
          </a:p>
        </p:txBody>
      </p:sp>
      <p:sp>
        <p:nvSpPr>
          <p:cNvPr id="9" name="TextBox 8"/>
          <p:cNvSpPr txBox="1"/>
          <p:nvPr/>
        </p:nvSpPr>
        <p:spPr>
          <a:xfrm>
            <a:off x="6084168" y="1722025"/>
            <a:ext cx="1979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9900"/>
                </a:solidFill>
                <a:effectLst/>
                <a:uLnTx/>
                <a:uFillTx/>
                <a:latin typeface="Arial"/>
                <a:ea typeface="+mn-ea"/>
                <a:cs typeface="+mn-cs"/>
              </a:rPr>
              <a:t>Red line </a:t>
            </a:r>
            <a:r>
              <a:rPr kumimoji="0" lang="en-GB" sz="1400" b="0" i="0" u="none" strike="noStrike" kern="1200" cap="none" spc="0" normalizeH="0" baseline="0" noProof="0" dirty="0">
                <a:ln>
                  <a:noFill/>
                </a:ln>
                <a:solidFill>
                  <a:srgbClr val="000000"/>
                </a:solidFill>
                <a:effectLst/>
                <a:uLnTx/>
                <a:uFillTx/>
                <a:latin typeface="Arial"/>
                <a:ea typeface="+mn-ea"/>
                <a:cs typeface="+mn-cs"/>
              </a:rPr>
              <a:t>active axis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Arial"/>
                <a:ea typeface="+mn-ea"/>
                <a:cs typeface="+mn-cs"/>
              </a:rPr>
              <a:t>Blue line </a:t>
            </a:r>
            <a:r>
              <a:rPr kumimoji="0" lang="en-GB" sz="1400" b="0" i="0" u="none" strike="noStrike" kern="1200" cap="none" spc="0" normalizeH="0" baseline="0" noProof="0" dirty="0">
                <a:ln>
                  <a:noFill/>
                </a:ln>
                <a:solidFill>
                  <a:srgbClr val="000000"/>
                </a:solidFill>
                <a:effectLst/>
                <a:uLnTx/>
                <a:uFillTx/>
                <a:latin typeface="Arial"/>
                <a:ea typeface="+mn-ea"/>
                <a:cs typeface="+mn-cs"/>
              </a:rPr>
              <a:t>passive axis  </a:t>
            </a:r>
          </a:p>
        </p:txBody>
      </p:sp>
      <p:sp>
        <p:nvSpPr>
          <p:cNvPr id="2" name="TextBox 1"/>
          <p:cNvSpPr txBox="1"/>
          <p:nvPr/>
        </p:nvSpPr>
        <p:spPr>
          <a:xfrm>
            <a:off x="1547664" y="908720"/>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HOMs localisation at one or another axis </a:t>
            </a:r>
          </a:p>
        </p:txBody>
      </p:sp>
    </p:spTree>
    <p:extLst>
      <p:ext uri="{BB962C8B-B14F-4D97-AF65-F5344CB8AC3E}">
        <p14:creationId xmlns:p14="http://schemas.microsoft.com/office/powerpoint/2010/main" val="70104861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404" y="1052736"/>
            <a:ext cx="3509893" cy="792088"/>
          </a:xfrm>
        </p:spPr>
        <p:txBody>
          <a:bodyPr/>
          <a:lstStyle/>
          <a:p>
            <a:r>
              <a:rPr lang="en-GB" sz="1800" dirty="0"/>
              <a:t>14 first HOMs and the Bridge mode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763" y="0"/>
            <a:ext cx="5328592" cy="665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18295" y="1844825"/>
            <a:ext cx="3744416" cy="3096344"/>
            <a:chOff x="683568" y="908720"/>
            <a:chExt cx="4824536" cy="3401213"/>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908720"/>
              <a:ext cx="4439246" cy="340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5043435" y="2609326"/>
              <a:ext cx="464669" cy="15397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cxnSp>
        <p:nvCxnSpPr>
          <p:cNvPr id="8" name="Straight Connector 7"/>
          <p:cNvCxnSpPr/>
          <p:nvPr/>
        </p:nvCxnSpPr>
        <p:spPr bwMode="auto">
          <a:xfrm flipV="1">
            <a:off x="2483768" y="2276872"/>
            <a:ext cx="0" cy="23042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V="1">
            <a:off x="1835696" y="2924944"/>
            <a:ext cx="0" cy="165618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Curved Up Arrow 10"/>
          <p:cNvSpPr/>
          <p:nvPr/>
        </p:nvSpPr>
        <p:spPr bwMode="auto">
          <a:xfrm rot="697347">
            <a:off x="2090342" y="5085184"/>
            <a:ext cx="1944216" cy="1296144"/>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cxnSp>
        <p:nvCxnSpPr>
          <p:cNvPr id="14" name="Straight Arrow Connector 13"/>
          <p:cNvCxnSpPr/>
          <p:nvPr/>
        </p:nvCxnSpPr>
        <p:spPr bwMode="auto">
          <a:xfrm>
            <a:off x="1835696" y="4365104"/>
            <a:ext cx="648072" cy="0"/>
          </a:xfrm>
          <a:prstGeom prst="straightConnector1">
            <a:avLst/>
          </a:prstGeom>
          <a:solidFill>
            <a:schemeClr val="accent1"/>
          </a:solidFill>
          <a:ln w="9525" cap="flat" cmpd="sng" algn="ctr">
            <a:solidFill>
              <a:srgbClr val="00B050"/>
            </a:solidFill>
            <a:prstDash val="solid"/>
            <a:round/>
            <a:headEnd type="stealth"/>
            <a:tailEnd type="stealth"/>
          </a:ln>
          <a:effectLst/>
        </p:spPr>
      </p:cxnSp>
      <p:cxnSp>
        <p:nvCxnSpPr>
          <p:cNvPr id="4" name="Straight Connector 3"/>
          <p:cNvCxnSpPr/>
          <p:nvPr/>
        </p:nvCxnSpPr>
        <p:spPr bwMode="auto">
          <a:xfrm>
            <a:off x="5652120" y="260648"/>
            <a:ext cx="0" cy="6381328"/>
          </a:xfrm>
          <a:prstGeom prst="line">
            <a:avLst/>
          </a:prstGeom>
          <a:solidFill>
            <a:schemeClr val="accent1"/>
          </a:solidFill>
          <a:ln w="15875" cap="flat" cmpd="sng" algn="ctr">
            <a:solidFill>
              <a:schemeClr val="tx1"/>
            </a:solidFill>
            <a:prstDash val="sysDot"/>
            <a:round/>
            <a:headEnd type="none" w="med" len="med"/>
            <a:tailEnd type="none" w="med" len="med"/>
          </a:ln>
          <a:effectLst/>
        </p:spPr>
      </p:cxnSp>
      <p:sp>
        <p:nvSpPr>
          <p:cNvPr id="9" name="TextBox 8"/>
          <p:cNvSpPr txBox="1"/>
          <p:nvPr/>
        </p:nvSpPr>
        <p:spPr>
          <a:xfrm>
            <a:off x="4319450" y="129843"/>
            <a:ext cx="1476686" cy="253916"/>
          </a:xfrm>
          <a:prstGeom prst="rect">
            <a:avLst/>
          </a:prstGeom>
          <a:noFill/>
        </p:spPr>
        <p:txBody>
          <a:bodyPr wrap="none" rtlCol="0">
            <a:spAutoFit/>
          </a:bodyPr>
          <a:lstStyle/>
          <a:p>
            <a:r>
              <a:rPr lang="en-GB" sz="1050" b="1" dirty="0"/>
              <a:t>centre of the bridge </a:t>
            </a:r>
          </a:p>
        </p:txBody>
      </p:sp>
    </p:spTree>
    <p:extLst>
      <p:ext uri="{BB962C8B-B14F-4D97-AF65-F5344CB8AC3E}">
        <p14:creationId xmlns:p14="http://schemas.microsoft.com/office/powerpoint/2010/main" val="412115547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Cavity optimisation</a:t>
            </a:r>
          </a:p>
        </p:txBody>
      </p:sp>
      <p:sp>
        <p:nvSpPr>
          <p:cNvPr id="8" name="Rectangle 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60" y="980728"/>
            <a:ext cx="4248472" cy="313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331" y="980728"/>
            <a:ext cx="4168671" cy="311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7"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4313237"/>
            <a:ext cx="1209237" cy="228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bwMode="auto">
          <a:xfrm>
            <a:off x="3131840" y="5229200"/>
            <a:ext cx="2160240" cy="36004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6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5158" y="4437234"/>
            <a:ext cx="1327015" cy="216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6512" y="4255901"/>
            <a:ext cx="2053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Tesla like cavity (TT)</a:t>
            </a:r>
          </a:p>
        </p:txBody>
      </p:sp>
      <p:sp>
        <p:nvSpPr>
          <p:cNvPr id="32" name="TextBox 31"/>
          <p:cNvSpPr txBox="1"/>
          <p:nvPr/>
        </p:nvSpPr>
        <p:spPr>
          <a:xfrm>
            <a:off x="6689252" y="4242574"/>
            <a:ext cx="2419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Low Loss like cavity (LL)</a:t>
            </a:r>
          </a:p>
        </p:txBody>
      </p:sp>
      <p:sp>
        <p:nvSpPr>
          <p:cNvPr id="24" name="TextBox 23"/>
          <p:cNvSpPr txBox="1"/>
          <p:nvPr/>
        </p:nvSpPr>
        <p:spPr>
          <a:xfrm>
            <a:off x="2339752" y="827420"/>
            <a:ext cx="5506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Risk points due to high field intensity on the surface </a:t>
            </a:r>
          </a:p>
        </p:txBody>
      </p:sp>
      <p:sp>
        <p:nvSpPr>
          <p:cNvPr id="25" name="TextBox 24"/>
          <p:cNvSpPr txBox="1"/>
          <p:nvPr/>
        </p:nvSpPr>
        <p:spPr>
          <a:xfrm>
            <a:off x="2619630" y="4005064"/>
            <a:ext cx="3536546"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a:ea typeface="+mn-ea"/>
                <a:cs typeface="+mn-cs"/>
              </a:rPr>
              <a:t>Other risk factors</a:t>
            </a:r>
            <a:r>
              <a:rPr kumimoji="0" lang="en-GB" sz="1400" b="0" i="0" u="none" strike="noStrike" kern="1200" cap="none" spc="0" normalizeH="0" baseline="0" noProof="0" dirty="0">
                <a:ln>
                  <a:noFill/>
                </a:ln>
                <a:solidFill>
                  <a:srgbClr val="000000"/>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Multipacting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Proximity on modes to operating mode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Cost </a:t>
            </a:r>
          </a:p>
        </p:txBody>
      </p:sp>
    </p:spTree>
    <p:extLst>
      <p:ext uri="{BB962C8B-B14F-4D97-AF65-F5344CB8AC3E}">
        <p14:creationId xmlns:p14="http://schemas.microsoft.com/office/powerpoint/2010/main" val="588379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097" y="647735"/>
            <a:ext cx="8599249" cy="5807416"/>
          </a:xfrm>
        </p:spPr>
        <p:txBody>
          <a:bodyPr/>
          <a:lstStyle/>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a:spcBef>
                <a:spcPts val="500"/>
              </a:spcBef>
              <a:spcAft>
                <a:spcPts val="0"/>
              </a:spcAft>
              <a:buNone/>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lvl="0">
              <a:spcBef>
                <a:spcPts val="500"/>
              </a:spcBef>
              <a:spcAft>
                <a:spcPts val="0"/>
              </a:spcAft>
            </a:pPr>
            <a:endParaRPr lang="en-GB" sz="16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0" indent="0">
              <a:spcAft>
                <a:spcPts val="0"/>
              </a:spcAft>
              <a:buNone/>
            </a:pPr>
            <a:r>
              <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                   </a:t>
            </a:r>
            <a:r>
              <a:rPr lang="en-GB" sz="1800" i="1" spc="75" dirty="0">
                <a:solidFill>
                  <a:srgbClr val="0000FF"/>
                </a:solidFill>
                <a:latin typeface="Cambria" panose="02040503050406030204" pitchFamily="18" charset="0"/>
                <a:ea typeface="Times New Roman" panose="02020603050405020304" pitchFamily="18" charset="0"/>
                <a:cs typeface="Times New Roman" panose="02020603050405020304" pitchFamily="18" charset="0"/>
              </a:rPr>
              <a:t>Glasgow, Scotland, UK                                     Oxford, UK</a:t>
            </a:r>
            <a:endPar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a:spcAft>
                <a:spcPts val="0"/>
              </a:spcAft>
            </a:pPr>
            <a:r>
              <a:rPr lang="en-GB" sz="1800" i="1" spc="75" dirty="0">
                <a:solidFill>
                  <a:srgbClr val="4F81BD"/>
                </a:solidFill>
                <a:latin typeface="Cambria" panose="02040503050406030204" pitchFamily="18" charset="0"/>
                <a:ea typeface="Times New Roman" panose="02020603050405020304" pitchFamily="18" charset="0"/>
                <a:cs typeface="Times New Roman" panose="02020603050405020304" pitchFamily="18" charset="0"/>
              </a:rPr>
              <a:t>Research Appointments:</a:t>
            </a:r>
          </a:p>
          <a:p>
            <a:pPr marL="0" indent="0">
              <a:spcAft>
                <a:spcPts val="0"/>
              </a:spcAft>
              <a:buNone/>
            </a:pPr>
            <a:r>
              <a:rPr lang="en-GB" sz="1400" dirty="0">
                <a:latin typeface="Times New Roman" panose="02020603050405020304" pitchFamily="18" charset="0"/>
                <a:ea typeface="Times New Roman" panose="02020603050405020304" pitchFamily="18" charset="0"/>
              </a:rPr>
              <a:t>02/2001 – 02/2003: </a:t>
            </a:r>
            <a:r>
              <a:rPr lang="en-GB" sz="1400" i="1" dirty="0">
                <a:latin typeface="Times New Roman" panose="02020603050405020304" pitchFamily="18" charset="0"/>
                <a:ea typeface="Times New Roman" panose="02020603050405020304" pitchFamily="18" charset="0"/>
              </a:rPr>
              <a:t>Research Assistant, Department of Physics, University of Strathclyde (HP, 2D FEM)</a:t>
            </a:r>
          </a:p>
          <a:p>
            <a:pPr marL="0" indent="0">
              <a:spcAft>
                <a:spcPts val="0"/>
              </a:spcAft>
              <a:buNone/>
            </a:pPr>
            <a:r>
              <a:rPr lang="en-GB" sz="1400" dirty="0">
                <a:latin typeface="Times New Roman" panose="02020603050405020304" pitchFamily="18" charset="0"/>
                <a:ea typeface="Times New Roman" panose="02020603050405020304" pitchFamily="18" charset="0"/>
              </a:rPr>
              <a:t>02/2003 – 04/2005: </a:t>
            </a:r>
            <a:r>
              <a:rPr lang="en-GB" sz="1400" i="1" dirty="0">
                <a:latin typeface="Times New Roman" panose="02020603050405020304" pitchFamily="18" charset="0"/>
                <a:ea typeface="Times New Roman" panose="02020603050405020304" pitchFamily="18" charset="0"/>
              </a:rPr>
              <a:t>Research Fellow, Department of Physics, University of Strathclyde (HP, 2D FEM)</a:t>
            </a:r>
            <a:endParaRPr lang="en-GB" sz="1600" i="1" dirty="0">
              <a:latin typeface="Times New Roman" panose="02020603050405020304" pitchFamily="18" charset="0"/>
              <a:ea typeface="Times New Roman" panose="02020603050405020304" pitchFamily="18" charset="0"/>
            </a:endParaRPr>
          </a:p>
          <a:p>
            <a:pPr marL="0" indent="0">
              <a:spcAft>
                <a:spcPts val="0"/>
              </a:spcAft>
              <a:buNone/>
            </a:pPr>
            <a:r>
              <a:rPr lang="en-GB" sz="1400" dirty="0">
                <a:latin typeface="Times New Roman" panose="02020603050405020304" pitchFamily="18" charset="0"/>
                <a:ea typeface="Times New Roman" panose="02020603050405020304" pitchFamily="18" charset="0"/>
              </a:rPr>
              <a:t>04/2005 – 09/2011: </a:t>
            </a:r>
            <a:r>
              <a:rPr lang="en-GB" sz="1400" i="1" dirty="0">
                <a:latin typeface="Times New Roman" panose="02020603050405020304" pitchFamily="18" charset="0"/>
                <a:ea typeface="Times New Roman" panose="02020603050405020304" pitchFamily="18" charset="0"/>
              </a:rPr>
              <a:t>Senior Research Fellow, Department of Physics, University of Strathclyde (RF Pulse compression; HP, 2D FEM) </a:t>
            </a:r>
            <a:endParaRPr lang="en-GB" sz="1600" i="1" dirty="0">
              <a:latin typeface="Times New Roman" panose="02020603050405020304" pitchFamily="18" charset="0"/>
              <a:ea typeface="Times New Roman" panose="02020603050405020304" pitchFamily="18" charset="0"/>
            </a:endParaRPr>
          </a:p>
          <a:p>
            <a:pPr marL="0" indent="0">
              <a:spcAft>
                <a:spcPts val="0"/>
              </a:spcAft>
              <a:buNone/>
            </a:pPr>
            <a:r>
              <a:rPr lang="en-GB" sz="1400" dirty="0">
                <a:latin typeface="Times New Roman" panose="02020603050405020304" pitchFamily="18" charset="0"/>
                <a:ea typeface="Times New Roman" panose="02020603050405020304" pitchFamily="18" charset="0"/>
              </a:rPr>
              <a:t>09/2011 – 01/2013: </a:t>
            </a:r>
            <a:r>
              <a:rPr lang="en-GB" sz="1400" i="1" dirty="0">
                <a:latin typeface="Times New Roman" panose="02020603050405020304" pitchFamily="18" charset="0"/>
                <a:ea typeface="Times New Roman" panose="02020603050405020304" pitchFamily="18" charset="0"/>
              </a:rPr>
              <a:t>University Lecturer of Accelerator Science, Department of Physics, University of Oxford (cSPr) </a:t>
            </a:r>
          </a:p>
          <a:p>
            <a:pPr marL="0" indent="0">
              <a:spcAft>
                <a:spcPts val="0"/>
              </a:spcAft>
              <a:buNone/>
            </a:pPr>
            <a:r>
              <a:rPr lang="en-GB" sz="1400" dirty="0">
                <a:latin typeface="Times New Roman" panose="02020603050405020304" pitchFamily="18" charset="0"/>
                <a:ea typeface="Times New Roman" panose="02020603050405020304" pitchFamily="18" charset="0"/>
              </a:rPr>
              <a:t>01/2013 – </a:t>
            </a:r>
            <a:r>
              <a:rPr lang="en-GB" sz="1400" i="1" dirty="0">
                <a:latin typeface="Times New Roman" panose="02020603050405020304" pitchFamily="18" charset="0"/>
                <a:ea typeface="Times New Roman" panose="02020603050405020304" pitchFamily="18" charset="0"/>
              </a:rPr>
              <a:t>present: Associate Professor of Accelerator Science, Department of Physics, University of Oxford (cSPr, UH-FLUX, Medical LINAC)</a:t>
            </a:r>
            <a:endParaRPr lang="en-GB" sz="1600" i="1" dirty="0">
              <a:latin typeface="Times New Roman" panose="02020603050405020304" pitchFamily="18" charset="0"/>
              <a:ea typeface="Times New Roman" panose="02020603050405020304" pitchFamily="18" charset="0"/>
            </a:endParaRPr>
          </a:p>
        </p:txBody>
      </p:sp>
      <p:sp>
        <p:nvSpPr>
          <p:cNvPr id="3" name="Title 2"/>
          <p:cNvSpPr>
            <a:spLocks noGrp="1"/>
          </p:cNvSpPr>
          <p:nvPr>
            <p:ph type="title"/>
          </p:nvPr>
        </p:nvSpPr>
        <p:spPr>
          <a:xfrm>
            <a:off x="175097" y="272374"/>
            <a:ext cx="8774349" cy="642026"/>
          </a:xfrm>
        </p:spPr>
        <p:txBody>
          <a:bodyPr/>
          <a:lstStyle/>
          <a:p>
            <a:r>
              <a:rPr lang="en-GB" sz="3200" dirty="0"/>
              <a:t>Introduction </a:t>
            </a:r>
          </a:p>
        </p:txBody>
      </p:sp>
      <p:pic>
        <p:nvPicPr>
          <p:cNvPr id="5" name="Picture 4"/>
          <p:cNvPicPr>
            <a:picLocks noChangeAspect="1"/>
          </p:cNvPicPr>
          <p:nvPr/>
        </p:nvPicPr>
        <p:blipFill>
          <a:blip r:embed="rId2"/>
          <a:stretch>
            <a:fillRect/>
          </a:stretch>
        </p:blipFill>
        <p:spPr>
          <a:xfrm>
            <a:off x="827584" y="1254969"/>
            <a:ext cx="3456384" cy="2160240"/>
          </a:xfrm>
          <a:prstGeom prst="rect">
            <a:avLst/>
          </a:prstGeom>
        </p:spPr>
      </p:pic>
      <p:pic>
        <p:nvPicPr>
          <p:cNvPr id="6" name="Picture 5"/>
          <p:cNvPicPr>
            <a:picLocks noChangeAspect="1"/>
          </p:cNvPicPr>
          <p:nvPr/>
        </p:nvPicPr>
        <p:blipFill>
          <a:blip r:embed="rId3"/>
          <a:stretch>
            <a:fillRect/>
          </a:stretch>
        </p:blipFill>
        <p:spPr>
          <a:xfrm>
            <a:off x="4788024" y="1289761"/>
            <a:ext cx="3318180" cy="2143544"/>
          </a:xfrm>
          <a:prstGeom prst="rect">
            <a:avLst/>
          </a:prstGeom>
        </p:spPr>
      </p:pic>
      <p:sp>
        <p:nvSpPr>
          <p:cNvPr id="7" name="Rectangle 6"/>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29536416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Cavity optimisation</a:t>
            </a:r>
          </a:p>
        </p:txBody>
      </p:sp>
      <p:sp>
        <p:nvSpPr>
          <p:cNvPr id="8" name="Rectangle 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34" y="980728"/>
            <a:ext cx="4164253"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2874050"/>
            <a:ext cx="4680477"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3" y="980726"/>
            <a:ext cx="4041077"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3" y="2852936"/>
            <a:ext cx="441369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95" y="4809791"/>
            <a:ext cx="3762003" cy="178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4841272"/>
            <a:ext cx="4479453" cy="150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15175" y="1772816"/>
            <a:ext cx="127284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TT&amp;LL cavity </a:t>
            </a:r>
          </a:p>
        </p:txBody>
      </p:sp>
      <p:sp>
        <p:nvSpPr>
          <p:cNvPr id="12" name="Rectangle 11"/>
          <p:cNvSpPr/>
          <p:nvPr/>
        </p:nvSpPr>
        <p:spPr>
          <a:xfrm>
            <a:off x="1643059" y="4533495"/>
            <a:ext cx="15758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LL&amp;TT+LL cavity </a:t>
            </a:r>
          </a:p>
        </p:txBody>
      </p:sp>
      <p:sp>
        <p:nvSpPr>
          <p:cNvPr id="14" name="Rectangle 13">
            <a:extLst>
              <a:ext uri="{FF2B5EF4-FFF2-40B4-BE49-F238E27FC236}">
                <a16:creationId xmlns:a16="http://schemas.microsoft.com/office/drawing/2014/main" id="{EFD34129-C064-9642-8BFB-D9A017527563}"/>
              </a:ext>
            </a:extLst>
          </p:cNvPr>
          <p:cNvSpPr/>
          <p:nvPr/>
        </p:nvSpPr>
        <p:spPr>
          <a:xfrm>
            <a:off x="7412642" y="826837"/>
            <a:ext cx="15984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TT&amp;LL+TT cavity </a:t>
            </a:r>
          </a:p>
        </p:txBody>
      </p:sp>
    </p:spTree>
    <p:extLst>
      <p:ext uri="{BB962C8B-B14F-4D97-AF65-F5344CB8AC3E}">
        <p14:creationId xmlns:p14="http://schemas.microsoft.com/office/powerpoint/2010/main" val="13567486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Cavity optimisation</a:t>
            </a:r>
          </a:p>
        </p:txBody>
      </p:sp>
      <p:sp>
        <p:nvSpPr>
          <p:cNvPr id="8" name="Rectangle 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2" y="3396952"/>
            <a:ext cx="62007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911691" y="1624673"/>
            <a:ext cx="2485533" cy="112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303413" y="1537348"/>
            <a:ext cx="2592288" cy="119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642515" y="1581791"/>
            <a:ext cx="2504886" cy="118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556792"/>
            <a:ext cx="331236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Improved but did not resolve completely high field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Improved but did not resolved the modes proximity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Did not resolve the challenge with multipacting </a:t>
            </a:r>
          </a:p>
        </p:txBody>
      </p:sp>
    </p:spTree>
    <p:extLst>
      <p:ext uri="{BB962C8B-B14F-4D97-AF65-F5344CB8AC3E}">
        <p14:creationId xmlns:p14="http://schemas.microsoft.com/office/powerpoint/2010/main" val="412997286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564904"/>
            <a:ext cx="2731049" cy="347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1" y="1369516"/>
            <a:ext cx="307657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774951"/>
            <a:ext cx="18573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bwMode="auto">
          <a:xfrm>
            <a:off x="3203848" y="306932"/>
            <a:ext cx="5100866" cy="58915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3333CC">
                    <a:lumMod val="75000"/>
                  </a:srgbClr>
                </a:solidFill>
                <a:effectLst>
                  <a:outerShdw blurRad="38100" dist="38100" dir="2700000" algn="tl">
                    <a:srgbClr val="000000">
                      <a:alpha val="43137"/>
                    </a:srgbClr>
                  </a:outerShdw>
                </a:effectLst>
                <a:uLnTx/>
                <a:uFillTx/>
                <a:latin typeface="Arial"/>
                <a:ea typeface="ＭＳ Ｐゴシック" charset="-128"/>
              </a:rPr>
              <a:t>JLAB dual axis cavity</a:t>
            </a:r>
          </a:p>
        </p:txBody>
      </p:sp>
      <p:sp>
        <p:nvSpPr>
          <p:cNvPr id="2" name="TextBox 1"/>
          <p:cNvSpPr txBox="1"/>
          <p:nvPr/>
        </p:nvSpPr>
        <p:spPr>
          <a:xfrm>
            <a:off x="2917607" y="1084094"/>
            <a:ext cx="61188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The cavity was used as a prototype during the optimisation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It was considered as an indication that such structure can be machined</a:t>
            </a:r>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5" y="3466187"/>
            <a:ext cx="1297328" cy="140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544" y="4955205"/>
            <a:ext cx="1798358" cy="144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19551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03848" y="306932"/>
            <a:ext cx="5100866" cy="58915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3333CC">
                    <a:lumMod val="75000"/>
                  </a:srgbClr>
                </a:solidFill>
                <a:effectLst>
                  <a:outerShdw blurRad="38100" dist="38100" dir="2700000" algn="tl">
                    <a:srgbClr val="000000">
                      <a:alpha val="43137"/>
                    </a:srgbClr>
                  </a:outerShdw>
                </a:effectLst>
                <a:uLnTx/>
                <a:uFillTx/>
                <a:latin typeface="Arial"/>
                <a:ea typeface="ＭＳ Ｐゴシック" charset="-128"/>
              </a:rPr>
              <a:t>Bridge optimisation</a:t>
            </a:r>
          </a:p>
        </p:txBody>
      </p:sp>
      <p:sp>
        <p:nvSpPr>
          <p:cNvPr id="34" name="Rectangle 3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80145"/>
            <a:ext cx="42195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982985"/>
            <a:ext cx="14763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654127"/>
            <a:ext cx="45243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Down Arrow 32"/>
          <p:cNvSpPr/>
          <p:nvPr/>
        </p:nvSpPr>
        <p:spPr bwMode="auto">
          <a:xfrm>
            <a:off x="1403648" y="2924944"/>
            <a:ext cx="792088" cy="108012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804" y="3349060"/>
            <a:ext cx="4361700" cy="288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5772445" y="1815664"/>
            <a:ext cx="33123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Resolved high field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Improved the modes proximity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Resolve the challenge with multipacting </a:t>
            </a:r>
          </a:p>
        </p:txBody>
      </p:sp>
    </p:spTree>
    <p:extLst>
      <p:ext uri="{BB962C8B-B14F-4D97-AF65-F5344CB8AC3E}">
        <p14:creationId xmlns:p14="http://schemas.microsoft.com/office/powerpoint/2010/main" val="3172252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584" y="1196752"/>
            <a:ext cx="7772400" cy="5040560"/>
          </a:xfrm>
        </p:spPr>
        <p:txBody>
          <a:bodyPr/>
          <a:lstStyle/>
          <a:p>
            <a:pPr marL="0" indent="0">
              <a:buNone/>
            </a:pPr>
            <a:r>
              <a:rPr lang="en-GB" sz="2400" dirty="0">
                <a:solidFill>
                  <a:schemeClr val="accent6">
                    <a:lumMod val="75000"/>
                  </a:schemeClr>
                </a:solidFill>
              </a:rPr>
              <a:t> </a:t>
            </a:r>
          </a:p>
          <a:p>
            <a:pPr marL="342900" lvl="1" indent="-342900">
              <a:buFontTx/>
              <a:buChar char="•"/>
            </a:pPr>
            <a:r>
              <a:rPr lang="en-GB" sz="2000" b="0" dirty="0">
                <a:solidFill>
                  <a:schemeClr val="accent6">
                    <a:lumMod val="75000"/>
                  </a:schemeClr>
                </a:solidFill>
              </a:rPr>
              <a:t>Non-destructive monitoring of a </a:t>
            </a:r>
            <a:r>
              <a:rPr lang="en-GB" sz="2000" b="0" dirty="0" err="1">
                <a:solidFill>
                  <a:schemeClr val="accent6">
                    <a:lumMod val="75000"/>
                  </a:schemeClr>
                </a:solidFill>
              </a:rPr>
              <a:t>microbunched</a:t>
            </a:r>
            <a:r>
              <a:rPr lang="en-GB" sz="2000" b="0" dirty="0">
                <a:solidFill>
                  <a:schemeClr val="accent6">
                    <a:lumMod val="75000"/>
                  </a:schemeClr>
                </a:solidFill>
              </a:rPr>
              <a:t> beam and longitudinal bunch profiling using coherent radiation spectrum analysis</a:t>
            </a:r>
          </a:p>
          <a:p>
            <a:pPr marL="742950" lvl="2" indent="-342900"/>
            <a:r>
              <a:rPr lang="en-GB" sz="1600" b="0" dirty="0">
                <a:solidFill>
                  <a:schemeClr val="accent6">
                    <a:lumMod val="75000"/>
                  </a:schemeClr>
                </a:solidFill>
              </a:rPr>
              <a:t>Introduction and Motivations  </a:t>
            </a:r>
          </a:p>
          <a:p>
            <a:pPr marL="742950" lvl="2" indent="-342900"/>
            <a:r>
              <a:rPr lang="en-GB" sz="1600" b="0" dirty="0">
                <a:solidFill>
                  <a:schemeClr val="accent6">
                    <a:lumMod val="75000"/>
                  </a:schemeClr>
                </a:solidFill>
              </a:rPr>
              <a:t>Concept </a:t>
            </a:r>
          </a:p>
          <a:p>
            <a:pPr marL="742950" lvl="2" indent="-342900"/>
            <a:r>
              <a:rPr lang="en-GB" sz="1600" b="0" dirty="0">
                <a:solidFill>
                  <a:schemeClr val="accent6">
                    <a:lumMod val="75000"/>
                  </a:schemeClr>
                </a:solidFill>
              </a:rPr>
              <a:t>Design of the beam monitor </a:t>
            </a:r>
            <a:endParaRPr lang="en-GB" sz="2000" b="0" dirty="0">
              <a:solidFill>
                <a:schemeClr val="accent6">
                  <a:lumMod val="75000"/>
                </a:schemeClr>
              </a:solidFill>
            </a:endParaRPr>
          </a:p>
          <a:p>
            <a:pPr marL="342900" lvl="1" indent="-342900">
              <a:buFontTx/>
              <a:buChar char="•"/>
            </a:pPr>
            <a:r>
              <a:rPr lang="en-GB" sz="2000" b="0" dirty="0">
                <a:solidFill>
                  <a:srgbClr val="3333CC">
                    <a:lumMod val="75000"/>
                  </a:srgbClr>
                </a:solidFill>
              </a:rPr>
              <a:t>Asymmetric dual axis cavity for ERL (UH FLUX project)</a:t>
            </a:r>
            <a:endParaRPr lang="en-GB" sz="2000" b="0" dirty="0">
              <a:solidFill>
                <a:schemeClr val="accent6">
                  <a:lumMod val="75000"/>
                </a:schemeClr>
              </a:solidFill>
            </a:endParaRPr>
          </a:p>
          <a:p>
            <a:pPr marL="742950" lvl="2" indent="-342900"/>
            <a:r>
              <a:rPr lang="en-GB" sz="1600" b="0" dirty="0">
                <a:solidFill>
                  <a:srgbClr val="2D2DB9">
                    <a:lumMod val="75000"/>
                  </a:srgbClr>
                </a:solidFill>
              </a:rPr>
              <a:t>Motivations</a:t>
            </a:r>
          </a:p>
          <a:p>
            <a:pPr marL="742950" lvl="2" indent="-342900"/>
            <a:r>
              <a:rPr lang="en-GB" sz="1600" b="0" dirty="0">
                <a:solidFill>
                  <a:schemeClr val="accent6">
                    <a:lumMod val="75000"/>
                  </a:schemeClr>
                </a:solidFill>
              </a:rPr>
              <a:t>Fundamentals and Conceptual design  </a:t>
            </a:r>
          </a:p>
          <a:p>
            <a:pPr marL="742950" lvl="2" indent="-342900"/>
            <a:r>
              <a:rPr lang="en-GB" sz="1600" b="0" dirty="0">
                <a:solidFill>
                  <a:schemeClr val="accent6">
                    <a:lumMod val="75000"/>
                  </a:schemeClr>
                </a:solidFill>
              </a:rPr>
              <a:t>Preliminary design and the first results of the studies of the Pass-Band and High-Order Modes</a:t>
            </a:r>
          </a:p>
          <a:p>
            <a:pPr marL="342900" lvl="1" indent="-342900">
              <a:buFontTx/>
              <a:buChar char="•"/>
            </a:pPr>
            <a:r>
              <a:rPr lang="en-GB" sz="2000" dirty="0">
                <a:solidFill>
                  <a:schemeClr val="accent6">
                    <a:lumMod val="75000"/>
                  </a:schemeClr>
                </a:solidFill>
              </a:rPr>
              <a:t>Conclusion</a:t>
            </a:r>
          </a:p>
          <a:p>
            <a:pPr marL="0" indent="0">
              <a:buNone/>
            </a:pPr>
            <a:endParaRPr lang="en-GB" sz="2400" dirty="0">
              <a:solidFill>
                <a:schemeClr val="accent6"/>
              </a:solidFill>
            </a:endParaRPr>
          </a:p>
          <a:p>
            <a:pPr marL="457200" lvl="1" indent="0">
              <a:buNone/>
            </a:pPr>
            <a:endParaRPr lang="en-GB" sz="2400" dirty="0">
              <a:solidFill>
                <a:schemeClr val="accent6"/>
              </a:solidFill>
            </a:endParaRPr>
          </a:p>
        </p:txBody>
      </p:sp>
      <p:sp>
        <p:nvSpPr>
          <p:cNvPr id="3" name="Title 2"/>
          <p:cNvSpPr>
            <a:spLocks noGrp="1"/>
          </p:cNvSpPr>
          <p:nvPr>
            <p:ph type="title"/>
          </p:nvPr>
        </p:nvSpPr>
        <p:spPr>
          <a:xfrm>
            <a:off x="899592" y="188640"/>
            <a:ext cx="6659485" cy="792088"/>
          </a:xfrm>
        </p:spPr>
        <p:txBody>
          <a:bodyPr/>
          <a:lstStyle/>
          <a:p>
            <a:r>
              <a:rPr lang="en-GB" dirty="0"/>
              <a:t>Outline </a:t>
            </a:r>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40134199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1340768"/>
            <a:ext cx="7992243" cy="4824536"/>
          </a:xfrm>
        </p:spPr>
        <p:txBody>
          <a:bodyPr/>
          <a:lstStyle/>
          <a:p>
            <a:pPr algn="ctr"/>
            <a:r>
              <a:rPr lang="en-GB" sz="2000" b="0" dirty="0"/>
              <a:t>Demonstrate operation of a single shot cSPr bunch profile monitor</a:t>
            </a:r>
          </a:p>
          <a:p>
            <a:pPr algn="ctr"/>
            <a:r>
              <a:rPr lang="en-GB" sz="2000" b="0" dirty="0"/>
              <a:t>Demonstrate operation of the </a:t>
            </a:r>
            <a:r>
              <a:rPr lang="en-GB" sz="2000" b="0" dirty="0" err="1"/>
              <a:t>microbunch</a:t>
            </a:r>
            <a:r>
              <a:rPr lang="en-GB" sz="2000" b="0" dirty="0"/>
              <a:t> monitor to study beam </a:t>
            </a:r>
            <a:r>
              <a:rPr lang="en-GB" sz="2000" b="0" dirty="0" err="1"/>
              <a:t>microbunching</a:t>
            </a:r>
            <a:r>
              <a:rPr lang="en-GB" sz="2000" b="0" dirty="0"/>
              <a:t> and THz radiation generation.  </a:t>
            </a:r>
          </a:p>
          <a:p>
            <a:pPr marL="0" indent="0" algn="ctr">
              <a:buNone/>
            </a:pPr>
            <a:r>
              <a:rPr lang="en-GB" sz="2000" u="sng" dirty="0"/>
              <a:t>Collaborations: </a:t>
            </a:r>
            <a:r>
              <a:rPr lang="en-GB" sz="2000" b="0" dirty="0"/>
              <a:t>INFN </a:t>
            </a:r>
            <a:r>
              <a:rPr lang="en-GB" sz="2000" b="0" dirty="0" err="1"/>
              <a:t>Frascati</a:t>
            </a:r>
            <a:r>
              <a:rPr lang="en-GB" sz="2000" b="0" dirty="0"/>
              <a:t>, CLARA Daresbury Laboratory (UK), Tsinghua University (China), and we are looking for other possible partners</a:t>
            </a:r>
          </a:p>
          <a:p>
            <a:pPr marL="0" indent="0" algn="ctr">
              <a:buNone/>
            </a:pPr>
            <a:r>
              <a:rPr lang="en-GB" sz="2000" b="0" dirty="0"/>
              <a:t>…. </a:t>
            </a:r>
          </a:p>
          <a:p>
            <a:pPr algn="ctr"/>
            <a:r>
              <a:rPr lang="en-GB" sz="2000" b="0" dirty="0"/>
              <a:t>Continue studies of the RF properties of the cavity </a:t>
            </a:r>
          </a:p>
          <a:p>
            <a:pPr algn="ctr"/>
            <a:r>
              <a:rPr lang="en-GB" sz="2000" b="0" dirty="0"/>
              <a:t>Design, construct and study the SRF dual axis asymmetric cavity </a:t>
            </a:r>
          </a:p>
          <a:p>
            <a:pPr algn="ctr"/>
            <a:r>
              <a:rPr lang="en-GB" sz="2000" b="0" dirty="0"/>
              <a:t>Build the ERL based on such a SRF cavity</a:t>
            </a:r>
          </a:p>
          <a:p>
            <a:pPr marL="0" indent="0" algn="ctr">
              <a:buNone/>
            </a:pPr>
            <a:r>
              <a:rPr lang="en-GB" sz="2000" u="sng" dirty="0"/>
              <a:t>Collaborations: </a:t>
            </a:r>
            <a:r>
              <a:rPr lang="en-GB" sz="2000" b="0" dirty="0"/>
              <a:t> The main partner at this stage is JLab (USA) but we are looking for new partners (including MEPhI, Russia; Tsinghua University, China) and happy to collaborate and work together </a:t>
            </a:r>
          </a:p>
          <a:p>
            <a:pPr marL="0" indent="0" algn="ctr">
              <a:buNone/>
            </a:pPr>
            <a:endParaRPr lang="en-GB" sz="2000" dirty="0"/>
          </a:p>
          <a:p>
            <a:pPr marL="0" indent="0" algn="ctr">
              <a:buNone/>
            </a:pPr>
            <a:endParaRPr lang="en-GB" sz="2000" dirty="0"/>
          </a:p>
        </p:txBody>
      </p:sp>
      <p:sp>
        <p:nvSpPr>
          <p:cNvPr id="3" name="Title 2"/>
          <p:cNvSpPr>
            <a:spLocks noGrp="1"/>
          </p:cNvSpPr>
          <p:nvPr>
            <p:ph type="title"/>
          </p:nvPr>
        </p:nvSpPr>
        <p:spPr>
          <a:xfrm>
            <a:off x="1547664" y="282910"/>
            <a:ext cx="6659485" cy="697818"/>
          </a:xfrm>
        </p:spPr>
        <p:txBody>
          <a:bodyPr/>
          <a:lstStyle/>
          <a:p>
            <a:r>
              <a:rPr lang="en-GB" dirty="0"/>
              <a:t>Conclusion: Plans and Collaborations</a:t>
            </a:r>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37058114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283310"/>
            <a:ext cx="8496944" cy="4449946"/>
          </a:xfrm>
        </p:spPr>
        <p:txBody>
          <a:bodyPr/>
          <a:lstStyle/>
          <a:p>
            <a:pPr algn="ctr"/>
            <a:r>
              <a:rPr lang="en-GB" sz="2000" b="0" dirty="0"/>
              <a:t>We designed and constructed (90% ready)  the single short cSPr monitor for profiling the sub-picosecond electron bunches</a:t>
            </a:r>
          </a:p>
          <a:p>
            <a:pPr algn="ctr"/>
            <a:r>
              <a:rPr lang="en-GB" sz="2000" b="0" dirty="0"/>
              <a:t>The proof of principles experiments showing the measurements of the distance between two </a:t>
            </a:r>
            <a:r>
              <a:rPr lang="en-GB" sz="2000" b="0" dirty="0" err="1"/>
              <a:t>microbunches</a:t>
            </a:r>
            <a:r>
              <a:rPr lang="en-GB" sz="2000" b="0" dirty="0"/>
              <a:t> were carried out and the results were published</a:t>
            </a:r>
          </a:p>
          <a:p>
            <a:pPr marL="0" indent="0" algn="ctr">
              <a:buNone/>
            </a:pPr>
            <a:r>
              <a:rPr lang="en-GB" sz="2000" b="0" dirty="0"/>
              <a:t>……</a:t>
            </a:r>
          </a:p>
          <a:p>
            <a:pPr algn="ctr"/>
            <a:r>
              <a:rPr lang="en-GB" sz="2000" b="0" dirty="0"/>
              <a:t>The aluminium (7-cells) and copper (11-cells)  dual axis asymmetric cavities were constructed</a:t>
            </a:r>
          </a:p>
          <a:p>
            <a:pPr algn="ctr"/>
            <a:r>
              <a:rPr lang="en-GB" sz="2000" b="0" dirty="0"/>
              <a:t>  Preliminary studies of HOMs and path-band modes were carried out </a:t>
            </a:r>
          </a:p>
          <a:p>
            <a:pPr algn="ctr"/>
            <a:r>
              <a:rPr lang="en-GB" sz="2000" b="0" dirty="0"/>
              <a:t>The first design of the SRF dual axes asymmetric cavity has been completed </a:t>
            </a:r>
          </a:p>
          <a:p>
            <a:pPr algn="ctr"/>
            <a:r>
              <a:rPr lang="en-GB" sz="2000" b="0" dirty="0"/>
              <a:t>I am looking for collaborators and funds to continue this work </a:t>
            </a:r>
          </a:p>
          <a:p>
            <a:pPr marL="0" indent="0" algn="ctr">
              <a:buNone/>
            </a:pPr>
            <a:endParaRPr lang="en-GB" sz="2000" dirty="0"/>
          </a:p>
          <a:p>
            <a:pPr marL="0" indent="0" algn="ctr">
              <a:buNone/>
            </a:pPr>
            <a:r>
              <a:rPr lang="en-GB" sz="2000" dirty="0"/>
              <a:t> </a:t>
            </a:r>
          </a:p>
        </p:txBody>
      </p:sp>
      <p:sp>
        <p:nvSpPr>
          <p:cNvPr id="3" name="Title 2"/>
          <p:cNvSpPr>
            <a:spLocks noGrp="1"/>
          </p:cNvSpPr>
          <p:nvPr>
            <p:ph type="title"/>
          </p:nvPr>
        </p:nvSpPr>
        <p:spPr>
          <a:xfrm>
            <a:off x="1547664" y="282910"/>
            <a:ext cx="6659485" cy="697818"/>
          </a:xfrm>
        </p:spPr>
        <p:txBody>
          <a:bodyPr/>
          <a:lstStyle/>
          <a:p>
            <a:r>
              <a:rPr lang="en-GB" dirty="0"/>
              <a:t>Conclusion</a:t>
            </a:r>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6" name="TextBox 5"/>
          <p:cNvSpPr txBox="1"/>
          <p:nvPr/>
        </p:nvSpPr>
        <p:spPr>
          <a:xfrm>
            <a:off x="3923928" y="5733256"/>
            <a:ext cx="2592288" cy="523220"/>
          </a:xfrm>
          <a:prstGeom prst="rect">
            <a:avLst/>
          </a:prstGeom>
          <a:noFill/>
        </p:spPr>
        <p:txBody>
          <a:bodyPr wrap="square" rtlCol="0">
            <a:spAutoFit/>
          </a:bodyPr>
          <a:lstStyle/>
          <a:p>
            <a:r>
              <a:rPr lang="en-GB" sz="2800" b="1" dirty="0"/>
              <a:t>Thank you </a:t>
            </a:r>
          </a:p>
        </p:txBody>
      </p:sp>
    </p:spTree>
    <p:extLst>
      <p:ext uri="{BB962C8B-B14F-4D97-AF65-F5344CB8AC3E}">
        <p14:creationId xmlns:p14="http://schemas.microsoft.com/office/powerpoint/2010/main" val="221537891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2609081" y="2132856"/>
            <a:ext cx="2466975" cy="2324100"/>
          </a:xfrm>
          <a:prstGeom prst="rect">
            <a:avLst/>
          </a:prstGeom>
        </p:spPr>
      </p:pic>
      <p:sp>
        <p:nvSpPr>
          <p:cNvPr id="5" name="Oval 4"/>
          <p:cNvSpPr/>
          <p:nvPr/>
        </p:nvSpPr>
        <p:spPr bwMode="auto">
          <a:xfrm>
            <a:off x="107504" y="1772816"/>
            <a:ext cx="7560840" cy="1152128"/>
          </a:xfrm>
          <a:prstGeom prst="ellipse">
            <a:avLst/>
          </a:prstGeom>
          <a:noFill/>
          <a:ln w="22225" cap="flat" cmpd="sng" algn="ctr">
            <a:gradFill flip="none" rotWithShape="1">
              <a:gsLst>
                <a:gs pos="0">
                  <a:srgbClr val="FF0000"/>
                </a:gs>
                <a:gs pos="74000">
                  <a:schemeClr val="accent1">
                    <a:lumMod val="45000"/>
                    <a:lumOff val="55000"/>
                  </a:schemeClr>
                </a:gs>
                <a:gs pos="39000">
                  <a:schemeClr val="accent1">
                    <a:lumMod val="45000"/>
                    <a:lumOff val="55000"/>
                  </a:schemeClr>
                </a:gs>
                <a:gs pos="100000">
                  <a:schemeClr val="accent1">
                    <a:lumMod val="30000"/>
                    <a:lumOff val="70000"/>
                  </a:schemeClr>
                </a:gs>
              </a:gsLst>
              <a:lin ang="1890000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6" name="Oval 5"/>
          <p:cNvSpPr/>
          <p:nvPr/>
        </p:nvSpPr>
        <p:spPr bwMode="auto">
          <a:xfrm>
            <a:off x="179512" y="3789040"/>
            <a:ext cx="7560840" cy="1152128"/>
          </a:xfrm>
          <a:prstGeom prst="ellipse">
            <a:avLst/>
          </a:prstGeom>
          <a:noFill/>
          <a:ln w="22225" cap="flat" cmpd="sng" algn="ctr">
            <a:gradFill flip="none" rotWithShape="1">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9" name="Freeform 8"/>
          <p:cNvSpPr/>
          <p:nvPr/>
        </p:nvSpPr>
        <p:spPr bwMode="auto">
          <a:xfrm>
            <a:off x="7452320" y="2564904"/>
            <a:ext cx="376919" cy="1536173"/>
          </a:xfrm>
          <a:custGeom>
            <a:avLst/>
            <a:gdLst>
              <a:gd name="connsiteX0" fmla="*/ 0 w 501787"/>
              <a:gd name="connsiteY0" fmla="*/ 0 h 1602223"/>
              <a:gd name="connsiteX1" fmla="*/ 501706 w 501787"/>
              <a:gd name="connsiteY1" fmla="*/ 728283 h 1602223"/>
              <a:gd name="connsiteX2" fmla="*/ 40460 w 501787"/>
              <a:gd name="connsiteY2" fmla="*/ 1602223 h 1602223"/>
            </a:gdLst>
            <a:ahLst/>
            <a:cxnLst>
              <a:cxn ang="0">
                <a:pos x="connsiteX0" y="connsiteY0"/>
              </a:cxn>
              <a:cxn ang="0">
                <a:pos x="connsiteX1" y="connsiteY1"/>
              </a:cxn>
              <a:cxn ang="0">
                <a:pos x="connsiteX2" y="connsiteY2"/>
              </a:cxn>
            </a:cxnLst>
            <a:rect l="l" t="t" r="r" b="b"/>
            <a:pathLst>
              <a:path w="501787" h="1602223">
                <a:moveTo>
                  <a:pt x="0" y="0"/>
                </a:moveTo>
                <a:cubicBezTo>
                  <a:pt x="247481" y="230623"/>
                  <a:pt x="494963" y="461246"/>
                  <a:pt x="501706" y="728283"/>
                </a:cubicBezTo>
                <a:cubicBezTo>
                  <a:pt x="508449" y="995320"/>
                  <a:pt x="93058" y="1480843"/>
                  <a:pt x="40460" y="1602223"/>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cxnSp>
        <p:nvCxnSpPr>
          <p:cNvPr id="11" name="Straight Arrow Connector 10"/>
          <p:cNvCxnSpPr/>
          <p:nvPr/>
        </p:nvCxnSpPr>
        <p:spPr bwMode="auto">
          <a:xfrm flipV="1">
            <a:off x="683568" y="2924944"/>
            <a:ext cx="2016224" cy="2880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a:off x="4283968" y="4951825"/>
            <a:ext cx="1296144" cy="4320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538329" y="3184026"/>
            <a:ext cx="1107996" cy="369332"/>
          </a:xfrm>
          <a:prstGeom prst="rect">
            <a:avLst/>
          </a:prstGeom>
          <a:noFill/>
        </p:spPr>
        <p:txBody>
          <a:bodyPr wrap="none" rtlCol="0">
            <a:spAutoFit/>
          </a:bodyPr>
          <a:lstStyle/>
          <a:p>
            <a:r>
              <a:rPr lang="en-GB" dirty="0"/>
              <a:t>Injection </a:t>
            </a:r>
          </a:p>
        </p:txBody>
      </p:sp>
      <p:sp>
        <p:nvSpPr>
          <p:cNvPr id="15" name="TextBox 14"/>
          <p:cNvSpPr txBox="1"/>
          <p:nvPr/>
        </p:nvSpPr>
        <p:spPr>
          <a:xfrm>
            <a:off x="5364088" y="5332566"/>
            <a:ext cx="825867" cy="369332"/>
          </a:xfrm>
          <a:prstGeom prst="rect">
            <a:avLst/>
          </a:prstGeom>
          <a:noFill/>
        </p:spPr>
        <p:txBody>
          <a:bodyPr wrap="none" rtlCol="0">
            <a:spAutoFit/>
          </a:bodyPr>
          <a:lstStyle/>
          <a:p>
            <a:r>
              <a:rPr lang="en-GB" dirty="0"/>
              <a:t>dump </a:t>
            </a:r>
          </a:p>
        </p:txBody>
      </p:sp>
      <p:sp>
        <p:nvSpPr>
          <p:cNvPr id="12" name="Rectangle 11"/>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2491903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200" b="1" dirty="0">
                <a:latin typeface="Arial" panose="020B0604020202020204" pitchFamily="34" charset="0"/>
                <a:ea typeface="楷体_GB2312" pitchFamily="49" charset="-122"/>
                <a:cs typeface="Arial" panose="020B0604020202020204" pitchFamily="34" charset="0"/>
              </a:rPr>
              <a:t>Preliminary experiments at LUCX </a:t>
            </a:r>
            <a:endParaRPr lang="zh-CN" altLang="en-US" sz="3600" dirty="0">
              <a:latin typeface="楷体_GB2312" pitchFamily="49" charset="-122"/>
              <a:ea typeface="楷体_GB2312" pitchFamily="49" charset="-122"/>
              <a:cs typeface="Arial" panose="020B0604020202020204" pitchFamily="34" charset="0"/>
            </a:endParaRPr>
          </a:p>
        </p:txBody>
      </p:sp>
      <p:pic>
        <p:nvPicPr>
          <p:cNvPr id="16389" name="Picture 7" descr="C:\Users\zhangh\Desktop\CTR.png"/>
          <p:cNvPicPr>
            <a:picLocks noChangeAspect="1" noChangeArrowheads="1"/>
          </p:cNvPicPr>
          <p:nvPr/>
        </p:nvPicPr>
        <p:blipFill>
          <a:blip r:embed="rId2" cstate="print">
            <a:extLst>
              <a:ext uri="{28A0092B-C50C-407E-A947-70E740481C1C}">
                <a14:useLocalDpi xmlns:a14="http://schemas.microsoft.com/office/drawing/2010/main" val="0"/>
              </a:ext>
            </a:extLst>
          </a:blip>
          <a:srcRect l="6500" t="7452" r="11169" b="3726"/>
          <a:stretch>
            <a:fillRect/>
          </a:stretch>
        </p:blipFill>
        <p:spPr bwMode="auto">
          <a:xfrm>
            <a:off x="533400" y="2514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C:\Users\zhangh\Desktop\Graph1.png"/>
          <p:cNvPicPr>
            <a:picLocks noChangeAspect="1" noChangeArrowheads="1"/>
          </p:cNvPicPr>
          <p:nvPr/>
        </p:nvPicPr>
        <p:blipFill>
          <a:blip r:embed="rId3" cstate="print">
            <a:extLst>
              <a:ext uri="{28A0092B-C50C-407E-A947-70E740481C1C}">
                <a14:useLocalDpi xmlns:a14="http://schemas.microsoft.com/office/drawing/2010/main" val="0"/>
              </a:ext>
            </a:extLst>
          </a:blip>
          <a:srcRect l="5663" t="8081" r="11124" b="3378"/>
          <a:stretch>
            <a:fillRect/>
          </a:stretch>
        </p:blipFill>
        <p:spPr bwMode="auto">
          <a:xfrm>
            <a:off x="4495800" y="2514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28600" y="5334000"/>
            <a:ext cx="45720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lgn="ctr" eaLnBrk="1" hangingPunct="1">
              <a:buFont typeface="Wingdings" pitchFamily="2" charset="2"/>
              <a:buNone/>
              <a:defRPr/>
            </a:pPr>
            <a:r>
              <a:rPr lang="en-US" altLang="zh-CN" sz="1200" b="1" kern="0" dirty="0">
                <a:latin typeface="Arial" panose="020B0604020202020204" pitchFamily="34" charset="0"/>
                <a:ea typeface="楷体_GB2312" pitchFamily="49" charset="-122"/>
                <a:cs typeface="Arial" panose="020B0604020202020204" pitchFamily="34" charset="0"/>
              </a:rPr>
              <a:t>Transition radiation</a:t>
            </a:r>
          </a:p>
        </p:txBody>
      </p:sp>
      <p:sp>
        <p:nvSpPr>
          <p:cNvPr id="12" name="Rectangle 3"/>
          <p:cNvSpPr txBox="1">
            <a:spLocks noChangeArrowheads="1"/>
          </p:cNvSpPr>
          <p:nvPr/>
        </p:nvSpPr>
        <p:spPr bwMode="auto">
          <a:xfrm>
            <a:off x="5105400" y="5343525"/>
            <a:ext cx="28956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lgn="ctr" eaLnBrk="1" hangingPunct="1">
              <a:buFont typeface="Wingdings" pitchFamily="2" charset="2"/>
              <a:buNone/>
              <a:defRPr/>
            </a:pPr>
            <a:r>
              <a:rPr lang="en-US" altLang="zh-CN" sz="1200" b="1" kern="0" dirty="0">
                <a:latin typeface="Arial" panose="020B0604020202020204" pitchFamily="34" charset="0"/>
                <a:ea typeface="楷体_GB2312" pitchFamily="49" charset="-122"/>
                <a:cs typeface="Arial" panose="020B0604020202020204" pitchFamily="34" charset="0"/>
              </a:rPr>
              <a:t>Smith-Purcell radiation</a:t>
            </a:r>
          </a:p>
        </p:txBody>
      </p:sp>
      <p:cxnSp>
        <p:nvCxnSpPr>
          <p:cNvPr id="3" name="Straight Connector 2"/>
          <p:cNvCxnSpPr/>
          <p:nvPr/>
        </p:nvCxnSpPr>
        <p:spPr>
          <a:xfrm flipV="1">
            <a:off x="1600200" y="4038600"/>
            <a:ext cx="0" cy="822325"/>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981200" y="4038600"/>
            <a:ext cx="0" cy="822325"/>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395" name="Group 17"/>
          <p:cNvGrpSpPr>
            <a:grpSpLocks/>
          </p:cNvGrpSpPr>
          <p:nvPr/>
        </p:nvGrpSpPr>
        <p:grpSpPr bwMode="auto">
          <a:xfrm>
            <a:off x="1266825" y="4359275"/>
            <a:ext cx="409575" cy="247650"/>
            <a:chOff x="1401790" y="5638800"/>
            <a:chExt cx="409086" cy="246221"/>
          </a:xfrm>
        </p:grpSpPr>
        <p:sp>
          <p:nvSpPr>
            <p:cNvPr id="15" name="Oval 14"/>
            <p:cNvSpPr/>
            <p:nvPr/>
          </p:nvSpPr>
          <p:spPr>
            <a:xfrm>
              <a:off x="1447773" y="5638800"/>
              <a:ext cx="304436" cy="22886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ea typeface="宋体" charset="-122"/>
                </a:defRPr>
              </a:lvl1pPr>
              <a:lvl2pPr marL="742950" indent="-285750" eaLnBrk="0" hangingPunct="0">
                <a:defRPr>
                  <a:solidFill>
                    <a:schemeClr val="tx1"/>
                  </a:solidFill>
                  <a:latin typeface="Times New Roman" pitchFamily="18" charset="0"/>
                  <a:ea typeface="宋体" charset="-122"/>
                </a:defRPr>
              </a:lvl2pPr>
              <a:lvl3pPr marL="1143000" indent="-228600" eaLnBrk="0" hangingPunct="0">
                <a:defRPr>
                  <a:solidFill>
                    <a:schemeClr val="tx1"/>
                  </a:solidFill>
                  <a:latin typeface="Times New Roman" pitchFamily="18" charset="0"/>
                  <a:ea typeface="宋体" charset="-122"/>
                </a:defRPr>
              </a:lvl3pPr>
              <a:lvl4pPr marL="1600200" indent="-228600" eaLnBrk="0" hangingPunct="0">
                <a:defRPr>
                  <a:solidFill>
                    <a:schemeClr val="tx1"/>
                  </a:solidFill>
                  <a:latin typeface="Times New Roman" pitchFamily="18" charset="0"/>
                  <a:ea typeface="宋体" charset="-122"/>
                </a:defRPr>
              </a:lvl4pPr>
              <a:lvl5pPr marL="2057400" indent="-228600" eaLnBrk="0" hangingPunct="0">
                <a:defRPr>
                  <a:solidFill>
                    <a:schemeClr val="tx1"/>
                  </a:solidFill>
                  <a:latin typeface="Times New Roman" pitchFamily="18" charset="0"/>
                  <a:ea typeface="宋体" charset="-122"/>
                </a:defRPr>
              </a:lvl5pPr>
              <a:lvl6pPr marL="2514600" indent="-228600" eaLnBrk="0" fontAlgn="base" hangingPunct="0">
                <a:spcBef>
                  <a:spcPct val="0"/>
                </a:spcBef>
                <a:spcAft>
                  <a:spcPct val="0"/>
                </a:spcAft>
                <a:defRPr>
                  <a:solidFill>
                    <a:schemeClr val="tx1"/>
                  </a:solidFill>
                  <a:latin typeface="Times New Roman" pitchFamily="18" charset="0"/>
                  <a:ea typeface="宋体" charset="-122"/>
                </a:defRPr>
              </a:lvl6pPr>
              <a:lvl7pPr marL="2971800" indent="-228600" eaLnBrk="0" fontAlgn="base" hangingPunct="0">
                <a:spcBef>
                  <a:spcPct val="0"/>
                </a:spcBef>
                <a:spcAft>
                  <a:spcPct val="0"/>
                </a:spcAft>
                <a:defRPr>
                  <a:solidFill>
                    <a:schemeClr val="tx1"/>
                  </a:solidFill>
                  <a:latin typeface="Times New Roman" pitchFamily="18" charset="0"/>
                  <a:ea typeface="宋体" charset="-122"/>
                </a:defRPr>
              </a:lvl7pPr>
              <a:lvl8pPr marL="3429000" indent="-228600" eaLnBrk="0" fontAlgn="base" hangingPunct="0">
                <a:spcBef>
                  <a:spcPct val="0"/>
                </a:spcBef>
                <a:spcAft>
                  <a:spcPct val="0"/>
                </a:spcAft>
                <a:defRPr>
                  <a:solidFill>
                    <a:schemeClr val="tx1"/>
                  </a:solidFill>
                  <a:latin typeface="Times New Roman" pitchFamily="18" charset="0"/>
                  <a:ea typeface="宋体" charset="-122"/>
                </a:defRPr>
              </a:lvl8pPr>
              <a:lvl9pPr marL="3886200" indent="-228600" eaLnBrk="0" fontAlgn="base" hangingPunct="0">
                <a:spcBef>
                  <a:spcPct val="0"/>
                </a:spcBef>
                <a:spcAft>
                  <a:spcPct val="0"/>
                </a:spcAft>
                <a:defRPr>
                  <a:solidFill>
                    <a:schemeClr val="tx1"/>
                  </a:solidFill>
                  <a:latin typeface="Times New Roman" pitchFamily="18" charset="0"/>
                  <a:ea typeface="宋体" charset="-122"/>
                </a:defRPr>
              </a:lvl9pPr>
            </a:lstStyle>
            <a:p>
              <a:pPr algn="ctr" eaLnBrk="1" hangingPunct="1">
                <a:defRPr/>
              </a:pPr>
              <a:endParaRPr lang="en-GB" altLang="en-US">
                <a:latin typeface="Tahoma" pitchFamily="34" charset="0"/>
              </a:endParaRPr>
            </a:p>
          </p:txBody>
        </p:sp>
        <p:sp>
          <p:nvSpPr>
            <p:cNvPr id="16402" name="TextBox 16"/>
            <p:cNvSpPr txBox="1">
              <a:spLocks noChangeArrowheads="1"/>
            </p:cNvSpPr>
            <p:nvPr/>
          </p:nvSpPr>
          <p:spPr bwMode="auto">
            <a:xfrm>
              <a:off x="1401790" y="5638800"/>
              <a:ext cx="4090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000" b="1">
                  <a:latin typeface="Times New Roman" panose="02020603050405020304" pitchFamily="18" charset="0"/>
                </a:rPr>
                <a:t>0.27</a:t>
              </a:r>
              <a:endParaRPr lang="en-GB" altLang="en-US" sz="800" b="1">
                <a:latin typeface="Times New Roman" panose="02020603050405020304" pitchFamily="18" charset="0"/>
              </a:endParaRPr>
            </a:p>
          </p:txBody>
        </p:sp>
      </p:grpSp>
      <p:grpSp>
        <p:nvGrpSpPr>
          <p:cNvPr id="16396" name="Group 21"/>
          <p:cNvGrpSpPr>
            <a:grpSpLocks/>
          </p:cNvGrpSpPr>
          <p:nvPr/>
        </p:nvGrpSpPr>
        <p:grpSpPr bwMode="auto">
          <a:xfrm>
            <a:off x="1914525" y="4348163"/>
            <a:ext cx="409575" cy="246062"/>
            <a:chOff x="1395657" y="5627757"/>
            <a:chExt cx="409086" cy="246221"/>
          </a:xfrm>
        </p:grpSpPr>
        <p:sp>
          <p:nvSpPr>
            <p:cNvPr id="23" name="Oval 22"/>
            <p:cNvSpPr/>
            <p:nvPr/>
          </p:nvSpPr>
          <p:spPr>
            <a:xfrm>
              <a:off x="1447982" y="5638876"/>
              <a:ext cx="304436" cy="228748"/>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Times New Roman" pitchFamily="18" charset="0"/>
                  <a:ea typeface="宋体" charset="-122"/>
                </a:defRPr>
              </a:lvl1pPr>
              <a:lvl2pPr marL="742950" indent="-285750" eaLnBrk="0" hangingPunct="0">
                <a:defRPr>
                  <a:solidFill>
                    <a:schemeClr val="tx1"/>
                  </a:solidFill>
                  <a:latin typeface="Times New Roman" pitchFamily="18" charset="0"/>
                  <a:ea typeface="宋体" charset="-122"/>
                </a:defRPr>
              </a:lvl2pPr>
              <a:lvl3pPr marL="1143000" indent="-228600" eaLnBrk="0" hangingPunct="0">
                <a:defRPr>
                  <a:solidFill>
                    <a:schemeClr val="tx1"/>
                  </a:solidFill>
                  <a:latin typeface="Times New Roman" pitchFamily="18" charset="0"/>
                  <a:ea typeface="宋体" charset="-122"/>
                </a:defRPr>
              </a:lvl3pPr>
              <a:lvl4pPr marL="1600200" indent="-228600" eaLnBrk="0" hangingPunct="0">
                <a:defRPr>
                  <a:solidFill>
                    <a:schemeClr val="tx1"/>
                  </a:solidFill>
                  <a:latin typeface="Times New Roman" pitchFamily="18" charset="0"/>
                  <a:ea typeface="宋体" charset="-122"/>
                </a:defRPr>
              </a:lvl4pPr>
              <a:lvl5pPr marL="2057400" indent="-228600" eaLnBrk="0" hangingPunct="0">
                <a:defRPr>
                  <a:solidFill>
                    <a:schemeClr val="tx1"/>
                  </a:solidFill>
                  <a:latin typeface="Times New Roman" pitchFamily="18" charset="0"/>
                  <a:ea typeface="宋体" charset="-122"/>
                </a:defRPr>
              </a:lvl5pPr>
              <a:lvl6pPr marL="2514600" indent="-228600" eaLnBrk="0" fontAlgn="base" hangingPunct="0">
                <a:spcBef>
                  <a:spcPct val="0"/>
                </a:spcBef>
                <a:spcAft>
                  <a:spcPct val="0"/>
                </a:spcAft>
                <a:defRPr>
                  <a:solidFill>
                    <a:schemeClr val="tx1"/>
                  </a:solidFill>
                  <a:latin typeface="Times New Roman" pitchFamily="18" charset="0"/>
                  <a:ea typeface="宋体" charset="-122"/>
                </a:defRPr>
              </a:lvl6pPr>
              <a:lvl7pPr marL="2971800" indent="-228600" eaLnBrk="0" fontAlgn="base" hangingPunct="0">
                <a:spcBef>
                  <a:spcPct val="0"/>
                </a:spcBef>
                <a:spcAft>
                  <a:spcPct val="0"/>
                </a:spcAft>
                <a:defRPr>
                  <a:solidFill>
                    <a:schemeClr val="tx1"/>
                  </a:solidFill>
                  <a:latin typeface="Times New Roman" pitchFamily="18" charset="0"/>
                  <a:ea typeface="宋体" charset="-122"/>
                </a:defRPr>
              </a:lvl7pPr>
              <a:lvl8pPr marL="3429000" indent="-228600" eaLnBrk="0" fontAlgn="base" hangingPunct="0">
                <a:spcBef>
                  <a:spcPct val="0"/>
                </a:spcBef>
                <a:spcAft>
                  <a:spcPct val="0"/>
                </a:spcAft>
                <a:defRPr>
                  <a:solidFill>
                    <a:schemeClr val="tx1"/>
                  </a:solidFill>
                  <a:latin typeface="Times New Roman" pitchFamily="18" charset="0"/>
                  <a:ea typeface="宋体" charset="-122"/>
                </a:defRPr>
              </a:lvl8pPr>
              <a:lvl9pPr marL="3886200" indent="-228600" eaLnBrk="0" fontAlgn="base" hangingPunct="0">
                <a:spcBef>
                  <a:spcPct val="0"/>
                </a:spcBef>
                <a:spcAft>
                  <a:spcPct val="0"/>
                </a:spcAft>
                <a:defRPr>
                  <a:solidFill>
                    <a:schemeClr val="tx1"/>
                  </a:solidFill>
                  <a:latin typeface="Times New Roman" pitchFamily="18" charset="0"/>
                  <a:ea typeface="宋体" charset="-122"/>
                </a:defRPr>
              </a:lvl9pPr>
            </a:lstStyle>
            <a:p>
              <a:pPr algn="ctr" eaLnBrk="1" hangingPunct="1">
                <a:defRPr/>
              </a:pPr>
              <a:endParaRPr lang="en-GB" altLang="en-US">
                <a:latin typeface="Tahoma" pitchFamily="34" charset="0"/>
              </a:endParaRPr>
            </a:p>
          </p:txBody>
        </p:sp>
        <p:sp>
          <p:nvSpPr>
            <p:cNvPr id="16400" name="TextBox 23"/>
            <p:cNvSpPr txBox="1">
              <a:spLocks noChangeArrowheads="1"/>
            </p:cNvSpPr>
            <p:nvPr/>
          </p:nvSpPr>
          <p:spPr bwMode="auto">
            <a:xfrm>
              <a:off x="1395657" y="5627757"/>
              <a:ext cx="4090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000" b="1">
                  <a:latin typeface="Times New Roman" panose="02020603050405020304" pitchFamily="18" charset="0"/>
                </a:rPr>
                <a:t>0.46</a:t>
              </a:r>
              <a:endParaRPr lang="en-GB" altLang="en-US" sz="800" b="1">
                <a:latin typeface="Times New Roman" panose="02020603050405020304" pitchFamily="18" charset="0"/>
              </a:endParaRPr>
            </a:p>
          </p:txBody>
        </p:sp>
      </p:grpSp>
      <p:sp>
        <p:nvSpPr>
          <p:cNvPr id="16397" name="Rectangle 25"/>
          <p:cNvSpPr>
            <a:spLocks noChangeArrowheads="1"/>
          </p:cNvSpPr>
          <p:nvPr/>
        </p:nvSpPr>
        <p:spPr bwMode="auto">
          <a:xfrm>
            <a:off x="4772025" y="1824038"/>
            <a:ext cx="4448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en-US" sz="1400">
                <a:latin typeface="Arial" panose="020B0604020202020204" pitchFamily="34" charset="0"/>
                <a:ea typeface="楷体_GB2312" pitchFamily="49" charset="-122"/>
                <a:cs typeface="Arial" panose="020B0604020202020204" pitchFamily="34" charset="0"/>
              </a:rPr>
              <a:t>Grating period </a:t>
            </a:r>
            <a:r>
              <a:rPr lang="en-US" altLang="en-US" sz="1400">
                <a:solidFill>
                  <a:srgbClr val="C00000"/>
                </a:solidFill>
                <a:latin typeface="Arial" panose="020B0604020202020204" pitchFamily="34" charset="0"/>
                <a:ea typeface="楷体_GB2312" pitchFamily="49" charset="-122"/>
                <a:cs typeface="Arial" panose="020B0604020202020204" pitchFamily="34" charset="0"/>
              </a:rPr>
              <a:t>1mm</a:t>
            </a:r>
            <a:r>
              <a:rPr lang="en-US" altLang="en-US" sz="1400">
                <a:latin typeface="Arial" panose="020B0604020202020204" pitchFamily="34" charset="0"/>
                <a:ea typeface="楷体_GB2312" pitchFamily="49" charset="-122"/>
                <a:cs typeface="Arial" panose="020B0604020202020204" pitchFamily="34" charset="0"/>
              </a:rPr>
              <a:t>, radiation at </a:t>
            </a:r>
            <a:r>
              <a:rPr lang="en-US" altLang="en-US" sz="1400">
                <a:solidFill>
                  <a:srgbClr val="C00000"/>
                </a:solidFill>
                <a:latin typeface="Arial" panose="020B0604020202020204" pitchFamily="34" charset="0"/>
                <a:ea typeface="楷体_GB2312" pitchFamily="49" charset="-122"/>
                <a:cs typeface="Arial" panose="020B0604020202020204" pitchFamily="34" charset="0"/>
              </a:rPr>
              <a:t>90 degrees</a:t>
            </a:r>
            <a:r>
              <a:rPr lang="en-US" altLang="en-US" sz="1400">
                <a:latin typeface="Arial" panose="020B0604020202020204" pitchFamily="34" charset="0"/>
                <a:ea typeface="楷体_GB2312" pitchFamily="49" charset="-122"/>
                <a:cs typeface="Arial" panose="020B0604020202020204" pitchFamily="34" charset="0"/>
              </a:rPr>
              <a:t>, the </a:t>
            </a:r>
          </a:p>
          <a:p>
            <a:pPr eaLnBrk="1" hangingPunct="1">
              <a:spcBef>
                <a:spcPct val="0"/>
              </a:spcBef>
              <a:buClrTx/>
              <a:buSzTx/>
              <a:buFontTx/>
              <a:buNone/>
            </a:pPr>
            <a:r>
              <a:rPr lang="en-US" altLang="en-US" sz="1400">
                <a:latin typeface="Arial" panose="020B0604020202020204" pitchFamily="34" charset="0"/>
                <a:ea typeface="楷体_GB2312" pitchFamily="49" charset="-122"/>
                <a:cs typeface="Arial" panose="020B0604020202020204" pitchFamily="34" charset="0"/>
              </a:rPr>
              <a:t>Smith-Purcell radiation frequency is </a:t>
            </a:r>
            <a:r>
              <a:rPr lang="en-US" altLang="en-US" sz="1400">
                <a:solidFill>
                  <a:srgbClr val="C00000"/>
                </a:solidFill>
                <a:latin typeface="Arial" panose="020B0604020202020204" pitchFamily="34" charset="0"/>
                <a:ea typeface="楷体_GB2312" pitchFamily="49" charset="-122"/>
                <a:cs typeface="Arial" panose="020B0604020202020204" pitchFamily="34" charset="0"/>
              </a:rPr>
              <a:t>0.3 THz</a:t>
            </a:r>
            <a:r>
              <a:rPr lang="en-US" altLang="en-US" sz="1400">
                <a:latin typeface="Arial" panose="020B0604020202020204" pitchFamily="34" charset="0"/>
                <a:ea typeface="楷体_GB2312" pitchFamily="49" charset="-122"/>
                <a:cs typeface="Arial" panose="020B0604020202020204" pitchFamily="34" charset="0"/>
              </a:rPr>
              <a:t>.</a:t>
            </a:r>
            <a:endParaRPr lang="en-GB" altLang="en-US" sz="1400">
              <a:latin typeface="Arial" panose="020B0604020202020204" pitchFamily="34" charset="0"/>
              <a:ea typeface="楷体_GB2312" pitchFamily="49" charset="-122"/>
              <a:cs typeface="Arial" panose="020B0604020202020204" pitchFamily="34" charset="0"/>
            </a:endParaRPr>
          </a:p>
        </p:txBody>
      </p:sp>
      <p:sp>
        <p:nvSpPr>
          <p:cNvPr id="27" name="Rectangle 26"/>
          <p:cNvSpPr/>
          <p:nvPr/>
        </p:nvSpPr>
        <p:spPr>
          <a:xfrm>
            <a:off x="228600" y="1824038"/>
            <a:ext cx="4495800" cy="523875"/>
          </a:xfrm>
          <a:prstGeom prst="rect">
            <a:avLst/>
          </a:prstGeom>
        </p:spPr>
        <p:txBody>
          <a:bodyPr>
            <a:spAutoFit/>
          </a:bodyPr>
          <a:lstStyle/>
          <a:p>
            <a:pPr>
              <a:buFont typeface="Wingdings" pitchFamily="2" charset="2"/>
              <a:buNone/>
              <a:defRPr/>
            </a:pPr>
            <a:r>
              <a:rPr lang="en-US" altLang="zh-CN" sz="1400" kern="0" dirty="0">
                <a:latin typeface="Arial" panose="020B0604020202020204" pitchFamily="34" charset="0"/>
                <a:ea typeface="楷体_GB2312" pitchFamily="49" charset="-122"/>
                <a:cs typeface="Arial" panose="020B0604020202020204" pitchFamily="34" charset="0"/>
              </a:rPr>
              <a:t>The detector bandwidth is from </a:t>
            </a:r>
            <a:r>
              <a:rPr lang="en-US" altLang="zh-CN" sz="1400" kern="0" dirty="0">
                <a:solidFill>
                  <a:srgbClr val="C00000"/>
                </a:solidFill>
                <a:latin typeface="Arial" panose="020B0604020202020204" pitchFamily="34" charset="0"/>
                <a:ea typeface="楷体_GB2312" pitchFamily="49" charset="-122"/>
                <a:cs typeface="Arial" panose="020B0604020202020204" pitchFamily="34" charset="0"/>
              </a:rPr>
              <a:t>0.3 THz  </a:t>
            </a:r>
            <a:r>
              <a:rPr lang="en-US" altLang="zh-CN" sz="1400" kern="0" dirty="0">
                <a:latin typeface="Arial" panose="020B0604020202020204" pitchFamily="34" charset="0"/>
                <a:ea typeface="楷体_GB2312" pitchFamily="49" charset="-122"/>
                <a:cs typeface="Arial" panose="020B0604020202020204" pitchFamily="34" charset="0"/>
              </a:rPr>
              <a:t>to </a:t>
            </a:r>
            <a:r>
              <a:rPr lang="en-US" altLang="zh-CN" sz="1400" kern="0" dirty="0">
                <a:solidFill>
                  <a:srgbClr val="C00000"/>
                </a:solidFill>
                <a:latin typeface="Arial" panose="020B0604020202020204" pitchFamily="34" charset="0"/>
                <a:ea typeface="楷体_GB2312" pitchFamily="49" charset="-122"/>
                <a:cs typeface="Arial" panose="020B0604020202020204" pitchFamily="34" charset="0"/>
              </a:rPr>
              <a:t>0.5 THz</a:t>
            </a:r>
            <a:r>
              <a:rPr lang="en-US" altLang="zh-CN" sz="1400" kern="0" dirty="0">
                <a:latin typeface="Arial" panose="020B0604020202020204" pitchFamily="34" charset="0"/>
                <a:ea typeface="楷体_GB2312" pitchFamily="49" charset="-122"/>
                <a:cs typeface="Arial" panose="020B0604020202020204" pitchFamily="34" charset="0"/>
              </a:rPr>
              <a:t>, which limits the transition radiation spectrum.</a:t>
            </a:r>
          </a:p>
        </p:txBody>
      </p:sp>
      <p:sp>
        <p:nvSpPr>
          <p:cNvPr id="19" name="Rectangle 18"/>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657167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196" y="826848"/>
            <a:ext cx="8599249" cy="5807416"/>
          </a:xfrm>
        </p:spPr>
        <p:txBody>
          <a:bodyPr/>
          <a:lstStyle/>
          <a:p>
            <a:pPr marL="0" indent="0" algn="ctr">
              <a:buNone/>
            </a:pPr>
            <a:endParaRPr lang="en-GB" dirty="0"/>
          </a:p>
        </p:txBody>
      </p:sp>
      <p:sp>
        <p:nvSpPr>
          <p:cNvPr id="3" name="Title 2"/>
          <p:cNvSpPr>
            <a:spLocks noGrp="1"/>
          </p:cNvSpPr>
          <p:nvPr>
            <p:ph type="title"/>
          </p:nvPr>
        </p:nvSpPr>
        <p:spPr>
          <a:xfrm>
            <a:off x="175096" y="294743"/>
            <a:ext cx="8774349" cy="642026"/>
          </a:xfrm>
        </p:spPr>
        <p:txBody>
          <a:bodyPr/>
          <a:lstStyle/>
          <a:p>
            <a:r>
              <a:rPr lang="en-GB" sz="3200" dirty="0"/>
              <a:t>Introduction </a:t>
            </a:r>
          </a:p>
        </p:txBody>
      </p:sp>
      <p:pic>
        <p:nvPicPr>
          <p:cNvPr id="9" name="Picture 8"/>
          <p:cNvPicPr>
            <a:picLocks noChangeAspect="1"/>
          </p:cNvPicPr>
          <p:nvPr/>
        </p:nvPicPr>
        <p:blipFill>
          <a:blip r:embed="rId2"/>
          <a:stretch>
            <a:fillRect/>
          </a:stretch>
        </p:blipFill>
        <p:spPr>
          <a:xfrm>
            <a:off x="1555720" y="2708920"/>
            <a:ext cx="3201576" cy="1426727"/>
          </a:xfrm>
          <a:prstGeom prst="rect">
            <a:avLst/>
          </a:prstGeom>
        </p:spPr>
      </p:pic>
      <p:pic>
        <p:nvPicPr>
          <p:cNvPr id="10" name="Picture 9"/>
          <p:cNvPicPr>
            <a:picLocks noChangeAspect="1"/>
          </p:cNvPicPr>
          <p:nvPr/>
        </p:nvPicPr>
        <p:blipFill>
          <a:blip r:embed="rId3"/>
          <a:stretch>
            <a:fillRect/>
          </a:stretch>
        </p:blipFill>
        <p:spPr>
          <a:xfrm>
            <a:off x="5714982" y="2708920"/>
            <a:ext cx="2160240" cy="1588207"/>
          </a:xfrm>
          <a:prstGeom prst="rect">
            <a:avLst/>
          </a:prstGeom>
        </p:spPr>
      </p:pic>
      <p:sp>
        <p:nvSpPr>
          <p:cNvPr id="5" name="Rectangle 4"/>
          <p:cNvSpPr/>
          <p:nvPr/>
        </p:nvSpPr>
        <p:spPr bwMode="auto">
          <a:xfrm>
            <a:off x="4788024" y="1556792"/>
            <a:ext cx="216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sp>
        <p:nvSpPr>
          <p:cNvPr id="11" name="Rectangle 10"/>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773995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097" y="272374"/>
            <a:ext cx="8774349" cy="642026"/>
          </a:xfrm>
        </p:spPr>
        <p:txBody>
          <a:bodyPr/>
          <a:lstStyle/>
          <a:p>
            <a:r>
              <a:rPr lang="en-GB" sz="3200" dirty="0"/>
              <a:t>Introduction </a:t>
            </a:r>
          </a:p>
        </p:txBody>
      </p:sp>
      <p:pic>
        <p:nvPicPr>
          <p:cNvPr id="41" name="Picture 40"/>
          <p:cNvPicPr>
            <a:picLocks noChangeAspect="1"/>
          </p:cNvPicPr>
          <p:nvPr/>
        </p:nvPicPr>
        <p:blipFill>
          <a:blip r:embed="rId2"/>
          <a:stretch>
            <a:fillRect/>
          </a:stretch>
        </p:blipFill>
        <p:spPr>
          <a:xfrm>
            <a:off x="2584672" y="1124744"/>
            <a:ext cx="2489157" cy="2099791"/>
          </a:xfrm>
          <a:prstGeom prst="rect">
            <a:avLst/>
          </a:prstGeom>
        </p:spPr>
      </p:pic>
      <p:pic>
        <p:nvPicPr>
          <p:cNvPr id="42" name="Picture 41"/>
          <p:cNvPicPr>
            <a:picLocks noChangeAspect="1"/>
          </p:cNvPicPr>
          <p:nvPr/>
        </p:nvPicPr>
        <p:blipFill>
          <a:blip r:embed="rId3"/>
          <a:stretch>
            <a:fillRect/>
          </a:stretch>
        </p:blipFill>
        <p:spPr>
          <a:xfrm>
            <a:off x="4965754" y="1348589"/>
            <a:ext cx="4035902" cy="1792379"/>
          </a:xfrm>
          <a:prstGeom prst="rect">
            <a:avLst/>
          </a:prstGeom>
        </p:spPr>
      </p:pic>
      <p:pic>
        <p:nvPicPr>
          <p:cNvPr id="43" name="Picture 42"/>
          <p:cNvPicPr>
            <a:picLocks noChangeAspect="1"/>
          </p:cNvPicPr>
          <p:nvPr/>
        </p:nvPicPr>
        <p:blipFill>
          <a:blip r:embed="rId4"/>
          <a:stretch>
            <a:fillRect/>
          </a:stretch>
        </p:blipFill>
        <p:spPr>
          <a:xfrm>
            <a:off x="1475656" y="3303393"/>
            <a:ext cx="7351317" cy="1935414"/>
          </a:xfrm>
          <a:prstGeom prst="rect">
            <a:avLst/>
          </a:prstGeom>
        </p:spPr>
      </p:pic>
      <p:pic>
        <p:nvPicPr>
          <p:cNvPr id="44" name="Picture 43"/>
          <p:cNvPicPr>
            <a:picLocks noChangeAspect="1"/>
          </p:cNvPicPr>
          <p:nvPr/>
        </p:nvPicPr>
        <p:blipFill>
          <a:blip r:embed="rId5"/>
          <a:stretch>
            <a:fillRect/>
          </a:stretch>
        </p:blipFill>
        <p:spPr>
          <a:xfrm>
            <a:off x="159135" y="5266238"/>
            <a:ext cx="7032458" cy="1408455"/>
          </a:xfrm>
          <a:prstGeom prst="rect">
            <a:avLst/>
          </a:prstGeom>
        </p:spPr>
      </p:pic>
      <p:sp>
        <p:nvSpPr>
          <p:cNvPr id="46" name="TextBox 45"/>
          <p:cNvSpPr txBox="1"/>
          <p:nvPr/>
        </p:nvSpPr>
        <p:spPr>
          <a:xfrm>
            <a:off x="175097" y="1538330"/>
            <a:ext cx="2533613" cy="1169551"/>
          </a:xfrm>
          <a:prstGeom prst="rect">
            <a:avLst/>
          </a:prstGeom>
          <a:noFill/>
        </p:spPr>
        <p:txBody>
          <a:bodyPr wrap="square" rtlCol="0">
            <a:spAutoFit/>
          </a:bodyPr>
          <a:lstStyle/>
          <a:p>
            <a:r>
              <a:rPr lang="en-GB" sz="1400" b="1" dirty="0"/>
              <a:t>a) </a:t>
            </a:r>
            <a:r>
              <a:rPr lang="en-GB" sz="1400" dirty="0"/>
              <a:t>Bunch profile and </a:t>
            </a:r>
            <a:r>
              <a:rPr lang="en-GB" sz="1400" dirty="0" err="1"/>
              <a:t>microbunched</a:t>
            </a:r>
            <a:r>
              <a:rPr lang="en-GB" sz="1400" dirty="0"/>
              <a:t> beam single shot non-destructive monitor based on coherent radiation spectrum analysis  </a:t>
            </a:r>
          </a:p>
        </p:txBody>
      </p:sp>
      <p:sp>
        <p:nvSpPr>
          <p:cNvPr id="51" name="TextBox 50"/>
          <p:cNvSpPr txBox="1"/>
          <p:nvPr/>
        </p:nvSpPr>
        <p:spPr>
          <a:xfrm>
            <a:off x="156639" y="3717593"/>
            <a:ext cx="2533613" cy="1384995"/>
          </a:xfrm>
          <a:prstGeom prst="rect">
            <a:avLst/>
          </a:prstGeom>
          <a:noFill/>
        </p:spPr>
        <p:txBody>
          <a:bodyPr wrap="square" rtlCol="0">
            <a:spAutoFit/>
          </a:bodyPr>
          <a:lstStyle/>
          <a:p>
            <a:r>
              <a:rPr lang="en-GB" sz="1400" b="1" dirty="0"/>
              <a:t>b) </a:t>
            </a:r>
            <a:r>
              <a:rPr lang="en-GB" sz="1400" dirty="0"/>
              <a:t>High impedance surface all metal structures for wakefield acceleration (All Metal Wakefield Accelerator AMWA) and generation of HP coherent THz radiation   </a:t>
            </a:r>
          </a:p>
        </p:txBody>
      </p:sp>
      <p:pic>
        <p:nvPicPr>
          <p:cNvPr id="47" name="Picture 46"/>
          <p:cNvPicPr>
            <a:picLocks noChangeAspect="1"/>
          </p:cNvPicPr>
          <p:nvPr/>
        </p:nvPicPr>
        <p:blipFill>
          <a:blip r:embed="rId6"/>
          <a:stretch>
            <a:fillRect/>
          </a:stretch>
        </p:blipFill>
        <p:spPr>
          <a:xfrm>
            <a:off x="7366692" y="5328252"/>
            <a:ext cx="1699684" cy="1248355"/>
          </a:xfrm>
          <a:prstGeom prst="rect">
            <a:avLst/>
          </a:prstGeom>
        </p:spPr>
      </p:pic>
      <p:sp>
        <p:nvSpPr>
          <p:cNvPr id="53" name="Rectangle 52"/>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2" name="TextBox 11"/>
          <p:cNvSpPr txBox="1"/>
          <p:nvPr/>
        </p:nvSpPr>
        <p:spPr>
          <a:xfrm>
            <a:off x="1763688" y="813233"/>
            <a:ext cx="4824536" cy="338554"/>
          </a:xfrm>
          <a:prstGeom prst="rect">
            <a:avLst/>
          </a:prstGeom>
          <a:noFill/>
        </p:spPr>
        <p:txBody>
          <a:bodyPr wrap="square" rtlCol="0">
            <a:spAutoFit/>
          </a:bodyPr>
          <a:lstStyle/>
          <a:p>
            <a:pPr algn="ctr"/>
            <a:r>
              <a:rPr lang="en-GB" sz="1600" b="1" dirty="0"/>
              <a:t>cSPr single shot non-destructive beam monitor</a:t>
            </a:r>
          </a:p>
        </p:txBody>
      </p:sp>
      <p:sp>
        <p:nvSpPr>
          <p:cNvPr id="13" name="TextBox 12"/>
          <p:cNvSpPr txBox="1"/>
          <p:nvPr/>
        </p:nvSpPr>
        <p:spPr>
          <a:xfrm>
            <a:off x="1331477" y="3261398"/>
            <a:ext cx="5695628" cy="338554"/>
          </a:xfrm>
          <a:prstGeom prst="rect">
            <a:avLst/>
          </a:prstGeom>
          <a:solidFill>
            <a:schemeClr val="bg1"/>
          </a:solidFill>
        </p:spPr>
        <p:txBody>
          <a:bodyPr wrap="square" rtlCol="0">
            <a:spAutoFit/>
          </a:bodyPr>
          <a:lstStyle/>
          <a:p>
            <a:pPr algn="ctr"/>
            <a:r>
              <a:rPr lang="en-GB" sz="1600" b="1" dirty="0"/>
              <a:t>Coherent EM fields mediated by 2D PSL </a:t>
            </a:r>
          </a:p>
        </p:txBody>
      </p:sp>
    </p:spTree>
    <p:extLst>
      <p:ext uri="{BB962C8B-B14F-4D97-AF65-F5344CB8AC3E}">
        <p14:creationId xmlns:p14="http://schemas.microsoft.com/office/powerpoint/2010/main" val="160736204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547664" y="354918"/>
            <a:ext cx="6659485" cy="985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3200" b="1" dirty="0">
                <a:latin typeface="Arial" panose="020B0604020202020204" pitchFamily="34" charset="0"/>
                <a:ea typeface="楷体_GB2312" pitchFamily="49" charset="-122"/>
              </a:rPr>
              <a:t>Experiment 1: </a:t>
            </a:r>
            <a:br>
              <a:rPr lang="en-GB" altLang="en-US" sz="3200" b="1" dirty="0">
                <a:latin typeface="Arial" panose="020B0604020202020204" pitchFamily="34" charset="0"/>
                <a:ea typeface="楷体_GB2312" pitchFamily="49" charset="-122"/>
              </a:rPr>
            </a:br>
            <a:r>
              <a:rPr lang="en-GB" altLang="en-US" sz="3200" b="1" dirty="0">
                <a:latin typeface="Arial" panose="020B0604020202020204" pitchFamily="34" charset="0"/>
                <a:ea typeface="楷体_GB2312" pitchFamily="49" charset="-122"/>
              </a:rPr>
              <a:t>Bunch separation measurement </a:t>
            </a:r>
          </a:p>
        </p:txBody>
      </p:sp>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l="4269" t="24480" r="80556" b="34634"/>
          <a:stretch>
            <a:fillRect/>
          </a:stretch>
        </p:blipFill>
        <p:spPr bwMode="auto">
          <a:xfrm>
            <a:off x="180975" y="1960563"/>
            <a:ext cx="4010025" cy="360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2" name="Rectangle 1"/>
          <p:cNvSpPr>
            <a:spLocks noChangeArrowheads="1"/>
          </p:cNvSpPr>
          <p:nvPr/>
        </p:nvSpPr>
        <p:spPr bwMode="auto">
          <a:xfrm>
            <a:off x="228600" y="54102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algn="ctr" eaLnBrk="1" hangingPunct="1">
              <a:defRPr/>
            </a:pPr>
            <a:r>
              <a:rPr lang="en-GB" altLang="en-US" sz="1200" b="1" kern="0" dirty="0">
                <a:latin typeface="Arial" panose="020B0604020202020204" pitchFamily="34" charset="0"/>
                <a:ea typeface="楷体_GB2312" pitchFamily="49" charset="-122"/>
                <a:cs typeface="Arial" panose="020B0604020202020204" pitchFamily="34" charset="0"/>
              </a:rPr>
              <a:t>Observe the grating at 90 degrees </a:t>
            </a:r>
          </a:p>
          <a:p>
            <a:pPr algn="ctr" eaLnBrk="1" hangingPunct="1">
              <a:defRPr/>
            </a:pPr>
            <a:r>
              <a:rPr lang="en-GB" altLang="en-US" sz="1200" b="1" kern="0" dirty="0">
                <a:latin typeface="Arial" panose="020B0604020202020204" pitchFamily="34" charset="0"/>
                <a:ea typeface="楷体_GB2312" pitchFamily="49" charset="-122"/>
                <a:cs typeface="Arial" panose="020B0604020202020204" pitchFamily="34" charset="0"/>
              </a:rPr>
              <a:t>with a </a:t>
            </a:r>
            <a:r>
              <a:rPr lang="en-GB" altLang="en-US" sz="1200" b="1" kern="0" dirty="0" err="1">
                <a:latin typeface="Arial" panose="020B0604020202020204" pitchFamily="34" charset="0"/>
                <a:ea typeface="楷体_GB2312" pitchFamily="49" charset="-122"/>
                <a:cs typeface="Arial" panose="020B0604020202020204" pitchFamily="34" charset="0"/>
              </a:rPr>
              <a:t>Fabry</a:t>
            </a:r>
            <a:r>
              <a:rPr lang="en-GB" altLang="en-US" sz="1200" b="1" kern="0" dirty="0">
                <a:latin typeface="Arial" panose="020B0604020202020204" pitchFamily="34" charset="0"/>
                <a:ea typeface="楷体_GB2312" pitchFamily="49" charset="-122"/>
                <a:cs typeface="Arial" panose="020B0604020202020204" pitchFamily="34" charset="0"/>
              </a:rPr>
              <a:t>-Perot interferometer </a:t>
            </a:r>
          </a:p>
        </p:txBody>
      </p:sp>
      <p:sp>
        <p:nvSpPr>
          <p:cNvPr id="22535" name="Rectangle 2"/>
          <p:cNvSpPr>
            <a:spLocks noChangeArrowheads="1"/>
          </p:cNvSpPr>
          <p:nvPr/>
        </p:nvSpPr>
        <p:spPr bwMode="auto">
          <a:xfrm>
            <a:off x="4876800" y="1868488"/>
            <a:ext cx="3200400" cy="70802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buClrTx/>
              <a:buSzTx/>
              <a:buFontTx/>
              <a:buNone/>
            </a:pPr>
            <a:r>
              <a:rPr lang="en-GB" altLang="en-US" sz="2000" b="1">
                <a:solidFill>
                  <a:schemeClr val="tx2"/>
                </a:solidFill>
                <a:latin typeface="Times New Roman" panose="02020603050405020304" pitchFamily="18" charset="0"/>
              </a:rPr>
              <a:t>Aim to validate bunch train periodicity measurements </a:t>
            </a:r>
          </a:p>
        </p:txBody>
      </p:sp>
      <p:grpSp>
        <p:nvGrpSpPr>
          <p:cNvPr id="22536" name="Group 1"/>
          <p:cNvGrpSpPr>
            <a:grpSpLocks/>
          </p:cNvGrpSpPr>
          <p:nvPr/>
        </p:nvGrpSpPr>
        <p:grpSpPr bwMode="auto">
          <a:xfrm>
            <a:off x="3923928" y="3015711"/>
            <a:ext cx="4953000" cy="2892425"/>
            <a:chOff x="4114800" y="2376607"/>
            <a:chExt cx="4953529" cy="2892980"/>
          </a:xfrm>
        </p:grpSpPr>
        <p:sp>
          <p:nvSpPr>
            <p:cNvPr id="22537" name="Rectangle 10"/>
            <p:cNvSpPr>
              <a:spLocks noChangeArrowheads="1"/>
            </p:cNvSpPr>
            <p:nvPr/>
          </p:nvSpPr>
          <p:spPr bwMode="auto">
            <a:xfrm>
              <a:off x="4114800" y="2376607"/>
              <a:ext cx="4953529" cy="289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spcAft>
                  <a:spcPts val="600"/>
                </a:spcAft>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Observe at a single position (frequency)</a:t>
              </a:r>
            </a:p>
            <a:p>
              <a:pPr eaLnBrk="1" hangingPunct="1">
                <a:spcBef>
                  <a:spcPct val="0"/>
                </a:spcBef>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Vary:</a:t>
              </a:r>
            </a:p>
            <a:p>
              <a:pPr eaLnBrk="1" hangingPunct="1">
                <a:spcBef>
                  <a:spcPct val="0"/>
                </a:spcBef>
                <a:buClr>
                  <a:schemeClr val="tx2"/>
                </a:buClr>
                <a:buSzTx/>
                <a:buFontTx/>
                <a:buNone/>
              </a:pPr>
              <a:endParaRPr lang="en-GB" altLang="en-US" sz="2000">
                <a:latin typeface="Times New Roman" panose="02020603050405020304" pitchFamily="18" charset="0"/>
              </a:endParaRPr>
            </a:p>
            <a:p>
              <a:pPr eaLnBrk="1" hangingPunct="1">
                <a:spcBef>
                  <a:spcPct val="0"/>
                </a:spcBef>
                <a:buClr>
                  <a:schemeClr val="tx2"/>
                </a:buClr>
                <a:buSzTx/>
                <a:buFontTx/>
                <a:buNone/>
              </a:pPr>
              <a:endParaRPr lang="en-GB" altLang="en-US" sz="2000">
                <a:latin typeface="Times New Roman" panose="02020603050405020304" pitchFamily="18" charset="0"/>
              </a:endParaRPr>
            </a:p>
            <a:p>
              <a:pPr eaLnBrk="1" hangingPunct="1">
                <a:spcBef>
                  <a:spcPct val="0"/>
                </a:spcBef>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Measure:</a:t>
              </a:r>
            </a:p>
            <a:p>
              <a:pPr eaLnBrk="1" hangingPunct="1">
                <a:spcBef>
                  <a:spcPct val="0"/>
                </a:spcBef>
                <a:buClr>
                  <a:schemeClr val="tx2"/>
                </a:buClr>
                <a:buSzTx/>
                <a:buFont typeface="Wingdings" panose="05000000000000000000" pitchFamily="2" charset="2"/>
                <a:buChar char="§"/>
              </a:pPr>
              <a:endParaRPr lang="en-GB" altLang="en-US" sz="2000">
                <a:latin typeface="Times New Roman" panose="02020603050405020304" pitchFamily="18" charset="0"/>
              </a:endParaRPr>
            </a:p>
            <a:p>
              <a:pPr eaLnBrk="1" hangingPunct="1">
                <a:spcBef>
                  <a:spcPct val="0"/>
                </a:spcBef>
                <a:buClr>
                  <a:schemeClr val="tx2"/>
                </a:buClr>
                <a:buSzTx/>
                <a:buFontTx/>
                <a:buNone/>
              </a:pPr>
              <a:endParaRPr lang="en-GB" altLang="en-US" sz="2000">
                <a:latin typeface="Times New Roman" panose="02020603050405020304" pitchFamily="18" charset="0"/>
              </a:endParaRPr>
            </a:p>
            <a:p>
              <a:pPr eaLnBrk="1" hangingPunct="1">
                <a:spcBef>
                  <a:spcPct val="0"/>
                </a:spcBef>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Calculate: </a:t>
              </a:r>
            </a:p>
            <a:p>
              <a:pPr eaLnBrk="1" hangingPunct="1">
                <a:spcBef>
                  <a:spcPct val="0"/>
                </a:spcBef>
                <a:buClr>
                  <a:schemeClr val="tx2"/>
                </a:buClr>
                <a:buSzTx/>
                <a:buFontTx/>
                <a:buNone/>
              </a:pPr>
              <a:endParaRPr lang="en-GB" altLang="en-US" sz="2000">
                <a:latin typeface="Times New Roman" panose="02020603050405020304" pitchFamily="18" charset="0"/>
              </a:endParaRPr>
            </a:p>
          </p:txBody>
        </p:sp>
        <p:sp>
          <p:nvSpPr>
            <p:cNvPr id="12" name="Text Box 4"/>
            <p:cNvSpPr txBox="1">
              <a:spLocks noChangeArrowheads="1"/>
            </p:cNvSpPr>
            <p:nvPr/>
          </p:nvSpPr>
          <p:spPr bwMode="auto">
            <a:xfrm>
              <a:off x="4478377" y="3048248"/>
              <a:ext cx="4448650" cy="63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folHlink"/>
                </a:buClr>
                <a:buFont typeface="Wingdings" pitchFamily="2" charset="2"/>
                <a:buChar char="Ø"/>
                <a:defRPr/>
              </a:pPr>
              <a:r>
                <a:rPr lang="en-GB" dirty="0">
                  <a:ea typeface="+mn-ea"/>
                  <a:cs typeface="Times New Roman" panose="02020603050405020304" pitchFamily="18" charset="0"/>
                </a:rPr>
                <a:t> </a:t>
              </a:r>
              <a:r>
                <a:rPr lang="en-GB" altLang="en-US" sz="1700" dirty="0"/>
                <a:t>Bunch number (</a:t>
              </a:r>
              <a:r>
                <a:rPr lang="en-GB" altLang="en-US" sz="1700" dirty="0">
                  <a:solidFill>
                    <a:srgbClr val="C00000"/>
                  </a:solidFill>
                </a:rPr>
                <a:t>2 to 4+?) </a:t>
              </a:r>
            </a:p>
            <a:p>
              <a:pPr>
                <a:buClr>
                  <a:schemeClr val="folHlink"/>
                </a:buClr>
                <a:buFont typeface="Wingdings" pitchFamily="2" charset="2"/>
                <a:buChar char="Ø"/>
                <a:defRPr/>
              </a:pPr>
              <a:r>
                <a:rPr lang="en-GB" altLang="en-US" sz="1700" dirty="0"/>
                <a:t> Bunch separation (</a:t>
              </a:r>
              <a:r>
                <a:rPr lang="en-GB" altLang="en-US" sz="1700" dirty="0">
                  <a:solidFill>
                    <a:srgbClr val="C00000"/>
                  </a:solidFill>
                  <a:ea typeface="宋体" charset="-122"/>
                </a:rPr>
                <a:t>0.6 to 2 </a:t>
              </a:r>
              <a:r>
                <a:rPr lang="en-GB" altLang="en-US" sz="1700" dirty="0" err="1">
                  <a:solidFill>
                    <a:srgbClr val="C00000"/>
                  </a:solidFill>
                  <a:ea typeface="宋体" charset="-122"/>
                </a:rPr>
                <a:t>ps</a:t>
              </a:r>
              <a:r>
                <a:rPr lang="en-GB" altLang="en-US" sz="1700" dirty="0">
                  <a:solidFill>
                    <a:srgbClr val="C00000"/>
                  </a:solidFill>
                </a:rPr>
                <a:t>, steps of 0.1 </a:t>
              </a:r>
              <a:r>
                <a:rPr lang="en-GB" altLang="en-US" sz="1700" dirty="0" err="1">
                  <a:solidFill>
                    <a:srgbClr val="C00000"/>
                  </a:solidFill>
                </a:rPr>
                <a:t>ps</a:t>
              </a:r>
              <a:r>
                <a:rPr lang="en-GB" altLang="en-US" sz="1700" dirty="0"/>
                <a:t>) </a:t>
              </a:r>
            </a:p>
          </p:txBody>
        </p:sp>
        <p:sp>
          <p:nvSpPr>
            <p:cNvPr id="13" name="Text Box 4"/>
            <p:cNvSpPr txBox="1">
              <a:spLocks noChangeArrowheads="1"/>
            </p:cNvSpPr>
            <p:nvPr/>
          </p:nvSpPr>
          <p:spPr bwMode="auto">
            <a:xfrm>
              <a:off x="4478377" y="3886609"/>
              <a:ext cx="2184633" cy="63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folHlink"/>
                </a:buClr>
                <a:buFont typeface="Wingdings" pitchFamily="2" charset="2"/>
                <a:buChar char="Ø"/>
                <a:defRPr/>
              </a:pPr>
              <a:r>
                <a:rPr lang="en-GB" dirty="0">
                  <a:ea typeface="+mn-ea"/>
                  <a:cs typeface="Times New Roman" panose="02020603050405020304" pitchFamily="18" charset="0"/>
                </a:rPr>
                <a:t> </a:t>
              </a:r>
              <a:r>
                <a:rPr lang="en-GB" altLang="en-US" sz="1700" dirty="0"/>
                <a:t>Radiation intensity</a:t>
              </a:r>
            </a:p>
            <a:p>
              <a:pPr>
                <a:buClr>
                  <a:schemeClr val="folHlink"/>
                </a:buClr>
                <a:buFont typeface="Wingdings" pitchFamily="2" charset="2"/>
                <a:buChar char="Ø"/>
                <a:defRPr/>
              </a:pPr>
              <a:r>
                <a:rPr lang="en-GB" altLang="en-US" sz="1700" dirty="0"/>
                <a:t> Radiation frequency</a:t>
              </a:r>
            </a:p>
          </p:txBody>
        </p:sp>
        <p:sp>
          <p:nvSpPr>
            <p:cNvPr id="14" name="Text Box 4"/>
            <p:cNvSpPr txBox="1">
              <a:spLocks noChangeArrowheads="1"/>
            </p:cNvSpPr>
            <p:nvPr/>
          </p:nvSpPr>
          <p:spPr bwMode="auto">
            <a:xfrm>
              <a:off x="4495841" y="4812299"/>
              <a:ext cx="1943308" cy="36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folHlink"/>
                </a:buClr>
                <a:buFont typeface="Wingdings" pitchFamily="2" charset="2"/>
                <a:buChar char="Ø"/>
                <a:defRPr/>
              </a:pPr>
              <a:r>
                <a:rPr lang="en-GB" dirty="0">
                  <a:ea typeface="+mn-ea"/>
                  <a:cs typeface="Times New Roman" panose="02020603050405020304" pitchFamily="18" charset="0"/>
                </a:rPr>
                <a:t> </a:t>
              </a:r>
              <a:r>
                <a:rPr lang="en-GB" altLang="en-US" sz="1700" dirty="0"/>
                <a:t>Bunch separation</a:t>
              </a:r>
            </a:p>
          </p:txBody>
        </p:sp>
      </p:grpSp>
      <p:sp>
        <p:nvSpPr>
          <p:cNvPr id="15" name="Rectangle 14"/>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7089435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691680" y="580491"/>
            <a:ext cx="6659485" cy="432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3200" b="1" dirty="0">
                <a:latin typeface="Arial" panose="020B0604020202020204" pitchFamily="34" charset="0"/>
                <a:ea typeface="楷体_GB2312" pitchFamily="49" charset="-122"/>
              </a:rPr>
              <a:t>Experiment 1: </a:t>
            </a:r>
            <a:br>
              <a:rPr lang="en-GB" altLang="en-US" sz="3200" b="1" dirty="0">
                <a:latin typeface="Arial" panose="020B0604020202020204" pitchFamily="34" charset="0"/>
                <a:ea typeface="楷体_GB2312" pitchFamily="49" charset="-122"/>
              </a:rPr>
            </a:br>
            <a:r>
              <a:rPr lang="en-GB" altLang="en-US" sz="3200" b="1" dirty="0">
                <a:latin typeface="Arial" panose="020B0604020202020204" pitchFamily="34" charset="0"/>
                <a:ea typeface="楷体_GB2312" pitchFamily="49" charset="-122"/>
              </a:rPr>
              <a:t>Bunch separation measurement </a:t>
            </a:r>
          </a:p>
        </p:txBody>
      </p:sp>
      <p:sp>
        <p:nvSpPr>
          <p:cNvPr id="19" name="Rectangle 18"/>
          <p:cNvSpPr/>
          <p:nvPr/>
        </p:nvSpPr>
        <p:spPr>
          <a:xfrm>
            <a:off x="1219200" y="1657350"/>
            <a:ext cx="3952875" cy="400050"/>
          </a:xfrm>
          <a:prstGeom prst="rect">
            <a:avLst/>
          </a:prstGeom>
        </p:spPr>
        <p:txBody>
          <a:bodyPr>
            <a:spAutoFit/>
          </a:bodyPr>
          <a:lstStyle/>
          <a:p>
            <a:pPr>
              <a:defRPr/>
            </a:pPr>
            <a:r>
              <a:rPr lang="en-GB" sz="2000" b="1" kern="0" dirty="0">
                <a:latin typeface="Arial" panose="020B0604020202020204" pitchFamily="34" charset="0"/>
                <a:ea typeface="楷体_GB2312" pitchFamily="49" charset="-122"/>
                <a:cs typeface="Arial" panose="020B0604020202020204" pitchFamily="34" charset="0"/>
              </a:rPr>
              <a:t>For example: 4 and 8 bunches</a:t>
            </a:r>
          </a:p>
        </p:txBody>
      </p:sp>
      <p:sp>
        <p:nvSpPr>
          <p:cNvPr id="23558" name="Rectangle 3"/>
          <p:cNvSpPr txBox="1">
            <a:spLocks noChangeArrowheads="1"/>
          </p:cNvSpPr>
          <p:nvPr/>
        </p:nvSpPr>
        <p:spPr bwMode="auto">
          <a:xfrm>
            <a:off x="1295400" y="5715000"/>
            <a:ext cx="6781800" cy="412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buClrTx/>
              <a:buSzTx/>
              <a:buFont typeface="Wingdings" panose="05000000000000000000" pitchFamily="2" charset="2"/>
              <a:buNone/>
            </a:pPr>
            <a:r>
              <a:rPr lang="en-GB" altLang="en-US" sz="1800" b="1">
                <a:solidFill>
                  <a:srgbClr val="000000"/>
                </a:solidFill>
                <a:latin typeface="Times New Roman" panose="02020603050405020304" pitchFamily="18" charset="0"/>
              </a:rPr>
              <a:t>FWHM (Full width at half maximum) </a:t>
            </a:r>
            <a:r>
              <a:rPr lang="el-GR" altLang="en-US" sz="1800" b="1">
                <a:solidFill>
                  <a:srgbClr val="000000"/>
                </a:solidFill>
                <a:latin typeface="Times New Roman" panose="02020603050405020304" pitchFamily="18" charset="0"/>
              </a:rPr>
              <a:t>Δ</a:t>
            </a:r>
            <a:r>
              <a:rPr lang="en-GB" altLang="en-US" sz="1800" b="1" i="1">
                <a:solidFill>
                  <a:srgbClr val="000000"/>
                </a:solidFill>
                <a:latin typeface="Times New Roman" panose="02020603050405020304" pitchFamily="18" charset="0"/>
              </a:rPr>
              <a:t>t</a:t>
            </a:r>
            <a:r>
              <a:rPr lang="en-US" altLang="en-US" sz="1800" b="1" i="1">
                <a:solidFill>
                  <a:srgbClr val="000000"/>
                </a:solidFill>
                <a:latin typeface="Times New Roman" panose="02020603050405020304" pitchFamily="18" charset="0"/>
              </a:rPr>
              <a:t> </a:t>
            </a:r>
            <a:r>
              <a:rPr lang="en-US" altLang="en-US" sz="1800" b="1">
                <a:solidFill>
                  <a:srgbClr val="000000"/>
                </a:solidFill>
                <a:latin typeface="Times New Roman" panose="02020603050405020304" pitchFamily="18" charset="0"/>
                <a:cs typeface="Times New Roman" panose="02020603050405020304" pitchFamily="18" charset="0"/>
              </a:rPr>
              <a:t>∝ </a:t>
            </a:r>
            <a:r>
              <a:rPr lang="en-GB" altLang="en-US" sz="1800" b="1">
                <a:solidFill>
                  <a:srgbClr val="000000"/>
                </a:solidFill>
                <a:latin typeface="Times New Roman" panose="02020603050405020304" pitchFamily="18" charset="0"/>
              </a:rPr>
              <a:t>1/</a:t>
            </a:r>
            <a:r>
              <a:rPr lang="en-GB" altLang="en-US" sz="1800" b="1" i="1">
                <a:solidFill>
                  <a:srgbClr val="000000"/>
                </a:solidFill>
                <a:latin typeface="Times New Roman" panose="02020603050405020304" pitchFamily="18" charset="0"/>
              </a:rPr>
              <a:t>N </a:t>
            </a:r>
            <a:r>
              <a:rPr lang="en-US" altLang="en-US" sz="1800" b="1">
                <a:solidFill>
                  <a:srgbClr val="000000"/>
                </a:solidFill>
                <a:latin typeface="Times New Roman" panose="02020603050405020304" pitchFamily="18" charset="0"/>
              </a:rPr>
              <a:t>(</a:t>
            </a:r>
            <a:r>
              <a:rPr lang="en-GB" altLang="en-US" sz="1800" b="1" i="1">
                <a:solidFill>
                  <a:srgbClr val="000000"/>
                </a:solidFill>
                <a:latin typeface="Times New Roman" panose="02020603050405020304" pitchFamily="18" charset="0"/>
              </a:rPr>
              <a:t>N</a:t>
            </a:r>
            <a:r>
              <a:rPr lang="en-GB" altLang="en-US" sz="1800" b="1">
                <a:solidFill>
                  <a:srgbClr val="000000"/>
                </a:solidFill>
                <a:latin typeface="Times New Roman" panose="02020603050405020304" pitchFamily="18" charset="0"/>
              </a:rPr>
              <a:t>: bunch number</a:t>
            </a:r>
            <a:r>
              <a:rPr lang="en-US" altLang="en-US" sz="1800" b="1">
                <a:solidFill>
                  <a:srgbClr val="000000"/>
                </a:solidFill>
                <a:latin typeface="Times New Roman" panose="02020603050405020304" pitchFamily="18" charset="0"/>
              </a:rPr>
              <a:t>)</a:t>
            </a:r>
          </a:p>
        </p:txBody>
      </p:sp>
      <p:sp>
        <p:nvSpPr>
          <p:cNvPr id="23559" name="Rectangle 44"/>
          <p:cNvSpPr>
            <a:spLocks noChangeArrowheads="1"/>
          </p:cNvSpPr>
          <p:nvPr/>
        </p:nvSpPr>
        <p:spPr bwMode="auto">
          <a:xfrm>
            <a:off x="5867400" y="2895600"/>
            <a:ext cx="31242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spcAft>
                <a:spcPts val="1200"/>
              </a:spcAft>
              <a:buClr>
                <a:schemeClr val="tx2"/>
              </a:buClr>
              <a:buSzPct val="130000"/>
              <a:buFontTx/>
              <a:buNone/>
            </a:pPr>
            <a:r>
              <a:rPr lang="en-GB" altLang="en-US" sz="1800" b="1">
                <a:latin typeface="Arial" panose="020B0604020202020204" pitchFamily="34" charset="0"/>
                <a:cs typeface="Arial" panose="020B0604020202020204" pitchFamily="34" charset="0"/>
              </a:rPr>
              <a:t>Control beam parameters</a:t>
            </a:r>
          </a:p>
          <a:p>
            <a:pPr eaLnBrk="1" hangingPunct="1">
              <a:spcBef>
                <a:spcPct val="0"/>
              </a:spcBef>
              <a:spcAft>
                <a:spcPts val="400"/>
              </a:spcAft>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Bunch charge;</a:t>
            </a:r>
          </a:p>
          <a:p>
            <a:pPr eaLnBrk="1" hangingPunct="1">
              <a:spcBef>
                <a:spcPct val="0"/>
              </a:spcBef>
              <a:spcAft>
                <a:spcPts val="400"/>
              </a:spcAft>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Bunch modulation depth;</a:t>
            </a:r>
            <a:endParaRPr lang="en-GB" altLang="en-US" sz="2000">
              <a:latin typeface="Times New Roman" panose="02020603050405020304" pitchFamily="18" charset="0"/>
            </a:endParaRPr>
          </a:p>
          <a:p>
            <a:pPr eaLnBrk="1" hangingPunct="1">
              <a:spcBef>
                <a:spcPct val="0"/>
              </a:spcBef>
              <a:spcAft>
                <a:spcPts val="600"/>
              </a:spcAft>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Bunch transverse profile;</a:t>
            </a:r>
          </a:p>
        </p:txBody>
      </p:sp>
      <p:grpSp>
        <p:nvGrpSpPr>
          <p:cNvPr id="23560" name="Group 37"/>
          <p:cNvGrpSpPr>
            <a:grpSpLocks/>
          </p:cNvGrpSpPr>
          <p:nvPr/>
        </p:nvGrpSpPr>
        <p:grpSpPr bwMode="auto">
          <a:xfrm>
            <a:off x="747713" y="2057400"/>
            <a:ext cx="5119687" cy="3551238"/>
            <a:chOff x="57089" y="2057400"/>
            <a:chExt cx="5119333" cy="3550954"/>
          </a:xfrm>
        </p:grpSpPr>
        <p:grpSp>
          <p:nvGrpSpPr>
            <p:cNvPr id="23561" name="Group 36"/>
            <p:cNvGrpSpPr>
              <a:grpSpLocks/>
            </p:cNvGrpSpPr>
            <p:nvPr/>
          </p:nvGrpSpPr>
          <p:grpSpPr bwMode="auto">
            <a:xfrm>
              <a:off x="57089" y="2057400"/>
              <a:ext cx="5119333" cy="3550954"/>
              <a:chOff x="1885889" y="2057400"/>
              <a:chExt cx="5119333" cy="3550954"/>
            </a:xfrm>
          </p:grpSpPr>
          <p:grpSp>
            <p:nvGrpSpPr>
              <p:cNvPr id="23563" name="Group 1"/>
              <p:cNvGrpSpPr>
                <a:grpSpLocks/>
              </p:cNvGrpSpPr>
              <p:nvPr/>
            </p:nvGrpSpPr>
            <p:grpSpPr bwMode="auto">
              <a:xfrm>
                <a:off x="1885889" y="2057400"/>
                <a:ext cx="5119333" cy="3550954"/>
                <a:chOff x="1657289" y="2087846"/>
                <a:chExt cx="5119333" cy="3550954"/>
              </a:xfrm>
            </p:grpSpPr>
            <p:pic>
              <p:nvPicPr>
                <p:cNvPr id="23569" name="Picture 2" descr="C:\Users\zhangh\Desktop\untitled.png"/>
                <p:cNvPicPr>
                  <a:picLocks noChangeAspect="1" noChangeArrowheads="1"/>
                </p:cNvPicPr>
                <p:nvPr/>
              </p:nvPicPr>
              <p:blipFill>
                <a:blip r:embed="rId2">
                  <a:extLst>
                    <a:ext uri="{28A0092B-C50C-407E-A947-70E740481C1C}">
                      <a14:useLocalDpi xmlns:a14="http://schemas.microsoft.com/office/drawing/2010/main" val="0"/>
                    </a:ext>
                  </a:extLst>
                </a:blip>
                <a:srcRect l="2773" r="5640"/>
                <a:stretch>
                  <a:fillRect/>
                </a:stretch>
              </p:blipFill>
              <p:spPr bwMode="auto">
                <a:xfrm>
                  <a:off x="1743076" y="2087846"/>
                  <a:ext cx="5033546" cy="341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 name="Rectangle 18"/>
                <p:cNvSpPr>
                  <a:spLocks noChangeArrowheads="1"/>
                </p:cNvSpPr>
                <p:nvPr/>
              </p:nvSpPr>
              <p:spPr bwMode="auto">
                <a:xfrm rot="-5400000">
                  <a:off x="506193" y="3477994"/>
                  <a:ext cx="270230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600" b="1">
                      <a:latin typeface="Times New Roman" panose="02020603050405020304" pitchFamily="18" charset="0"/>
                    </a:rPr>
                    <a:t>Normalised intensity (a.u.)</a:t>
                  </a:r>
                  <a:r>
                    <a:rPr lang="en-GB" altLang="en-US" sz="2000" b="1">
                      <a:latin typeface="Times New Roman" panose="02020603050405020304" pitchFamily="18" charset="0"/>
                      <a:cs typeface="Times New Roman" panose="02020603050405020304" pitchFamily="18" charset="0"/>
                    </a:rPr>
                    <a:t> </a:t>
                  </a:r>
                  <a:endParaRPr lang="en-GB" altLang="en-US" sz="2000" b="1" baseline="30000">
                    <a:latin typeface="Times New Roman" panose="02020603050405020304" pitchFamily="18" charset="0"/>
                    <a:cs typeface="Times New Roman" panose="02020603050405020304" pitchFamily="18" charset="0"/>
                  </a:endParaRPr>
                </a:p>
              </p:txBody>
            </p:sp>
            <p:sp>
              <p:nvSpPr>
                <p:cNvPr id="23571" name="Rectangle 19"/>
                <p:cNvSpPr>
                  <a:spLocks noChangeArrowheads="1"/>
                </p:cNvSpPr>
                <p:nvPr/>
              </p:nvSpPr>
              <p:spPr bwMode="auto">
                <a:xfrm>
                  <a:off x="3352802" y="5300246"/>
                  <a:ext cx="211308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1600" b="1">
                      <a:latin typeface="Times New Roman" panose="02020603050405020304" pitchFamily="18" charset="0"/>
                    </a:rPr>
                    <a:t>Bunch separation (ps)</a:t>
                  </a:r>
                  <a:endParaRPr lang="en-GB" altLang="en-US" sz="1600" b="1">
                    <a:latin typeface="Times New Roman" panose="02020603050405020304" pitchFamily="18" charset="0"/>
                  </a:endParaRPr>
                </a:p>
              </p:txBody>
            </p:sp>
          </p:grpSp>
          <p:cxnSp>
            <p:nvCxnSpPr>
              <p:cNvPr id="8" name="Straight Arrow Connector 7"/>
              <p:cNvCxnSpPr/>
              <p:nvPr/>
            </p:nvCxnSpPr>
            <p:spPr>
              <a:xfrm>
                <a:off x="3962195" y="3657472"/>
                <a:ext cx="45716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19364" y="3438415"/>
                <a:ext cx="0" cy="44763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901930" y="3657472"/>
                <a:ext cx="501615"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01930" y="3433653"/>
                <a:ext cx="0" cy="44763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568" name="Rectangle 31"/>
              <p:cNvSpPr>
                <a:spLocks noChangeArrowheads="1"/>
              </p:cNvSpPr>
              <p:nvPr/>
            </p:nvSpPr>
            <p:spPr bwMode="auto">
              <a:xfrm>
                <a:off x="5035636" y="3352800"/>
                <a:ext cx="450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l-GR" altLang="en-US" sz="1800" b="1">
                    <a:solidFill>
                      <a:srgbClr val="000000"/>
                    </a:solidFill>
                    <a:latin typeface="Times New Roman" panose="02020603050405020304" pitchFamily="18" charset="0"/>
                  </a:rPr>
                  <a:t>Δ</a:t>
                </a:r>
                <a:r>
                  <a:rPr lang="en-GB" altLang="en-US" sz="1800" b="1" i="1">
                    <a:solidFill>
                      <a:srgbClr val="000000"/>
                    </a:solidFill>
                    <a:latin typeface="Times New Roman" panose="02020603050405020304" pitchFamily="18" charset="0"/>
                  </a:rPr>
                  <a:t>t</a:t>
                </a:r>
                <a:r>
                  <a:rPr lang="en-US" altLang="en-US" sz="1800" b="1" i="1">
                    <a:solidFill>
                      <a:srgbClr val="000000"/>
                    </a:solidFill>
                    <a:latin typeface="Times New Roman" panose="02020603050405020304" pitchFamily="18" charset="0"/>
                  </a:rPr>
                  <a:t> </a:t>
                </a:r>
                <a:endParaRPr lang="en-GB" altLang="en-US" sz="1800">
                  <a:latin typeface="Times New Roman" panose="02020603050405020304" pitchFamily="18" charset="0"/>
                </a:endParaRPr>
              </a:p>
            </p:txBody>
          </p:sp>
        </p:grpSp>
        <p:sp>
          <p:nvSpPr>
            <p:cNvPr id="23562" name="Rectangle 3"/>
            <p:cNvSpPr>
              <a:spLocks noChangeArrowheads="1"/>
            </p:cNvSpPr>
            <p:nvPr/>
          </p:nvSpPr>
          <p:spPr bwMode="auto">
            <a:xfrm>
              <a:off x="1295400" y="2449513"/>
              <a:ext cx="990600" cy="3698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buClrTx/>
                <a:buSzTx/>
                <a:buFontTx/>
                <a:buNone/>
              </a:pPr>
              <a:r>
                <a:rPr lang="en-GB" altLang="en-US" sz="1800" b="1" i="1">
                  <a:latin typeface="Times New Roman" panose="02020603050405020304" pitchFamily="18" charset="0"/>
                </a:rPr>
                <a:t>f</a:t>
              </a:r>
              <a:r>
                <a:rPr lang="el-GR" altLang="en-US" sz="1800" b="1">
                  <a:latin typeface="Times New Roman" panose="02020603050405020304" pitchFamily="18" charset="0"/>
                </a:rPr>
                <a:t>=</a:t>
              </a:r>
              <a:r>
                <a:rPr lang="en-GB" altLang="en-US" sz="1800" b="1">
                  <a:latin typeface="Times New Roman" panose="02020603050405020304" pitchFamily="18" charset="0"/>
                </a:rPr>
                <a:t>1</a:t>
              </a:r>
              <a:r>
                <a:rPr lang="el-GR" altLang="en-US" sz="1800" b="1">
                  <a:latin typeface="Times New Roman" panose="02020603050405020304" pitchFamily="18" charset="0"/>
                </a:rPr>
                <a:t> </a:t>
              </a:r>
              <a:r>
                <a:rPr lang="en-GB" altLang="en-US" sz="1800" b="1">
                  <a:latin typeface="Times New Roman" panose="02020603050405020304" pitchFamily="18" charset="0"/>
                </a:rPr>
                <a:t>THz </a:t>
              </a:r>
            </a:p>
          </p:txBody>
        </p:sp>
      </p:grpSp>
      <p:sp>
        <p:nvSpPr>
          <p:cNvPr id="20" name="Rectangle 19"/>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284433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685800" y="304800"/>
            <a:ext cx="6469063"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3200" b="1">
                <a:latin typeface="Arial" panose="020B0604020202020204" pitchFamily="34" charset="0"/>
                <a:ea typeface="楷体_GB2312" pitchFamily="49" charset="-122"/>
              </a:rPr>
              <a:t>Experiment 2: </a:t>
            </a:r>
            <a:br>
              <a:rPr lang="en-GB" altLang="en-US" sz="3200"/>
            </a:br>
            <a:r>
              <a:rPr lang="en-GB" altLang="en-US" sz="3200" b="1">
                <a:latin typeface="Arial" panose="020B0604020202020204" pitchFamily="34" charset="0"/>
                <a:ea typeface="楷体_GB2312" pitchFamily="49" charset="-122"/>
              </a:rPr>
              <a:t>Radiation characterization </a:t>
            </a:r>
          </a:p>
        </p:txBody>
      </p:sp>
      <p:sp>
        <p:nvSpPr>
          <p:cNvPr id="24581" name="Rectangle 2"/>
          <p:cNvSpPr>
            <a:spLocks noChangeArrowheads="1"/>
          </p:cNvSpPr>
          <p:nvPr/>
        </p:nvSpPr>
        <p:spPr bwMode="auto">
          <a:xfrm>
            <a:off x="4724400" y="1828800"/>
            <a:ext cx="3409950" cy="70802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buClrTx/>
              <a:buSzTx/>
              <a:buFontTx/>
              <a:buNone/>
            </a:pPr>
            <a:r>
              <a:rPr lang="en-GB" altLang="en-US" sz="2000" b="1">
                <a:solidFill>
                  <a:schemeClr val="tx2"/>
                </a:solidFill>
                <a:latin typeface="Times New Roman" panose="02020603050405020304" pitchFamily="18" charset="0"/>
              </a:rPr>
              <a:t>Aim to confirm SPR as a </a:t>
            </a:r>
          </a:p>
          <a:p>
            <a:pPr algn="ctr" eaLnBrk="1" hangingPunct="1">
              <a:spcBef>
                <a:spcPct val="0"/>
              </a:spcBef>
              <a:buClrTx/>
              <a:buSzTx/>
              <a:buFontTx/>
              <a:buNone/>
            </a:pPr>
            <a:r>
              <a:rPr lang="en-GB" altLang="en-US" sz="2000" b="1">
                <a:solidFill>
                  <a:schemeClr val="tx2"/>
                </a:solidFill>
                <a:latin typeface="Times New Roman" panose="02020603050405020304" pitchFamily="18" charset="0"/>
              </a:rPr>
              <a:t>suitable THz radiation source  </a:t>
            </a:r>
          </a:p>
        </p:txBody>
      </p:sp>
      <p:grpSp>
        <p:nvGrpSpPr>
          <p:cNvPr id="24582" name="Group 1"/>
          <p:cNvGrpSpPr>
            <a:grpSpLocks/>
          </p:cNvGrpSpPr>
          <p:nvPr/>
        </p:nvGrpSpPr>
        <p:grpSpPr bwMode="auto">
          <a:xfrm>
            <a:off x="4648200" y="2895600"/>
            <a:ext cx="4953000" cy="2362200"/>
            <a:chOff x="5181600" y="2901077"/>
            <a:chExt cx="4953000" cy="2362465"/>
          </a:xfrm>
        </p:grpSpPr>
        <p:grpSp>
          <p:nvGrpSpPr>
            <p:cNvPr id="24584" name="Group 11"/>
            <p:cNvGrpSpPr>
              <a:grpSpLocks/>
            </p:cNvGrpSpPr>
            <p:nvPr/>
          </p:nvGrpSpPr>
          <p:grpSpPr bwMode="auto">
            <a:xfrm>
              <a:off x="5181600" y="2901077"/>
              <a:ext cx="4953000" cy="2362465"/>
              <a:chOff x="4114800" y="2376607"/>
              <a:chExt cx="4953000" cy="2362465"/>
            </a:xfrm>
          </p:grpSpPr>
          <p:sp>
            <p:nvSpPr>
              <p:cNvPr id="24586" name="Rectangle 12"/>
              <p:cNvSpPr>
                <a:spLocks noChangeArrowheads="1"/>
              </p:cNvSpPr>
              <p:nvPr/>
            </p:nvSpPr>
            <p:spPr bwMode="auto">
              <a:xfrm>
                <a:off x="4114800" y="2376607"/>
                <a:ext cx="4953000" cy="21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Observe at several positions</a:t>
                </a:r>
              </a:p>
              <a:p>
                <a:pPr eaLnBrk="1" hangingPunct="1">
                  <a:spcBef>
                    <a:spcPct val="0"/>
                  </a:spcBef>
                  <a:buClr>
                    <a:schemeClr val="tx2"/>
                  </a:buClr>
                  <a:buSzTx/>
                  <a:buFontTx/>
                  <a:buNone/>
                </a:pPr>
                <a:r>
                  <a:rPr lang="en-GB" altLang="en-US" sz="2000">
                    <a:latin typeface="Times New Roman" panose="02020603050405020304" pitchFamily="18" charset="0"/>
                  </a:rPr>
                  <a:t> </a:t>
                </a:r>
              </a:p>
              <a:p>
                <a:pPr eaLnBrk="1" hangingPunct="1">
                  <a:spcBef>
                    <a:spcPct val="0"/>
                  </a:spcBef>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Vary:</a:t>
                </a:r>
              </a:p>
              <a:p>
                <a:pPr eaLnBrk="1" hangingPunct="1">
                  <a:spcBef>
                    <a:spcPct val="0"/>
                  </a:spcBef>
                  <a:buClr>
                    <a:schemeClr val="tx2"/>
                  </a:buClr>
                  <a:buSzTx/>
                  <a:buFontTx/>
                  <a:buNone/>
                </a:pPr>
                <a:endParaRPr lang="en-GB" altLang="en-US" sz="2000">
                  <a:latin typeface="Times New Roman" panose="02020603050405020304" pitchFamily="18" charset="0"/>
                </a:endParaRPr>
              </a:p>
              <a:p>
                <a:pPr eaLnBrk="1" hangingPunct="1">
                  <a:spcBef>
                    <a:spcPct val="0"/>
                  </a:spcBef>
                  <a:buClr>
                    <a:schemeClr val="tx2"/>
                  </a:buClr>
                  <a:buSzPct val="130000"/>
                  <a:buFont typeface="Wingdings" panose="05000000000000000000" pitchFamily="2" charset="2"/>
                  <a:buChar char="§"/>
                </a:pPr>
                <a:r>
                  <a:rPr lang="en-GB" altLang="en-US" sz="1800">
                    <a:latin typeface="Arial" panose="020B0604020202020204" pitchFamily="34" charset="0"/>
                    <a:cs typeface="Arial" panose="020B0604020202020204" pitchFamily="34" charset="0"/>
                  </a:rPr>
                  <a:t>Measure:</a:t>
                </a:r>
              </a:p>
              <a:p>
                <a:pPr eaLnBrk="1" hangingPunct="1">
                  <a:spcBef>
                    <a:spcPct val="0"/>
                  </a:spcBef>
                  <a:buClr>
                    <a:schemeClr val="tx2"/>
                  </a:buClr>
                  <a:buSzTx/>
                  <a:buFont typeface="Wingdings" panose="05000000000000000000" pitchFamily="2" charset="2"/>
                  <a:buChar char="§"/>
                </a:pPr>
                <a:endParaRPr lang="en-GB" altLang="en-US" sz="2000">
                  <a:latin typeface="Times New Roman" panose="02020603050405020304" pitchFamily="18" charset="0"/>
                </a:endParaRPr>
              </a:p>
              <a:p>
                <a:pPr eaLnBrk="1" hangingPunct="1">
                  <a:spcBef>
                    <a:spcPct val="0"/>
                  </a:spcBef>
                  <a:buClr>
                    <a:schemeClr val="tx2"/>
                  </a:buClr>
                  <a:buSzTx/>
                  <a:buFontTx/>
                  <a:buNone/>
                </a:pPr>
                <a:endParaRPr lang="en-GB" altLang="en-US" sz="2000">
                  <a:latin typeface="Times New Roman" panose="02020603050405020304" pitchFamily="18" charset="0"/>
                </a:endParaRPr>
              </a:p>
            </p:txBody>
          </p:sp>
          <p:sp>
            <p:nvSpPr>
              <p:cNvPr id="24587" name="Text Box 4"/>
              <p:cNvSpPr txBox="1">
                <a:spLocks noChangeArrowheads="1"/>
              </p:cNvSpPr>
              <p:nvPr/>
            </p:nvSpPr>
            <p:spPr bwMode="auto">
              <a:xfrm>
                <a:off x="4495800" y="3226568"/>
                <a:ext cx="3105337" cy="36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Tx/>
                  <a:buFont typeface="Wingdings" panose="05000000000000000000" pitchFamily="2" charset="2"/>
                  <a:buChar char="Ø"/>
                </a:pPr>
                <a:r>
                  <a:rPr lang="en-GB" altLang="en-US" sz="1800">
                    <a:latin typeface="Times New Roman" panose="02020603050405020304" pitchFamily="18" charset="0"/>
                  </a:rPr>
                  <a:t> </a:t>
                </a:r>
                <a:r>
                  <a:rPr lang="en-GB" altLang="en-US" sz="1700">
                    <a:latin typeface="Times New Roman" panose="02020603050405020304" pitchFamily="18" charset="0"/>
                  </a:rPr>
                  <a:t>Bunch separation (</a:t>
                </a:r>
                <a:r>
                  <a:rPr lang="en-GB" altLang="en-US" sz="1700">
                    <a:solidFill>
                      <a:srgbClr val="C00000"/>
                    </a:solidFill>
                    <a:latin typeface="Times New Roman" panose="02020603050405020304" pitchFamily="18" charset="0"/>
                  </a:rPr>
                  <a:t>0.6 to 2 ps</a:t>
                </a:r>
                <a:r>
                  <a:rPr lang="en-GB" altLang="en-US" sz="1700">
                    <a:latin typeface="Times New Roman" panose="02020603050405020304" pitchFamily="18" charset="0"/>
                  </a:rPr>
                  <a:t>) </a:t>
                </a:r>
              </a:p>
            </p:txBody>
          </p:sp>
          <p:sp>
            <p:nvSpPr>
              <p:cNvPr id="15" name="Text Box 4"/>
              <p:cNvSpPr txBox="1">
                <a:spLocks noChangeArrowheads="1"/>
              </p:cNvSpPr>
              <p:nvPr/>
            </p:nvSpPr>
            <p:spPr bwMode="auto">
              <a:xfrm>
                <a:off x="4478338" y="3846797"/>
                <a:ext cx="2355850" cy="8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folHlink"/>
                  </a:buClr>
                  <a:buFont typeface="Wingdings" pitchFamily="2" charset="2"/>
                  <a:buChar char="Ø"/>
                  <a:defRPr/>
                </a:pPr>
                <a:r>
                  <a:rPr lang="en-GB" dirty="0">
                    <a:ea typeface="+mn-ea"/>
                    <a:cs typeface="Times New Roman" panose="02020603050405020304" pitchFamily="18" charset="0"/>
                  </a:rPr>
                  <a:t> </a:t>
                </a:r>
                <a:r>
                  <a:rPr lang="en-GB" altLang="en-US" sz="1700" dirty="0"/>
                  <a:t>Radiation intensity</a:t>
                </a:r>
              </a:p>
              <a:p>
                <a:pPr>
                  <a:buClr>
                    <a:schemeClr val="folHlink"/>
                  </a:buClr>
                  <a:buFont typeface="Wingdings" pitchFamily="2" charset="2"/>
                  <a:buChar char="Ø"/>
                  <a:defRPr/>
                </a:pPr>
                <a:r>
                  <a:rPr lang="en-GB" altLang="en-US" sz="1700" dirty="0"/>
                  <a:t> Radiation frequency </a:t>
                </a:r>
              </a:p>
              <a:p>
                <a:pPr>
                  <a:buClr>
                    <a:schemeClr val="folHlink"/>
                  </a:buClr>
                  <a:buFont typeface="Wingdings" pitchFamily="2" charset="2"/>
                  <a:buChar char="Ø"/>
                  <a:defRPr/>
                </a:pPr>
                <a:r>
                  <a:rPr lang="en-GB" altLang="en-US" sz="1700" dirty="0"/>
                  <a:t> Radiation polarization</a:t>
                </a:r>
              </a:p>
            </p:txBody>
          </p:sp>
        </p:grpSp>
        <p:sp>
          <p:nvSpPr>
            <p:cNvPr id="17" name="Text Box 4"/>
            <p:cNvSpPr txBox="1">
              <a:spLocks noChangeArrowheads="1"/>
            </p:cNvSpPr>
            <p:nvPr/>
          </p:nvSpPr>
          <p:spPr bwMode="auto">
            <a:xfrm>
              <a:off x="5541963" y="3205911"/>
              <a:ext cx="3297237" cy="36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folHlink"/>
                </a:buClr>
                <a:buFont typeface="Wingdings" pitchFamily="2" charset="2"/>
                <a:buChar char="Ø"/>
                <a:defRPr/>
              </a:pPr>
              <a:r>
                <a:rPr lang="en-GB" dirty="0">
                  <a:ea typeface="+mn-ea"/>
                  <a:cs typeface="Times New Roman" panose="02020603050405020304" pitchFamily="18" charset="0"/>
                </a:rPr>
                <a:t> </a:t>
              </a:r>
              <a:r>
                <a:rPr lang="en-GB" altLang="en-US" sz="1700" dirty="0"/>
                <a:t>Multiple frequencies of radiation</a:t>
              </a:r>
            </a:p>
          </p:txBody>
        </p:sp>
      </p:grpSp>
      <p:pic>
        <p:nvPicPr>
          <p:cNvPr id="24583" name="Picture 13"/>
          <p:cNvPicPr>
            <a:picLocks noChangeAspect="1" noChangeArrowheads="1"/>
          </p:cNvPicPr>
          <p:nvPr/>
        </p:nvPicPr>
        <p:blipFill>
          <a:blip r:embed="rId2">
            <a:extLst>
              <a:ext uri="{28A0092B-C50C-407E-A947-70E740481C1C}">
                <a14:useLocalDpi xmlns:a14="http://schemas.microsoft.com/office/drawing/2010/main" val="0"/>
              </a:ext>
            </a:extLst>
          </a:blip>
          <a:srcRect l="50903" t="26772" r="28560" b="10728"/>
          <a:stretch>
            <a:fillRect/>
          </a:stretch>
        </p:blipFill>
        <p:spPr bwMode="auto">
          <a:xfrm>
            <a:off x="381000" y="1905000"/>
            <a:ext cx="37560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7902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Picture 7" descr="C:\Users\zhangh\Desktop\400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40163"/>
            <a:ext cx="35845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sers\zhangh\Desktop\250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359092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Users\zhangh\Desktop\300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3886200"/>
            <a:ext cx="35718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zhangh\Desktop\200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325" y="1447800"/>
            <a:ext cx="35718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noChangeArrowheads="1"/>
          </p:cNvSpPr>
          <p:nvPr/>
        </p:nvSpPr>
        <p:spPr bwMode="auto">
          <a:xfrm>
            <a:off x="2819400" y="2286000"/>
            <a:ext cx="169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400" b="1" i="1">
                <a:solidFill>
                  <a:srgbClr val="C00000"/>
                </a:solidFill>
                <a:latin typeface="Times New Roman" panose="02020603050405020304" pitchFamily="18" charset="0"/>
                <a:cs typeface="Times New Roman" panose="02020603050405020304" pitchFamily="18" charset="0"/>
              </a:rPr>
              <a:t>(f</a:t>
            </a:r>
            <a:r>
              <a:rPr lang="en-GB" altLang="en-US" sz="1400" b="1">
                <a:solidFill>
                  <a:srgbClr val="C00000"/>
                </a:solidFill>
                <a:latin typeface="Times New Roman" panose="02020603050405020304" pitchFamily="18" charset="0"/>
                <a:cs typeface="Times New Roman" panose="02020603050405020304" pitchFamily="18" charset="0"/>
              </a:rPr>
              <a:t>=1.5THz, </a:t>
            </a:r>
            <a:r>
              <a:rPr lang="en-US" altLang="en-US" sz="1400" b="1" i="1">
                <a:solidFill>
                  <a:srgbClr val="C00000"/>
                </a:solidFill>
                <a:latin typeface="Times New Roman" panose="02020603050405020304" pitchFamily="18" charset="0"/>
                <a:cs typeface="Times New Roman" panose="02020603050405020304" pitchFamily="18" charset="0"/>
              </a:rPr>
              <a:t>θ</a:t>
            </a:r>
            <a:r>
              <a:rPr lang="en-US" altLang="zh-CN" sz="1400" b="1">
                <a:solidFill>
                  <a:srgbClr val="C00000"/>
                </a:solidFill>
                <a:latin typeface="Times New Roman" panose="02020603050405020304" pitchFamily="18" charset="0"/>
                <a:cs typeface="Times New Roman" panose="02020603050405020304" pitchFamily="18" charset="0"/>
              </a:rPr>
              <a:t>=70</a:t>
            </a:r>
            <a:r>
              <a:rPr lang="en-US" altLang="zh-CN" sz="1400" b="1" baseline="30000">
                <a:solidFill>
                  <a:srgbClr val="C00000"/>
                </a:solidFill>
                <a:latin typeface="Times New Roman" panose="02020603050405020304" pitchFamily="18" charset="0"/>
                <a:cs typeface="Times New Roman" panose="02020603050405020304" pitchFamily="18" charset="0"/>
              </a:rPr>
              <a:t>o</a:t>
            </a:r>
            <a:r>
              <a:rPr lang="en-US" altLang="zh-CN" sz="1400" b="1">
                <a:solidFill>
                  <a:srgbClr val="C00000"/>
                </a:solidFill>
                <a:latin typeface="Times New Roman" panose="02020603050405020304" pitchFamily="18" charset="0"/>
                <a:cs typeface="Times New Roman" panose="02020603050405020304" pitchFamily="18" charset="0"/>
              </a:rPr>
              <a:t>)</a:t>
            </a:r>
            <a:endParaRPr lang="en-GB" altLang="en-US" sz="1400" b="1">
              <a:solidFill>
                <a:srgbClr val="C0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flipV="1">
            <a:off x="2362200" y="2209800"/>
            <a:ext cx="500063" cy="23018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12"/>
          <p:cNvSpPr>
            <a:spLocks noChangeArrowheads="1"/>
          </p:cNvSpPr>
          <p:nvPr/>
        </p:nvSpPr>
        <p:spPr bwMode="auto">
          <a:xfrm>
            <a:off x="6172200" y="2282825"/>
            <a:ext cx="169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400" b="1" i="1">
                <a:solidFill>
                  <a:srgbClr val="C00000"/>
                </a:solidFill>
                <a:latin typeface="Times New Roman" panose="02020603050405020304" pitchFamily="18" charset="0"/>
                <a:cs typeface="Times New Roman" panose="02020603050405020304" pitchFamily="18" charset="0"/>
              </a:rPr>
              <a:t>(f</a:t>
            </a:r>
            <a:r>
              <a:rPr lang="en-GB" altLang="en-US" sz="1400" b="1">
                <a:solidFill>
                  <a:srgbClr val="C00000"/>
                </a:solidFill>
                <a:latin typeface="Times New Roman" panose="02020603050405020304" pitchFamily="18" charset="0"/>
                <a:cs typeface="Times New Roman" panose="02020603050405020304" pitchFamily="18" charset="0"/>
              </a:rPr>
              <a:t>=1.25THz, </a:t>
            </a:r>
            <a:r>
              <a:rPr lang="en-US" altLang="en-US" sz="1400" b="1" i="1">
                <a:solidFill>
                  <a:srgbClr val="C00000"/>
                </a:solidFill>
                <a:latin typeface="Times New Roman" panose="02020603050405020304" pitchFamily="18" charset="0"/>
                <a:cs typeface="Times New Roman" panose="02020603050405020304" pitchFamily="18" charset="0"/>
              </a:rPr>
              <a:t>θ</a:t>
            </a:r>
            <a:r>
              <a:rPr lang="en-US" altLang="zh-CN" sz="1400" b="1">
                <a:solidFill>
                  <a:srgbClr val="C00000"/>
                </a:solidFill>
                <a:latin typeface="Times New Roman" panose="02020603050405020304" pitchFamily="18" charset="0"/>
                <a:cs typeface="Times New Roman" panose="02020603050405020304" pitchFamily="18" charset="0"/>
              </a:rPr>
              <a:t>=78</a:t>
            </a:r>
            <a:r>
              <a:rPr lang="en-US" altLang="zh-CN" sz="1400" b="1" baseline="30000">
                <a:solidFill>
                  <a:srgbClr val="C00000"/>
                </a:solidFill>
                <a:latin typeface="Times New Roman" panose="02020603050405020304" pitchFamily="18" charset="0"/>
                <a:cs typeface="Times New Roman" panose="02020603050405020304" pitchFamily="18" charset="0"/>
              </a:rPr>
              <a:t>o</a:t>
            </a:r>
            <a:r>
              <a:rPr lang="en-US" altLang="zh-CN" sz="1400" b="1">
                <a:solidFill>
                  <a:srgbClr val="C00000"/>
                </a:solidFill>
                <a:latin typeface="Times New Roman" panose="02020603050405020304" pitchFamily="18" charset="0"/>
                <a:cs typeface="Times New Roman" panose="02020603050405020304" pitchFamily="18" charset="0"/>
              </a:rPr>
              <a:t>)</a:t>
            </a:r>
            <a:endParaRPr lang="en-GB" altLang="en-US" sz="1400" b="1">
              <a:solidFill>
                <a:srgbClr val="C0000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H="1" flipV="1">
            <a:off x="5610225" y="1676400"/>
            <a:ext cx="638175" cy="73183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6"/>
          <p:cNvSpPr>
            <a:spLocks noChangeArrowheads="1"/>
          </p:cNvSpPr>
          <p:nvPr/>
        </p:nvSpPr>
        <p:spPr bwMode="auto">
          <a:xfrm>
            <a:off x="2667000" y="4724400"/>
            <a:ext cx="169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400" b="1" i="1" dirty="0">
                <a:solidFill>
                  <a:srgbClr val="C00000"/>
                </a:solidFill>
                <a:latin typeface="Times New Roman" panose="02020603050405020304" pitchFamily="18" charset="0"/>
                <a:cs typeface="Times New Roman" panose="02020603050405020304" pitchFamily="18" charset="0"/>
              </a:rPr>
              <a:t>(f</a:t>
            </a:r>
            <a:r>
              <a:rPr lang="en-GB" altLang="en-US" sz="1400" b="1" dirty="0">
                <a:solidFill>
                  <a:srgbClr val="C00000"/>
                </a:solidFill>
                <a:latin typeface="Times New Roman" panose="02020603050405020304" pitchFamily="18" charset="0"/>
                <a:cs typeface="Times New Roman" panose="02020603050405020304" pitchFamily="18" charset="0"/>
              </a:rPr>
              <a:t>=1THz, </a:t>
            </a:r>
            <a:r>
              <a:rPr lang="en-US" altLang="en-US" sz="1400" b="1" i="1" dirty="0">
                <a:solidFill>
                  <a:srgbClr val="C00000"/>
                </a:solidFill>
                <a:latin typeface="Times New Roman" panose="02020603050405020304" pitchFamily="18" charset="0"/>
                <a:cs typeface="Times New Roman" panose="02020603050405020304" pitchFamily="18" charset="0"/>
              </a:rPr>
              <a:t>θ</a:t>
            </a:r>
            <a:r>
              <a:rPr lang="en-US" altLang="zh-CN" sz="1400" b="1" dirty="0">
                <a:solidFill>
                  <a:srgbClr val="C00000"/>
                </a:solidFill>
                <a:latin typeface="Times New Roman" panose="02020603050405020304" pitchFamily="18" charset="0"/>
                <a:cs typeface="Times New Roman" panose="02020603050405020304" pitchFamily="18" charset="0"/>
              </a:rPr>
              <a:t>=90</a:t>
            </a:r>
            <a:r>
              <a:rPr lang="en-US" altLang="zh-CN" sz="1400" b="1" baseline="30000" dirty="0">
                <a:solidFill>
                  <a:srgbClr val="C00000"/>
                </a:solidFill>
                <a:latin typeface="Times New Roman" panose="02020603050405020304" pitchFamily="18" charset="0"/>
                <a:cs typeface="Times New Roman" panose="02020603050405020304" pitchFamily="18" charset="0"/>
              </a:rPr>
              <a:t>o</a:t>
            </a:r>
            <a:r>
              <a:rPr lang="en-US" altLang="zh-CN" sz="1400" b="1" dirty="0">
                <a:solidFill>
                  <a:srgbClr val="C00000"/>
                </a:solidFill>
                <a:latin typeface="Times New Roman" panose="02020603050405020304" pitchFamily="18" charset="0"/>
                <a:cs typeface="Times New Roman" panose="02020603050405020304" pitchFamily="18" charset="0"/>
              </a:rPr>
              <a:t>)</a:t>
            </a:r>
            <a:endParaRPr lang="en-GB" altLang="en-US" sz="1400" b="1" dirty="0">
              <a:solidFill>
                <a:srgbClr val="C0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H="1" flipV="1">
            <a:off x="2105025" y="4191000"/>
            <a:ext cx="638175" cy="73183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8"/>
          <p:cNvSpPr>
            <a:spLocks noChangeArrowheads="1"/>
          </p:cNvSpPr>
          <p:nvPr/>
        </p:nvSpPr>
        <p:spPr bwMode="auto">
          <a:xfrm>
            <a:off x="2895600" y="5407025"/>
            <a:ext cx="169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400" b="1" i="1">
                <a:solidFill>
                  <a:srgbClr val="C00000"/>
                </a:solidFill>
                <a:latin typeface="Times New Roman" panose="02020603050405020304" pitchFamily="18" charset="0"/>
                <a:cs typeface="Times New Roman" panose="02020603050405020304" pitchFamily="18" charset="0"/>
              </a:rPr>
              <a:t>(f</a:t>
            </a:r>
            <a:r>
              <a:rPr lang="en-GB" altLang="en-US" sz="1400" b="1">
                <a:solidFill>
                  <a:srgbClr val="C00000"/>
                </a:solidFill>
                <a:latin typeface="Times New Roman" panose="02020603050405020304" pitchFamily="18" charset="0"/>
                <a:cs typeface="Times New Roman" panose="02020603050405020304" pitchFamily="18" charset="0"/>
              </a:rPr>
              <a:t>=2THz, </a:t>
            </a:r>
            <a:r>
              <a:rPr lang="en-US" altLang="en-US" sz="1400" b="1" i="1">
                <a:solidFill>
                  <a:srgbClr val="C00000"/>
                </a:solidFill>
                <a:latin typeface="Times New Roman" panose="02020603050405020304" pitchFamily="18" charset="0"/>
                <a:cs typeface="Times New Roman" panose="02020603050405020304" pitchFamily="18" charset="0"/>
              </a:rPr>
              <a:t>θ</a:t>
            </a:r>
            <a:r>
              <a:rPr lang="en-US" altLang="zh-CN" sz="1400" b="1">
                <a:solidFill>
                  <a:srgbClr val="C00000"/>
                </a:solidFill>
                <a:latin typeface="Times New Roman" panose="02020603050405020304" pitchFamily="18" charset="0"/>
                <a:cs typeface="Times New Roman" panose="02020603050405020304" pitchFamily="18" charset="0"/>
              </a:rPr>
              <a:t>=60</a:t>
            </a:r>
            <a:r>
              <a:rPr lang="en-US" altLang="zh-CN" sz="1400" b="1" baseline="30000">
                <a:solidFill>
                  <a:srgbClr val="C00000"/>
                </a:solidFill>
                <a:latin typeface="Times New Roman" panose="02020603050405020304" pitchFamily="18" charset="0"/>
                <a:cs typeface="Times New Roman" panose="02020603050405020304" pitchFamily="18" charset="0"/>
              </a:rPr>
              <a:t>o</a:t>
            </a:r>
            <a:r>
              <a:rPr lang="en-US" altLang="zh-CN" sz="1400" b="1">
                <a:solidFill>
                  <a:srgbClr val="C00000"/>
                </a:solidFill>
                <a:latin typeface="Times New Roman" panose="02020603050405020304" pitchFamily="18" charset="0"/>
                <a:cs typeface="Times New Roman" panose="02020603050405020304" pitchFamily="18" charset="0"/>
              </a:rPr>
              <a:t>)</a:t>
            </a:r>
            <a:endParaRPr lang="en-GB" altLang="en-US" sz="1400" b="1">
              <a:solidFill>
                <a:srgbClr val="C0000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H="1">
            <a:off x="2633663" y="5562600"/>
            <a:ext cx="338137" cy="15240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22"/>
          <p:cNvSpPr>
            <a:spLocks noChangeArrowheads="1"/>
          </p:cNvSpPr>
          <p:nvPr/>
        </p:nvSpPr>
        <p:spPr bwMode="auto">
          <a:xfrm>
            <a:off x="6096000" y="5254625"/>
            <a:ext cx="169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400" b="1" i="1">
                <a:solidFill>
                  <a:srgbClr val="C00000"/>
                </a:solidFill>
                <a:latin typeface="Times New Roman" panose="02020603050405020304" pitchFamily="18" charset="0"/>
                <a:cs typeface="Times New Roman" panose="02020603050405020304" pitchFamily="18" charset="0"/>
              </a:rPr>
              <a:t>(f</a:t>
            </a:r>
            <a:r>
              <a:rPr lang="en-GB" altLang="en-US" sz="1400" b="1">
                <a:solidFill>
                  <a:srgbClr val="C00000"/>
                </a:solidFill>
                <a:latin typeface="Times New Roman" panose="02020603050405020304" pitchFamily="18" charset="0"/>
                <a:cs typeface="Times New Roman" panose="02020603050405020304" pitchFamily="18" charset="0"/>
              </a:rPr>
              <a:t>=0.75THz, </a:t>
            </a:r>
            <a:r>
              <a:rPr lang="en-US" altLang="en-US" sz="1400" b="1" i="1">
                <a:solidFill>
                  <a:srgbClr val="C00000"/>
                </a:solidFill>
                <a:latin typeface="Times New Roman" panose="02020603050405020304" pitchFamily="18" charset="0"/>
                <a:cs typeface="Times New Roman" panose="02020603050405020304" pitchFamily="18" charset="0"/>
              </a:rPr>
              <a:t>θ</a:t>
            </a:r>
            <a:r>
              <a:rPr lang="en-US" altLang="zh-CN" sz="1400" b="1">
                <a:solidFill>
                  <a:srgbClr val="C00000"/>
                </a:solidFill>
                <a:latin typeface="Times New Roman" panose="02020603050405020304" pitchFamily="18" charset="0"/>
                <a:cs typeface="Times New Roman" panose="02020603050405020304" pitchFamily="18" charset="0"/>
              </a:rPr>
              <a:t>=110</a:t>
            </a:r>
            <a:r>
              <a:rPr lang="en-US" altLang="zh-CN" sz="1400" b="1" baseline="30000">
                <a:solidFill>
                  <a:srgbClr val="C00000"/>
                </a:solidFill>
                <a:latin typeface="Times New Roman" panose="02020603050405020304" pitchFamily="18" charset="0"/>
                <a:cs typeface="Times New Roman" panose="02020603050405020304" pitchFamily="18" charset="0"/>
              </a:rPr>
              <a:t>o</a:t>
            </a:r>
            <a:r>
              <a:rPr lang="en-US" altLang="zh-CN" sz="1400" b="1">
                <a:solidFill>
                  <a:srgbClr val="C00000"/>
                </a:solidFill>
                <a:latin typeface="Times New Roman" panose="02020603050405020304" pitchFamily="18" charset="0"/>
                <a:cs typeface="Times New Roman" panose="02020603050405020304" pitchFamily="18" charset="0"/>
              </a:rPr>
              <a:t>)</a:t>
            </a:r>
            <a:endParaRPr lang="en-GB" altLang="en-US" sz="1400" b="1">
              <a:solidFill>
                <a:srgbClr val="C0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flipV="1">
            <a:off x="5410200" y="4876800"/>
            <a:ext cx="762000" cy="53340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25"/>
          <p:cNvSpPr>
            <a:spLocks noChangeArrowheads="1"/>
          </p:cNvSpPr>
          <p:nvPr/>
        </p:nvSpPr>
        <p:spPr bwMode="auto">
          <a:xfrm>
            <a:off x="6096000" y="4724400"/>
            <a:ext cx="169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GB" altLang="en-US" sz="1400" b="1" i="1">
                <a:solidFill>
                  <a:srgbClr val="C00000"/>
                </a:solidFill>
                <a:latin typeface="Times New Roman" panose="02020603050405020304" pitchFamily="18" charset="0"/>
                <a:cs typeface="Times New Roman" panose="02020603050405020304" pitchFamily="18" charset="0"/>
              </a:rPr>
              <a:t>(f</a:t>
            </a:r>
            <a:r>
              <a:rPr lang="en-GB" altLang="en-US" sz="1400" b="1">
                <a:solidFill>
                  <a:srgbClr val="C00000"/>
                </a:solidFill>
                <a:latin typeface="Times New Roman" panose="02020603050405020304" pitchFamily="18" charset="0"/>
                <a:cs typeface="Times New Roman" panose="02020603050405020304" pitchFamily="18" charset="0"/>
              </a:rPr>
              <a:t>=1.5THz, </a:t>
            </a:r>
            <a:r>
              <a:rPr lang="en-US" altLang="en-US" sz="1400" b="1" i="1">
                <a:solidFill>
                  <a:srgbClr val="C00000"/>
                </a:solidFill>
                <a:latin typeface="Times New Roman" panose="02020603050405020304" pitchFamily="18" charset="0"/>
                <a:cs typeface="Times New Roman" panose="02020603050405020304" pitchFamily="18" charset="0"/>
              </a:rPr>
              <a:t>θ</a:t>
            </a:r>
            <a:r>
              <a:rPr lang="en-US" altLang="zh-CN" sz="1400" b="1">
                <a:solidFill>
                  <a:srgbClr val="C00000"/>
                </a:solidFill>
                <a:latin typeface="Times New Roman" panose="02020603050405020304" pitchFamily="18" charset="0"/>
                <a:cs typeface="Times New Roman" panose="02020603050405020304" pitchFamily="18" charset="0"/>
              </a:rPr>
              <a:t>=70</a:t>
            </a:r>
            <a:r>
              <a:rPr lang="en-US" altLang="zh-CN" sz="1400" b="1" baseline="30000">
                <a:solidFill>
                  <a:srgbClr val="C00000"/>
                </a:solidFill>
                <a:latin typeface="Times New Roman" panose="02020603050405020304" pitchFamily="18" charset="0"/>
                <a:cs typeface="Times New Roman" panose="02020603050405020304" pitchFamily="18" charset="0"/>
              </a:rPr>
              <a:t>o</a:t>
            </a:r>
            <a:r>
              <a:rPr lang="en-US" altLang="zh-CN" sz="1400" b="1">
                <a:solidFill>
                  <a:srgbClr val="C00000"/>
                </a:solidFill>
                <a:latin typeface="Times New Roman" panose="02020603050405020304" pitchFamily="18" charset="0"/>
                <a:cs typeface="Times New Roman" panose="02020603050405020304" pitchFamily="18" charset="0"/>
              </a:rPr>
              <a:t>)</a:t>
            </a:r>
            <a:endParaRPr lang="en-GB" altLang="en-US" sz="1400" b="1">
              <a:solidFill>
                <a:srgbClr val="C00000"/>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flipV="1">
            <a:off x="5791200" y="4598988"/>
            <a:ext cx="381000" cy="27781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9683158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832" y="260648"/>
            <a:ext cx="7427168" cy="1143000"/>
          </a:xfrm>
        </p:spPr>
        <p:txBody>
          <a:bodyPr/>
          <a:lstStyle/>
          <a:p>
            <a:r>
              <a:rPr lang="en-GB" dirty="0"/>
              <a:t>Single-shot longitudinal bunch profile monitor</a:t>
            </a:r>
          </a:p>
        </p:txBody>
      </p:sp>
      <p:sp>
        <p:nvSpPr>
          <p:cNvPr id="6" name="Slide Number Placeholder 5"/>
          <p:cNvSpPr>
            <a:spLocks noGrp="1"/>
          </p:cNvSpPr>
          <p:nvPr>
            <p:ph type="sldNum" sz="quarter" idx="4294967295"/>
          </p:nvPr>
        </p:nvSpPr>
        <p:spPr/>
        <p:txBody>
          <a:bodyPr/>
          <a:lstStyle/>
          <a:p>
            <a:endParaRPr lang="en-GB" dirty="0"/>
          </a:p>
        </p:txBody>
      </p:sp>
      <p:sp>
        <p:nvSpPr>
          <p:cNvPr id="18" name="Content Placeholder 17"/>
          <p:cNvSpPr>
            <a:spLocks noGrp="1"/>
          </p:cNvSpPr>
          <p:nvPr>
            <p:ph idx="4294967295"/>
          </p:nvPr>
        </p:nvSpPr>
        <p:spPr>
          <a:xfrm>
            <a:off x="533400" y="1676400"/>
            <a:ext cx="8229600" cy="4525963"/>
          </a:xfrm>
        </p:spPr>
        <p:txBody>
          <a:bodyPr>
            <a:normAutofit fontScale="77500" lnSpcReduction="20000"/>
          </a:bodyPr>
          <a:lstStyle/>
          <a:p>
            <a:r>
              <a:rPr lang="en-GB" u="sng" dirty="0"/>
              <a:t>Challenges </a:t>
            </a:r>
          </a:p>
          <a:p>
            <a:pPr marL="800100" lvl="1" indent="-342900"/>
            <a:r>
              <a:rPr lang="en-GB" dirty="0">
                <a:solidFill>
                  <a:srgbClr val="FF0000"/>
                </a:solidFill>
              </a:rPr>
              <a:t>Background Radiation</a:t>
            </a:r>
          </a:p>
          <a:p>
            <a:pPr marL="457200" lvl="1" indent="0">
              <a:buNone/>
            </a:pPr>
            <a:r>
              <a:rPr lang="en-GB" dirty="0">
                <a:solidFill>
                  <a:srgbClr val="00B050"/>
                </a:solidFill>
              </a:rPr>
              <a:t>Use the polarisation of Smith-Purcell to separate the signal from the background</a:t>
            </a:r>
          </a:p>
          <a:p>
            <a:pPr lvl="1" indent="0">
              <a:buNone/>
            </a:pPr>
            <a:endParaRPr lang="en-GB" dirty="0">
              <a:solidFill>
                <a:srgbClr val="00B050"/>
              </a:solidFill>
            </a:endParaRPr>
          </a:p>
          <a:p>
            <a:pPr marL="800100" lvl="1" indent="-342900"/>
            <a:r>
              <a:rPr lang="en-GB" dirty="0">
                <a:solidFill>
                  <a:srgbClr val="FF0000"/>
                </a:solidFill>
              </a:rPr>
              <a:t>The cSPr “cross-talk” – Previously three gratings were on a carousel</a:t>
            </a:r>
          </a:p>
          <a:p>
            <a:pPr marL="457200" lvl="1" indent="0">
              <a:buNone/>
            </a:pPr>
            <a:r>
              <a:rPr lang="en-GB" dirty="0">
                <a:solidFill>
                  <a:srgbClr val="00B050"/>
                </a:solidFill>
              </a:rPr>
              <a:t>Have separate inclined gratings with separate arrays of 	detectors located at different azimuthal angles</a:t>
            </a:r>
          </a:p>
          <a:p>
            <a:pPr lvl="1" indent="0">
              <a:buNone/>
            </a:pPr>
            <a:endParaRPr lang="en-GB" dirty="0">
              <a:solidFill>
                <a:srgbClr val="00B050"/>
              </a:solidFill>
            </a:endParaRPr>
          </a:p>
          <a:p>
            <a:pPr marL="800100" lvl="1" indent="-342900"/>
            <a:r>
              <a:rPr lang="en-GB" dirty="0">
                <a:solidFill>
                  <a:srgbClr val="FF0000"/>
                </a:solidFill>
              </a:rPr>
              <a:t>Broad-band signal: calibration and finding appropriate detectors and optics very big challenge</a:t>
            </a:r>
          </a:p>
          <a:p>
            <a:pPr marL="457200" lvl="1" indent="0">
              <a:buNone/>
            </a:pPr>
            <a:r>
              <a:rPr lang="en-GB" dirty="0">
                <a:solidFill>
                  <a:srgbClr val="00B050"/>
                </a:solidFill>
              </a:rPr>
              <a:t>Each detector channel is tuned for a specific frequency</a:t>
            </a:r>
          </a:p>
        </p:txBody>
      </p:sp>
      <p:sp>
        <p:nvSpPr>
          <p:cNvPr id="7" name="Rectangle 6"/>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9372355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96752"/>
            <a:ext cx="8820472" cy="5184576"/>
          </a:xfrm>
        </p:spPr>
        <p:txBody>
          <a:bodyPr/>
          <a:lstStyle/>
          <a:p>
            <a:pPr marL="0" indent="0">
              <a:buNone/>
            </a:pPr>
            <a:r>
              <a:rPr lang="en-GB" sz="2000" dirty="0">
                <a:solidFill>
                  <a:srgbClr val="C00000"/>
                </a:solidFill>
              </a:rPr>
              <a:t>Scientific Impact:</a:t>
            </a:r>
          </a:p>
          <a:p>
            <a:pPr marL="0" indent="0">
              <a:buNone/>
            </a:pPr>
            <a:r>
              <a:rPr lang="en-GB" sz="1800" b="0" dirty="0">
                <a:solidFill>
                  <a:srgbClr val="C00000"/>
                </a:solidFill>
              </a:rPr>
              <a:t>The bunched beam electron cooling for Electron Ion Collider:</a:t>
            </a:r>
            <a:endParaRPr lang="en-GB" sz="1800" b="0" dirty="0"/>
          </a:p>
          <a:p>
            <a:pPr marL="0" indent="0">
              <a:buNone/>
            </a:pPr>
            <a:endParaRPr lang="en-GB" sz="1800" dirty="0"/>
          </a:p>
          <a:p>
            <a:endParaRPr lang="en-GB" sz="1800" dirty="0"/>
          </a:p>
          <a:p>
            <a:endParaRPr lang="en-GB" sz="1800" dirty="0"/>
          </a:p>
          <a:p>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b="0" dirty="0"/>
          </a:p>
          <a:p>
            <a:pPr marL="0" indent="0">
              <a:buNone/>
            </a:pPr>
            <a:endParaRPr lang="en-GB" sz="2000" dirty="0"/>
          </a:p>
          <a:p>
            <a:pPr marL="0" indent="0" algn="ctr">
              <a:buNone/>
            </a:pPr>
            <a:endParaRPr lang="en-GB" sz="2000" dirty="0"/>
          </a:p>
        </p:txBody>
      </p:sp>
      <p:sp>
        <p:nvSpPr>
          <p:cNvPr id="4" name="Rectangle 3"/>
          <p:cNvSpPr/>
          <p:nvPr/>
        </p:nvSpPr>
        <p:spPr bwMode="auto">
          <a:xfrm>
            <a:off x="395536" y="6669360"/>
            <a:ext cx="3384376" cy="18864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0960" y="2276872"/>
            <a:ext cx="550480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2"/>
          <p:cNvSpPr>
            <a:spLocks noGrp="1"/>
          </p:cNvSpPr>
          <p:nvPr>
            <p:ph type="title"/>
          </p:nvPr>
        </p:nvSpPr>
        <p:spPr>
          <a:xfrm>
            <a:off x="1584325" y="404813"/>
            <a:ext cx="6659563" cy="431800"/>
          </a:xfrm>
        </p:spPr>
        <p:txBody>
          <a:bodyPr/>
          <a:lstStyle/>
          <a:p>
            <a:r>
              <a:rPr lang="en-GB" dirty="0"/>
              <a:t>Proposal: UH-FLUX project</a:t>
            </a:r>
          </a:p>
        </p:txBody>
      </p:sp>
    </p:spTree>
    <p:extLst>
      <p:ext uri="{BB962C8B-B14F-4D97-AF65-F5344CB8AC3E}">
        <p14:creationId xmlns:p14="http://schemas.microsoft.com/office/powerpoint/2010/main" val="377975784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80" y="1339820"/>
            <a:ext cx="4429152" cy="446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016971" y="404664"/>
            <a:ext cx="6659485" cy="432048"/>
          </a:xfrm>
        </p:spPr>
        <p:txBody>
          <a:bodyPr/>
          <a:lstStyle/>
          <a:p>
            <a:r>
              <a:rPr lang="en-GB" dirty="0"/>
              <a:t>Eigenmodes of the 11 Cell cavity</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319252"/>
            <a:ext cx="436245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a:off x="6588224" y="2348880"/>
            <a:ext cx="0"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7668344" y="2348880"/>
            <a:ext cx="0"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6590848" y="3529052"/>
            <a:ext cx="0"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7686208" y="3529052"/>
            <a:ext cx="0"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6593472" y="4653136"/>
            <a:ext cx="0"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7686208" y="4653136"/>
            <a:ext cx="0"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6079956" y="2348880"/>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17" name="Straight Connector 16"/>
          <p:cNvCxnSpPr/>
          <p:nvPr/>
        </p:nvCxnSpPr>
        <p:spPr bwMode="auto">
          <a:xfrm>
            <a:off x="7164288" y="2348880"/>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18" name="Straight Connector 17"/>
          <p:cNvCxnSpPr/>
          <p:nvPr/>
        </p:nvCxnSpPr>
        <p:spPr bwMode="auto">
          <a:xfrm>
            <a:off x="8244408" y="2354032"/>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19" name="Straight Connector 18"/>
          <p:cNvCxnSpPr/>
          <p:nvPr/>
        </p:nvCxnSpPr>
        <p:spPr bwMode="auto">
          <a:xfrm>
            <a:off x="6079152" y="3529052"/>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0" name="Straight Connector 19"/>
          <p:cNvCxnSpPr/>
          <p:nvPr/>
        </p:nvCxnSpPr>
        <p:spPr bwMode="auto">
          <a:xfrm>
            <a:off x="7164288" y="3529052"/>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1" name="Straight Connector 20"/>
          <p:cNvCxnSpPr/>
          <p:nvPr/>
        </p:nvCxnSpPr>
        <p:spPr bwMode="auto">
          <a:xfrm>
            <a:off x="8243604" y="3529052"/>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2" name="Straight Connector 21"/>
          <p:cNvCxnSpPr/>
          <p:nvPr/>
        </p:nvCxnSpPr>
        <p:spPr bwMode="auto">
          <a:xfrm>
            <a:off x="6079956" y="4653136"/>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3" name="Straight Connector 22"/>
          <p:cNvCxnSpPr/>
          <p:nvPr/>
        </p:nvCxnSpPr>
        <p:spPr bwMode="auto">
          <a:xfrm>
            <a:off x="7164288" y="4725144"/>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4" name="Straight Connector 23"/>
          <p:cNvCxnSpPr/>
          <p:nvPr/>
        </p:nvCxnSpPr>
        <p:spPr bwMode="auto">
          <a:xfrm>
            <a:off x="8243604" y="4653136"/>
            <a:ext cx="0" cy="936104"/>
          </a:xfrm>
          <a:prstGeom prst="line">
            <a:avLst/>
          </a:prstGeom>
          <a:solidFill>
            <a:schemeClr val="accent1"/>
          </a:solidFill>
          <a:ln w="9525" cap="flat" cmpd="sng" algn="ctr">
            <a:solidFill>
              <a:schemeClr val="tx1"/>
            </a:solidFill>
            <a:prstDash val="lgDash"/>
            <a:round/>
            <a:headEnd type="none" w="med" len="med"/>
            <a:tailEnd type="none" w="med" len="med"/>
          </a:ln>
          <a:effectLst/>
        </p:spPr>
      </p:cxn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36" y="5860926"/>
            <a:ext cx="19716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8617" y="5863927"/>
            <a:ext cx="17526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7668344" y="4570060"/>
            <a:ext cx="1194098" cy="1091188"/>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 name="Oval 24"/>
          <p:cNvSpPr/>
          <p:nvPr/>
        </p:nvSpPr>
        <p:spPr bwMode="auto">
          <a:xfrm>
            <a:off x="5429857" y="3068960"/>
            <a:ext cx="1249460" cy="221176"/>
          </a:xfrm>
          <a:prstGeom prst="ellipse">
            <a:avLst/>
          </a:prstGeom>
          <a:noFill/>
          <a:ln w="127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 name="Oval 27"/>
          <p:cNvSpPr/>
          <p:nvPr/>
        </p:nvSpPr>
        <p:spPr bwMode="auto">
          <a:xfrm>
            <a:off x="2411760" y="3789040"/>
            <a:ext cx="370444" cy="432048"/>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 name="Oval 28"/>
          <p:cNvSpPr/>
          <p:nvPr/>
        </p:nvSpPr>
        <p:spPr bwMode="auto">
          <a:xfrm>
            <a:off x="1691680" y="1700808"/>
            <a:ext cx="298436" cy="288032"/>
          </a:xfrm>
          <a:prstGeom prst="ellipse">
            <a:avLst/>
          </a:prstGeom>
          <a:noFill/>
          <a:ln w="127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 name="Rectangle 25"/>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4" name="TextBox 3"/>
          <p:cNvSpPr txBox="1"/>
          <p:nvPr/>
        </p:nvSpPr>
        <p:spPr>
          <a:xfrm>
            <a:off x="2304506" y="6083506"/>
            <a:ext cx="22860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Different for different axes </a:t>
            </a:r>
          </a:p>
        </p:txBody>
      </p:sp>
      <p:sp>
        <p:nvSpPr>
          <p:cNvPr id="30" name="TextBox 29"/>
          <p:cNvSpPr txBox="1"/>
          <p:nvPr/>
        </p:nvSpPr>
        <p:spPr>
          <a:xfrm>
            <a:off x="6605427" y="6097562"/>
            <a:ext cx="22860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Different for different axes </a:t>
            </a:r>
          </a:p>
        </p:txBody>
      </p:sp>
      <p:sp>
        <p:nvSpPr>
          <p:cNvPr id="5" name="TextBox 4"/>
          <p:cNvSpPr txBox="1"/>
          <p:nvPr/>
        </p:nvSpPr>
        <p:spPr>
          <a:xfrm>
            <a:off x="5659685" y="2113111"/>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31" name="TextBox 30"/>
          <p:cNvSpPr txBox="1"/>
          <p:nvPr/>
        </p:nvSpPr>
        <p:spPr>
          <a:xfrm>
            <a:off x="7884368" y="2113111"/>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32" name="TextBox 31"/>
          <p:cNvSpPr txBox="1"/>
          <p:nvPr/>
        </p:nvSpPr>
        <p:spPr>
          <a:xfrm>
            <a:off x="5677272" y="3284984"/>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33" name="TextBox 32"/>
          <p:cNvSpPr txBox="1"/>
          <p:nvPr/>
        </p:nvSpPr>
        <p:spPr>
          <a:xfrm>
            <a:off x="5681627" y="4431560"/>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34" name="TextBox 33"/>
          <p:cNvSpPr txBox="1"/>
          <p:nvPr/>
        </p:nvSpPr>
        <p:spPr>
          <a:xfrm>
            <a:off x="7884368" y="3278717"/>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35" name="TextBox 34"/>
          <p:cNvSpPr txBox="1"/>
          <p:nvPr/>
        </p:nvSpPr>
        <p:spPr>
          <a:xfrm>
            <a:off x="7884368" y="4431559"/>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36" name="TextBox 35"/>
          <p:cNvSpPr txBox="1"/>
          <p:nvPr/>
        </p:nvSpPr>
        <p:spPr>
          <a:xfrm>
            <a:off x="8388424" y="2113111"/>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37" name="TextBox 36"/>
          <p:cNvSpPr txBox="1"/>
          <p:nvPr/>
        </p:nvSpPr>
        <p:spPr>
          <a:xfrm>
            <a:off x="8414367" y="3272092"/>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38" name="TextBox 37"/>
          <p:cNvSpPr txBox="1"/>
          <p:nvPr/>
        </p:nvSpPr>
        <p:spPr>
          <a:xfrm>
            <a:off x="8438626" y="4448145"/>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39" name="TextBox 38"/>
          <p:cNvSpPr txBox="1"/>
          <p:nvPr/>
        </p:nvSpPr>
        <p:spPr>
          <a:xfrm>
            <a:off x="7308304" y="2125200"/>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40" name="TextBox 39"/>
          <p:cNvSpPr txBox="1"/>
          <p:nvPr/>
        </p:nvSpPr>
        <p:spPr>
          <a:xfrm>
            <a:off x="7315282" y="3278716"/>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41" name="TextBox 40"/>
          <p:cNvSpPr txBox="1"/>
          <p:nvPr/>
        </p:nvSpPr>
        <p:spPr>
          <a:xfrm>
            <a:off x="7407074" y="4431558"/>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7" name="Rectangle 6"/>
          <p:cNvSpPr/>
          <p:nvPr/>
        </p:nvSpPr>
        <p:spPr bwMode="auto">
          <a:xfrm>
            <a:off x="6228184" y="2165425"/>
            <a:ext cx="1080120" cy="1384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 name="Rectangle 41"/>
          <p:cNvSpPr/>
          <p:nvPr/>
        </p:nvSpPr>
        <p:spPr bwMode="auto">
          <a:xfrm>
            <a:off x="6139256" y="3341342"/>
            <a:ext cx="1259462" cy="1384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 name="Rectangle 42"/>
          <p:cNvSpPr/>
          <p:nvPr/>
        </p:nvSpPr>
        <p:spPr bwMode="auto">
          <a:xfrm>
            <a:off x="5966426" y="4500808"/>
            <a:ext cx="1341878" cy="1523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 name="TextBox 43"/>
          <p:cNvSpPr txBox="1"/>
          <p:nvPr/>
        </p:nvSpPr>
        <p:spPr>
          <a:xfrm>
            <a:off x="6804248" y="3278717"/>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45" name="TextBox 44"/>
          <p:cNvSpPr txBox="1"/>
          <p:nvPr/>
        </p:nvSpPr>
        <p:spPr>
          <a:xfrm>
            <a:off x="6808155" y="4438472"/>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46" name="TextBox 45"/>
          <p:cNvSpPr txBox="1"/>
          <p:nvPr/>
        </p:nvSpPr>
        <p:spPr>
          <a:xfrm>
            <a:off x="6768987" y="2125200"/>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1</a:t>
            </a:r>
          </a:p>
        </p:txBody>
      </p:sp>
      <p:sp>
        <p:nvSpPr>
          <p:cNvPr id="47" name="TextBox 46"/>
          <p:cNvSpPr txBox="1"/>
          <p:nvPr/>
        </p:nvSpPr>
        <p:spPr>
          <a:xfrm>
            <a:off x="6228184" y="2113110"/>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48" name="TextBox 47"/>
          <p:cNvSpPr txBox="1"/>
          <p:nvPr/>
        </p:nvSpPr>
        <p:spPr>
          <a:xfrm>
            <a:off x="6228184" y="3272091"/>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49" name="TextBox 48"/>
          <p:cNvSpPr txBox="1"/>
          <p:nvPr/>
        </p:nvSpPr>
        <p:spPr>
          <a:xfrm>
            <a:off x="6228184" y="4438472"/>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rial"/>
                <a:ea typeface="+mn-ea"/>
                <a:cs typeface="+mn-cs"/>
              </a:rPr>
              <a:t>2</a:t>
            </a:r>
          </a:p>
        </p:txBody>
      </p:sp>
      <p:sp>
        <p:nvSpPr>
          <p:cNvPr id="8" name="TextBox 7"/>
          <p:cNvSpPr txBox="1"/>
          <p:nvPr/>
        </p:nvSpPr>
        <p:spPr>
          <a:xfrm>
            <a:off x="4844519" y="2096174"/>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Arial"/>
                <a:ea typeface="+mn-ea"/>
                <a:cs typeface="+mn-cs"/>
              </a:rPr>
              <a:t>axis</a:t>
            </a:r>
          </a:p>
        </p:txBody>
      </p:sp>
      <p:sp>
        <p:nvSpPr>
          <p:cNvPr id="51" name="TextBox 50"/>
          <p:cNvSpPr txBox="1"/>
          <p:nvPr/>
        </p:nvSpPr>
        <p:spPr>
          <a:xfrm>
            <a:off x="4844519" y="3272090"/>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Arial"/>
                <a:ea typeface="+mn-ea"/>
                <a:cs typeface="+mn-cs"/>
              </a:rPr>
              <a:t>axis</a:t>
            </a:r>
          </a:p>
        </p:txBody>
      </p:sp>
      <p:sp>
        <p:nvSpPr>
          <p:cNvPr id="52" name="TextBox 51"/>
          <p:cNvSpPr txBox="1"/>
          <p:nvPr/>
        </p:nvSpPr>
        <p:spPr>
          <a:xfrm>
            <a:off x="4928117" y="4438472"/>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Arial"/>
                <a:ea typeface="+mn-ea"/>
                <a:cs typeface="+mn-cs"/>
              </a:rPr>
              <a:t>axis</a:t>
            </a:r>
          </a:p>
        </p:txBody>
      </p:sp>
    </p:spTree>
    <p:extLst>
      <p:ext uri="{BB962C8B-B14F-4D97-AF65-F5344CB8AC3E}">
        <p14:creationId xmlns:p14="http://schemas.microsoft.com/office/powerpoint/2010/main" val="249449625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7664" y="404664"/>
            <a:ext cx="6659485" cy="432048"/>
          </a:xfrm>
        </p:spPr>
        <p:txBody>
          <a:bodyPr/>
          <a:lstStyle/>
          <a:p>
            <a:r>
              <a:rPr lang="en-GB" dirty="0"/>
              <a:t>PB modes structure comparison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05063"/>
            <a:ext cx="6848475" cy="229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701332"/>
            <a:ext cx="5616624" cy="288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75656" y="1844824"/>
            <a:ext cx="2304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Solid line –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Dashed line - predictions</a:t>
            </a:r>
          </a:p>
        </p:txBody>
      </p:sp>
      <p:sp>
        <p:nvSpPr>
          <p:cNvPr id="7" name="TextBox 6"/>
          <p:cNvSpPr txBox="1"/>
          <p:nvPr/>
        </p:nvSpPr>
        <p:spPr>
          <a:xfrm>
            <a:off x="1361286" y="977464"/>
            <a:ext cx="28905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Operating mode – solid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Neighbouring modes dashed lines</a:t>
            </a:r>
          </a:p>
        </p:txBody>
      </p:sp>
      <p:sp>
        <p:nvSpPr>
          <p:cNvPr id="4" name="Rectangle 3"/>
          <p:cNvSpPr/>
          <p:nvPr/>
        </p:nvSpPr>
        <p:spPr bwMode="auto">
          <a:xfrm>
            <a:off x="4860032" y="1405063"/>
            <a:ext cx="216024" cy="1517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8"/>
          <p:cNvSpPr/>
          <p:nvPr/>
        </p:nvSpPr>
        <p:spPr bwMode="auto">
          <a:xfrm>
            <a:off x="6948264" y="1768959"/>
            <a:ext cx="432048" cy="3638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 name="TextBox 9"/>
          <p:cNvSpPr txBox="1"/>
          <p:nvPr/>
        </p:nvSpPr>
        <p:spPr>
          <a:xfrm>
            <a:off x="7007835" y="173710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6</a:t>
            </a:r>
          </a:p>
        </p:txBody>
      </p:sp>
      <p:sp>
        <p:nvSpPr>
          <p:cNvPr id="11" name="Rectangle 10"/>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9898" y="3933056"/>
            <a:ext cx="311774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051182" y="393305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CC99">
                    <a:lumMod val="50000"/>
                  </a:srgbClr>
                </a:solidFill>
                <a:effectLst/>
                <a:uLnTx/>
                <a:uFillTx/>
                <a:latin typeface="Arial"/>
                <a:ea typeface="+mn-ea"/>
                <a:cs typeface="+mn-cs"/>
              </a:rPr>
              <a:t>6</a:t>
            </a:r>
          </a:p>
        </p:txBody>
      </p:sp>
      <p:sp>
        <p:nvSpPr>
          <p:cNvPr id="14" name="TextBox 13"/>
          <p:cNvSpPr txBox="1"/>
          <p:nvPr/>
        </p:nvSpPr>
        <p:spPr>
          <a:xfrm>
            <a:off x="1835696" y="406322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7E2E7"/>
                </a:solidFill>
                <a:effectLst/>
                <a:uLnTx/>
                <a:uFillTx/>
                <a:latin typeface="Arial"/>
                <a:ea typeface="+mn-ea"/>
                <a:cs typeface="+mn-cs"/>
              </a:rPr>
              <a:t>7</a:t>
            </a:r>
          </a:p>
        </p:txBody>
      </p:sp>
      <p:sp>
        <p:nvSpPr>
          <p:cNvPr id="15" name="TextBox 14"/>
          <p:cNvSpPr txBox="1"/>
          <p:nvPr/>
        </p:nvSpPr>
        <p:spPr>
          <a:xfrm>
            <a:off x="3250982" y="400506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a:ea typeface="+mn-ea"/>
                <a:cs typeface="+mn-cs"/>
              </a:rPr>
              <a:t>5</a:t>
            </a:r>
          </a:p>
        </p:txBody>
      </p:sp>
    </p:spTree>
    <p:extLst>
      <p:ext uri="{BB962C8B-B14F-4D97-AF65-F5344CB8AC3E}">
        <p14:creationId xmlns:p14="http://schemas.microsoft.com/office/powerpoint/2010/main" val="235957435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Cavity optimisation</a:t>
            </a:r>
          </a:p>
        </p:txBody>
      </p:sp>
      <p:sp>
        <p:nvSpPr>
          <p:cNvPr id="8" name="Rectangle 7"/>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501008"/>
            <a:ext cx="63150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05" y="1340769"/>
            <a:ext cx="4164253"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322" y="1340768"/>
            <a:ext cx="430404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552" y="908720"/>
            <a:ext cx="3959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TT&amp;LL cavity with the original bridge </a:t>
            </a:r>
          </a:p>
        </p:txBody>
      </p:sp>
      <p:sp>
        <p:nvSpPr>
          <p:cNvPr id="13" name="TextBox 12"/>
          <p:cNvSpPr txBox="1"/>
          <p:nvPr/>
        </p:nvSpPr>
        <p:spPr>
          <a:xfrm>
            <a:off x="5076056" y="913669"/>
            <a:ext cx="24718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Original cavity TT&amp;TT </a:t>
            </a:r>
          </a:p>
        </p:txBody>
      </p:sp>
      <p:sp>
        <p:nvSpPr>
          <p:cNvPr id="14" name="Rectangle 13"/>
          <p:cNvSpPr/>
          <p:nvPr/>
        </p:nvSpPr>
        <p:spPr>
          <a:xfrm>
            <a:off x="1763688" y="3284984"/>
            <a:ext cx="172675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&amp; - indicate bridge  </a:t>
            </a:r>
          </a:p>
        </p:txBody>
      </p:sp>
    </p:spTree>
    <p:extLst>
      <p:ext uri="{BB962C8B-B14F-4D97-AF65-F5344CB8AC3E}">
        <p14:creationId xmlns:p14="http://schemas.microsoft.com/office/powerpoint/2010/main" val="28046136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744" y="896489"/>
            <a:ext cx="7956376" cy="5696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
        <p:nvSpPr>
          <p:cNvPr id="5" name="Title 2"/>
          <p:cNvSpPr txBox="1">
            <a:spLocks/>
          </p:cNvSpPr>
          <p:nvPr/>
        </p:nvSpPr>
        <p:spPr>
          <a:xfrm>
            <a:off x="1763688" y="260648"/>
            <a:ext cx="5760640" cy="936104"/>
          </a:xfrm>
          <a:prstGeom prst="rect">
            <a:avLst/>
          </a:prstGeom>
        </p:spPr>
        <p:txBody>
          <a:bodyPr/>
          <a:lstStyle>
            <a:lvl1pPr algn="ctr" rtl="0" eaLnBrk="0" fontAlgn="base" hangingPunct="0">
              <a:spcBef>
                <a:spcPct val="0"/>
              </a:spcBef>
              <a:spcAft>
                <a:spcPct val="0"/>
              </a:spcAft>
              <a:defRPr sz="2800" b="1">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2800" b="1">
                <a:solidFill>
                  <a:srgbClr val="FF3300"/>
                </a:solidFill>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FF3300"/>
                </a:solidFill>
                <a:latin typeface="Arial" pitchFamily="34" charset="0"/>
              </a:defRPr>
            </a:lvl6pPr>
            <a:lvl7pPr marL="914400" algn="ctr" rtl="0" eaLnBrk="0" fontAlgn="base" hangingPunct="0">
              <a:spcBef>
                <a:spcPct val="0"/>
              </a:spcBef>
              <a:spcAft>
                <a:spcPct val="0"/>
              </a:spcAft>
              <a:defRPr sz="2800" b="1">
                <a:solidFill>
                  <a:srgbClr val="FF3300"/>
                </a:solidFill>
                <a:latin typeface="Arial" pitchFamily="34" charset="0"/>
              </a:defRPr>
            </a:lvl7pPr>
            <a:lvl8pPr marL="1371600" algn="ctr" rtl="0" eaLnBrk="0" fontAlgn="base" hangingPunct="0">
              <a:spcBef>
                <a:spcPct val="0"/>
              </a:spcBef>
              <a:spcAft>
                <a:spcPct val="0"/>
              </a:spcAft>
              <a:defRPr sz="2800" b="1">
                <a:solidFill>
                  <a:srgbClr val="FF3300"/>
                </a:solidFill>
                <a:latin typeface="Arial" pitchFamily="34" charset="0"/>
              </a:defRPr>
            </a:lvl8pPr>
            <a:lvl9pPr marL="1828800" algn="ctr" rtl="0" eaLnBrk="0" fontAlgn="base" hangingPunct="0">
              <a:spcBef>
                <a:spcPct val="0"/>
              </a:spcBef>
              <a:spcAft>
                <a:spcPct val="0"/>
              </a:spcAft>
              <a:defRPr sz="2800" b="1">
                <a:solidFill>
                  <a:srgbClr val="FF3300"/>
                </a:solidFill>
                <a:latin typeface="Arial" pitchFamily="34" charset="0"/>
              </a:defRPr>
            </a:lvl9pPr>
          </a:lstStyle>
          <a:p>
            <a:r>
              <a:rPr lang="en-US" sz="3200" kern="0" dirty="0">
                <a:solidFill>
                  <a:srgbClr val="2D2DB9">
                    <a:lumMod val="75000"/>
                  </a:srgbClr>
                </a:solidFill>
              </a:rPr>
              <a:t>             </a:t>
            </a:r>
            <a:r>
              <a:rPr lang="en-US" kern="0" dirty="0">
                <a:solidFill>
                  <a:srgbClr val="2D2DB9">
                    <a:lumMod val="75000"/>
                  </a:srgbClr>
                </a:solidFill>
                <a:effectLst>
                  <a:outerShdw blurRad="38100" dist="38100" dir="2700000" algn="tl">
                    <a:srgbClr val="000000">
                      <a:alpha val="43137"/>
                    </a:srgbClr>
                  </a:outerShdw>
                </a:effectLst>
              </a:rPr>
              <a:t>UH-FLUX: AERL</a:t>
            </a:r>
          </a:p>
          <a:p>
            <a:endParaRPr lang="en-US" sz="2400" kern="0" dirty="0">
              <a:solidFill>
                <a:srgbClr val="2D2DB9">
                  <a:lumMod val="75000"/>
                </a:srgbClr>
              </a:solidFill>
            </a:endParaRPr>
          </a:p>
          <a:p>
            <a:r>
              <a:rPr lang="en-US" sz="3200" kern="0" dirty="0">
                <a:solidFill>
                  <a:srgbClr val="2D2DB9">
                    <a:lumMod val="75000"/>
                  </a:srgbClr>
                </a:solidFill>
              </a:rPr>
              <a:t>         </a:t>
            </a:r>
          </a:p>
        </p:txBody>
      </p:sp>
    </p:spTree>
    <p:extLst>
      <p:ext uri="{BB962C8B-B14F-4D97-AF65-F5344CB8AC3E}">
        <p14:creationId xmlns:p14="http://schemas.microsoft.com/office/powerpoint/2010/main" val="40805409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097" y="272374"/>
            <a:ext cx="8774349" cy="642026"/>
          </a:xfrm>
        </p:spPr>
        <p:txBody>
          <a:bodyPr/>
          <a:lstStyle/>
          <a:p>
            <a:r>
              <a:rPr lang="en-GB" sz="3200" dirty="0"/>
              <a:t>Introduction </a:t>
            </a:r>
          </a:p>
        </p:txBody>
      </p:sp>
      <p:sp>
        <p:nvSpPr>
          <p:cNvPr id="5" name="Rectangle 4"/>
          <p:cNvSpPr/>
          <p:nvPr/>
        </p:nvSpPr>
        <p:spPr bwMode="auto">
          <a:xfrm>
            <a:off x="4788024" y="1556792"/>
            <a:ext cx="2160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pic>
        <p:nvPicPr>
          <p:cNvPr id="6" name="Picture 5"/>
          <p:cNvPicPr>
            <a:picLocks noChangeAspect="1"/>
          </p:cNvPicPr>
          <p:nvPr/>
        </p:nvPicPr>
        <p:blipFill>
          <a:blip r:embed="rId2"/>
          <a:stretch>
            <a:fillRect/>
          </a:stretch>
        </p:blipFill>
        <p:spPr>
          <a:xfrm>
            <a:off x="2859350" y="1451031"/>
            <a:ext cx="6169851" cy="1980220"/>
          </a:xfrm>
          <a:prstGeom prst="rect">
            <a:avLst/>
          </a:prstGeom>
        </p:spPr>
      </p:pic>
      <p:pic>
        <p:nvPicPr>
          <p:cNvPr id="7" name="Picture 6"/>
          <p:cNvPicPr>
            <a:picLocks noChangeAspect="1"/>
          </p:cNvPicPr>
          <p:nvPr/>
        </p:nvPicPr>
        <p:blipFill>
          <a:blip r:embed="rId3"/>
          <a:stretch>
            <a:fillRect/>
          </a:stretch>
        </p:blipFill>
        <p:spPr>
          <a:xfrm>
            <a:off x="2607884" y="4509120"/>
            <a:ext cx="2612188" cy="1339831"/>
          </a:xfrm>
          <a:prstGeom prst="rect">
            <a:avLst/>
          </a:prstGeom>
        </p:spPr>
      </p:pic>
      <p:pic>
        <p:nvPicPr>
          <p:cNvPr id="8" name="Picture 7"/>
          <p:cNvPicPr>
            <a:picLocks noChangeAspect="1"/>
          </p:cNvPicPr>
          <p:nvPr/>
        </p:nvPicPr>
        <p:blipFill>
          <a:blip r:embed="rId4"/>
          <a:stretch>
            <a:fillRect/>
          </a:stretch>
        </p:blipFill>
        <p:spPr>
          <a:xfrm>
            <a:off x="5076056" y="4437112"/>
            <a:ext cx="3900859" cy="1640440"/>
          </a:xfrm>
          <a:prstGeom prst="rect">
            <a:avLst/>
          </a:prstGeom>
        </p:spPr>
      </p:pic>
      <p:sp>
        <p:nvSpPr>
          <p:cNvPr id="15" name="TextBox 14"/>
          <p:cNvSpPr txBox="1"/>
          <p:nvPr/>
        </p:nvSpPr>
        <p:spPr>
          <a:xfrm>
            <a:off x="150637" y="1556792"/>
            <a:ext cx="2533613" cy="1815882"/>
          </a:xfrm>
          <a:prstGeom prst="rect">
            <a:avLst/>
          </a:prstGeom>
          <a:noFill/>
        </p:spPr>
        <p:txBody>
          <a:bodyPr wrap="square" rtlCol="0">
            <a:spAutoFit/>
          </a:bodyPr>
          <a:lstStyle/>
          <a:p>
            <a:r>
              <a:rPr lang="en-GB" sz="1400" b="1" dirty="0"/>
              <a:t>c) “</a:t>
            </a:r>
            <a:r>
              <a:rPr lang="en-GB" sz="1400" dirty="0"/>
              <a:t>X-ray bulb” concept for medical (RT for cancer) and industrial applications.</a:t>
            </a:r>
          </a:p>
          <a:p>
            <a:r>
              <a:rPr lang="en-GB" sz="1400" dirty="0"/>
              <a:t>Concept: vacuum sealed, cathode, PPM focusing and target inclusive system to generate up to 9MeV photons.    </a:t>
            </a:r>
          </a:p>
        </p:txBody>
      </p:sp>
      <p:sp>
        <p:nvSpPr>
          <p:cNvPr id="16" name="TextBox 15"/>
          <p:cNvSpPr txBox="1"/>
          <p:nvPr/>
        </p:nvSpPr>
        <p:spPr>
          <a:xfrm>
            <a:off x="92319" y="4576256"/>
            <a:ext cx="2533613" cy="1169551"/>
          </a:xfrm>
          <a:prstGeom prst="rect">
            <a:avLst/>
          </a:prstGeom>
          <a:noFill/>
        </p:spPr>
        <p:txBody>
          <a:bodyPr wrap="square" rtlCol="0">
            <a:spAutoFit/>
          </a:bodyPr>
          <a:lstStyle/>
          <a:p>
            <a:r>
              <a:rPr lang="en-GB" sz="1400" b="1" dirty="0"/>
              <a:t>d) </a:t>
            </a:r>
            <a:r>
              <a:rPr lang="en-GB" sz="1400" dirty="0"/>
              <a:t>UH-FLUX project: ERL based on SRF dual axis asymmetric cavity to increase the beam transportation capability of the ERL     </a:t>
            </a:r>
          </a:p>
        </p:txBody>
      </p:sp>
      <p:sp>
        <p:nvSpPr>
          <p:cNvPr id="17" name="Rectangle 16"/>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1" name="TextBox 10"/>
          <p:cNvSpPr txBox="1"/>
          <p:nvPr/>
        </p:nvSpPr>
        <p:spPr>
          <a:xfrm>
            <a:off x="2051720" y="907196"/>
            <a:ext cx="4824536" cy="338554"/>
          </a:xfrm>
          <a:prstGeom prst="rect">
            <a:avLst/>
          </a:prstGeom>
          <a:noFill/>
        </p:spPr>
        <p:txBody>
          <a:bodyPr wrap="square" rtlCol="0">
            <a:spAutoFit/>
          </a:bodyPr>
          <a:lstStyle/>
          <a:p>
            <a:pPr algn="ctr"/>
            <a:r>
              <a:rPr lang="en-GB" sz="1600" b="1" dirty="0"/>
              <a:t>12GHz TW accelerator for RT cancer treatment</a:t>
            </a:r>
          </a:p>
        </p:txBody>
      </p:sp>
      <p:sp>
        <p:nvSpPr>
          <p:cNvPr id="12" name="TextBox 11"/>
          <p:cNvSpPr txBox="1"/>
          <p:nvPr/>
        </p:nvSpPr>
        <p:spPr>
          <a:xfrm>
            <a:off x="1763688" y="3985623"/>
            <a:ext cx="4824536" cy="338554"/>
          </a:xfrm>
          <a:prstGeom prst="rect">
            <a:avLst/>
          </a:prstGeom>
          <a:noFill/>
        </p:spPr>
        <p:txBody>
          <a:bodyPr wrap="square" rtlCol="0">
            <a:spAutoFit/>
          </a:bodyPr>
          <a:lstStyle/>
          <a:p>
            <a:pPr algn="ctr"/>
            <a:r>
              <a:rPr lang="en-GB" sz="1600" b="1" dirty="0"/>
              <a:t>UH FLUX project</a:t>
            </a:r>
          </a:p>
        </p:txBody>
      </p:sp>
    </p:spTree>
    <p:extLst>
      <p:ext uri="{BB962C8B-B14F-4D97-AF65-F5344CB8AC3E}">
        <p14:creationId xmlns:p14="http://schemas.microsoft.com/office/powerpoint/2010/main" val="234873884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20" y="-107032"/>
            <a:ext cx="8229600" cy="1447800"/>
          </a:xfrm>
        </p:spPr>
        <p:txBody>
          <a:bodyPr/>
          <a:lstStyle/>
          <a:p>
            <a:r>
              <a:rPr lang="en-GB" sz="3200" dirty="0"/>
              <a:t>Results of the Q-factor measurement</a:t>
            </a:r>
          </a:p>
        </p:txBody>
      </p:sp>
      <p:sp>
        <p:nvSpPr>
          <p:cNvPr id="3" name="Content Placeholder 2"/>
          <p:cNvSpPr>
            <a:spLocks noGrp="1"/>
          </p:cNvSpPr>
          <p:nvPr>
            <p:ph idx="1"/>
          </p:nvPr>
        </p:nvSpPr>
        <p:spPr>
          <a:xfrm>
            <a:off x="457200" y="1524000"/>
            <a:ext cx="8229600" cy="4602163"/>
          </a:xfrm>
        </p:spPr>
        <p:txBody>
          <a:bodyPr/>
          <a:lstStyle/>
          <a:p>
            <a:endParaRPr lang="en-GB" dirty="0"/>
          </a:p>
        </p:txBody>
      </p:sp>
      <p:grpSp>
        <p:nvGrpSpPr>
          <p:cNvPr id="5" name="Group 4"/>
          <p:cNvGrpSpPr/>
          <p:nvPr/>
        </p:nvGrpSpPr>
        <p:grpSpPr>
          <a:xfrm>
            <a:off x="-457200" y="1392159"/>
            <a:ext cx="9982200" cy="5011466"/>
            <a:chOff x="-457200" y="1392159"/>
            <a:chExt cx="9982200" cy="5011466"/>
          </a:xfrm>
        </p:grpSpPr>
        <p:pic>
          <p:nvPicPr>
            <p:cNvPr id="11266" name="Picture 2" descr="H:\Data\Presentation\PresentationMonday_08_08\QfactorsvsFrequencyS21port14at25mmRESNORMAUTOMATIONANDNEWSIM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92159"/>
              <a:ext cx="9982200" cy="50114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971600" y="1844824"/>
              <a:ext cx="309634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grpSp>
      <p:sp>
        <p:nvSpPr>
          <p:cNvPr id="7" name="TextBox 6"/>
          <p:cNvSpPr txBox="1"/>
          <p:nvPr/>
        </p:nvSpPr>
        <p:spPr>
          <a:xfrm>
            <a:off x="1807277" y="3573214"/>
            <a:ext cx="300082" cy="369332"/>
          </a:xfrm>
          <a:prstGeom prst="rect">
            <a:avLst/>
          </a:prstGeom>
          <a:noFill/>
        </p:spPr>
        <p:txBody>
          <a:bodyPr wrap="none" rtlCol="0">
            <a:spAutoFit/>
          </a:bodyPr>
          <a:lstStyle/>
          <a:p>
            <a:r>
              <a:rPr lang="en-GB" dirty="0"/>
              <a:t>1</a:t>
            </a:r>
          </a:p>
        </p:txBody>
      </p:sp>
      <p:sp>
        <p:nvSpPr>
          <p:cNvPr id="8" name="TextBox 7"/>
          <p:cNvSpPr txBox="1"/>
          <p:nvPr/>
        </p:nvSpPr>
        <p:spPr>
          <a:xfrm>
            <a:off x="2771800" y="3676605"/>
            <a:ext cx="312906" cy="369332"/>
          </a:xfrm>
          <a:prstGeom prst="rect">
            <a:avLst/>
          </a:prstGeom>
          <a:noFill/>
        </p:spPr>
        <p:txBody>
          <a:bodyPr wrap="none" rtlCol="0">
            <a:spAutoFit/>
          </a:bodyPr>
          <a:lstStyle/>
          <a:p>
            <a:r>
              <a:rPr lang="en-GB" dirty="0"/>
              <a:t>2</a:t>
            </a:r>
          </a:p>
        </p:txBody>
      </p:sp>
      <p:sp>
        <p:nvSpPr>
          <p:cNvPr id="9" name="TextBox 8"/>
          <p:cNvSpPr txBox="1"/>
          <p:nvPr/>
        </p:nvSpPr>
        <p:spPr>
          <a:xfrm>
            <a:off x="4283968" y="5013176"/>
            <a:ext cx="312906" cy="369332"/>
          </a:xfrm>
          <a:prstGeom prst="rect">
            <a:avLst/>
          </a:prstGeom>
          <a:noFill/>
        </p:spPr>
        <p:txBody>
          <a:bodyPr wrap="none" rtlCol="0">
            <a:spAutoFit/>
          </a:bodyPr>
          <a:lstStyle/>
          <a:p>
            <a:r>
              <a:rPr lang="en-GB" dirty="0"/>
              <a:t>3</a:t>
            </a:r>
          </a:p>
        </p:txBody>
      </p:sp>
      <p:sp>
        <p:nvSpPr>
          <p:cNvPr id="10" name="TextBox 9"/>
          <p:cNvSpPr txBox="1"/>
          <p:nvPr/>
        </p:nvSpPr>
        <p:spPr>
          <a:xfrm>
            <a:off x="5076056" y="4045937"/>
            <a:ext cx="312906" cy="369332"/>
          </a:xfrm>
          <a:prstGeom prst="rect">
            <a:avLst/>
          </a:prstGeom>
          <a:noFill/>
        </p:spPr>
        <p:txBody>
          <a:bodyPr wrap="none" rtlCol="0">
            <a:spAutoFit/>
          </a:bodyPr>
          <a:lstStyle/>
          <a:p>
            <a:r>
              <a:rPr lang="en-GB" dirty="0"/>
              <a:t>4</a:t>
            </a:r>
          </a:p>
        </p:txBody>
      </p:sp>
      <p:sp>
        <p:nvSpPr>
          <p:cNvPr id="11" name="TextBox 10"/>
          <p:cNvSpPr txBox="1"/>
          <p:nvPr/>
        </p:nvSpPr>
        <p:spPr>
          <a:xfrm>
            <a:off x="6372200" y="5197842"/>
            <a:ext cx="312906" cy="369332"/>
          </a:xfrm>
          <a:prstGeom prst="rect">
            <a:avLst/>
          </a:prstGeom>
          <a:noFill/>
        </p:spPr>
        <p:txBody>
          <a:bodyPr wrap="none" rtlCol="0">
            <a:spAutoFit/>
          </a:bodyPr>
          <a:lstStyle/>
          <a:p>
            <a:r>
              <a:rPr lang="en-GB" dirty="0"/>
              <a:t>5</a:t>
            </a:r>
          </a:p>
        </p:txBody>
      </p:sp>
      <p:sp>
        <p:nvSpPr>
          <p:cNvPr id="12" name="TextBox 11"/>
          <p:cNvSpPr txBox="1"/>
          <p:nvPr/>
        </p:nvSpPr>
        <p:spPr>
          <a:xfrm>
            <a:off x="6804248" y="2132856"/>
            <a:ext cx="312906" cy="369332"/>
          </a:xfrm>
          <a:prstGeom prst="rect">
            <a:avLst/>
          </a:prstGeom>
          <a:noFill/>
        </p:spPr>
        <p:txBody>
          <a:bodyPr wrap="none" rtlCol="0">
            <a:spAutoFit/>
          </a:bodyPr>
          <a:lstStyle/>
          <a:p>
            <a:r>
              <a:rPr lang="en-GB" dirty="0"/>
              <a:t>6</a:t>
            </a:r>
          </a:p>
        </p:txBody>
      </p:sp>
      <p:sp>
        <p:nvSpPr>
          <p:cNvPr id="13" name="TextBox 12"/>
          <p:cNvSpPr txBox="1"/>
          <p:nvPr/>
        </p:nvSpPr>
        <p:spPr>
          <a:xfrm>
            <a:off x="7380312" y="5009809"/>
            <a:ext cx="312906" cy="369332"/>
          </a:xfrm>
          <a:prstGeom prst="rect">
            <a:avLst/>
          </a:prstGeom>
          <a:noFill/>
        </p:spPr>
        <p:txBody>
          <a:bodyPr wrap="none" rtlCol="0">
            <a:spAutoFit/>
          </a:bodyPr>
          <a:lstStyle/>
          <a:p>
            <a:r>
              <a:rPr lang="en-GB" dirty="0"/>
              <a:t>7</a:t>
            </a:r>
          </a:p>
        </p:txBody>
      </p:sp>
      <p:sp>
        <p:nvSpPr>
          <p:cNvPr id="14" name="TextBox 13"/>
          <p:cNvSpPr txBox="1"/>
          <p:nvPr/>
        </p:nvSpPr>
        <p:spPr>
          <a:xfrm>
            <a:off x="-36512" y="6165304"/>
            <a:ext cx="9307733" cy="461665"/>
          </a:xfrm>
          <a:prstGeom prst="rect">
            <a:avLst/>
          </a:prstGeom>
          <a:noFill/>
        </p:spPr>
        <p:txBody>
          <a:bodyPr wrap="square" rtlCol="0">
            <a:spAutoFit/>
          </a:bodyPr>
          <a:lstStyle/>
          <a:p>
            <a:pPr algn="ctr"/>
            <a:r>
              <a:rPr lang="en-GB" sz="1200" dirty="0"/>
              <a:t>Multiple dots indicate slightly different positions of the couplers. The “blue” shift of the eigenmode positions in the predictions as compared to the measurements can be due to machining accuracy and assumption of vacuum in case of the CST simulations  </a:t>
            </a:r>
          </a:p>
        </p:txBody>
      </p:sp>
      <p:sp>
        <p:nvSpPr>
          <p:cNvPr id="15" name="Rectangle 14"/>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b="1">
              <a:solidFill>
                <a:srgbClr val="000000"/>
              </a:solidFill>
              <a:ea typeface="ＭＳ Ｐゴシック" pitchFamily="34" charset="-128"/>
            </a:endParaRPr>
          </a:p>
        </p:txBody>
      </p:sp>
    </p:spTree>
    <p:extLst>
      <p:ext uri="{BB962C8B-B14F-4D97-AF65-F5344CB8AC3E}">
        <p14:creationId xmlns:p14="http://schemas.microsoft.com/office/powerpoint/2010/main" val="16171881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584" y="1196752"/>
            <a:ext cx="7772400" cy="5040560"/>
          </a:xfrm>
        </p:spPr>
        <p:txBody>
          <a:bodyPr/>
          <a:lstStyle/>
          <a:p>
            <a:pPr marL="0" indent="0">
              <a:buNone/>
            </a:pPr>
            <a:r>
              <a:rPr lang="en-GB" sz="2400" dirty="0">
                <a:solidFill>
                  <a:schemeClr val="accent6">
                    <a:lumMod val="75000"/>
                  </a:schemeClr>
                </a:solidFill>
              </a:rPr>
              <a:t> </a:t>
            </a:r>
          </a:p>
          <a:p>
            <a:pPr marL="342900" lvl="1" indent="-342900">
              <a:buFontTx/>
              <a:buChar char="•"/>
            </a:pPr>
            <a:r>
              <a:rPr lang="en-GB" sz="2000" dirty="0">
                <a:solidFill>
                  <a:schemeClr val="accent6">
                    <a:lumMod val="75000"/>
                  </a:schemeClr>
                </a:solidFill>
              </a:rPr>
              <a:t>Non-destructive monitoring of a </a:t>
            </a:r>
            <a:r>
              <a:rPr lang="en-GB" sz="2000" dirty="0" err="1">
                <a:solidFill>
                  <a:schemeClr val="accent6">
                    <a:lumMod val="75000"/>
                  </a:schemeClr>
                </a:solidFill>
              </a:rPr>
              <a:t>microbunched</a:t>
            </a:r>
            <a:r>
              <a:rPr lang="en-GB" sz="2000" dirty="0">
                <a:solidFill>
                  <a:schemeClr val="accent6">
                    <a:lumMod val="75000"/>
                  </a:schemeClr>
                </a:solidFill>
              </a:rPr>
              <a:t> beam and longitudinal bunch profiling using coherent radiation spectrum analysis</a:t>
            </a:r>
          </a:p>
          <a:p>
            <a:pPr marL="742950" lvl="2" indent="-342900"/>
            <a:r>
              <a:rPr lang="en-GB" sz="1600" dirty="0">
                <a:solidFill>
                  <a:schemeClr val="accent6">
                    <a:lumMod val="75000"/>
                  </a:schemeClr>
                </a:solidFill>
              </a:rPr>
              <a:t>Introduction and Motivations  </a:t>
            </a:r>
          </a:p>
          <a:p>
            <a:pPr marL="742950" lvl="2" indent="-342900"/>
            <a:r>
              <a:rPr lang="en-GB" sz="1600" dirty="0">
                <a:solidFill>
                  <a:schemeClr val="accent6">
                    <a:lumMod val="75000"/>
                  </a:schemeClr>
                </a:solidFill>
              </a:rPr>
              <a:t>Concept </a:t>
            </a:r>
          </a:p>
          <a:p>
            <a:pPr marL="742950" lvl="2" indent="-342900"/>
            <a:r>
              <a:rPr lang="en-GB" sz="1600" dirty="0">
                <a:solidFill>
                  <a:schemeClr val="accent6">
                    <a:lumMod val="75000"/>
                  </a:schemeClr>
                </a:solidFill>
              </a:rPr>
              <a:t>Design of the beam monitor </a:t>
            </a:r>
            <a:endParaRPr lang="en-GB" sz="2000" dirty="0">
              <a:solidFill>
                <a:schemeClr val="accent6">
                  <a:lumMod val="75000"/>
                </a:schemeClr>
              </a:solidFill>
            </a:endParaRPr>
          </a:p>
          <a:p>
            <a:pPr marL="342900" lvl="1" indent="-342900">
              <a:buFontTx/>
              <a:buChar char="•"/>
            </a:pPr>
            <a:r>
              <a:rPr lang="en-GB" sz="2000" b="0" dirty="0">
                <a:solidFill>
                  <a:srgbClr val="3333CC">
                    <a:lumMod val="75000"/>
                  </a:srgbClr>
                </a:solidFill>
              </a:rPr>
              <a:t>Asymmetric dual axis cavity for ERL (UH FLUX project)</a:t>
            </a:r>
            <a:endParaRPr lang="en-GB" sz="2000" b="0" dirty="0">
              <a:solidFill>
                <a:schemeClr val="accent6">
                  <a:lumMod val="75000"/>
                </a:schemeClr>
              </a:solidFill>
            </a:endParaRPr>
          </a:p>
          <a:p>
            <a:pPr marL="742950" lvl="2" indent="-342900"/>
            <a:r>
              <a:rPr lang="en-GB" sz="1600" b="0" dirty="0">
                <a:solidFill>
                  <a:srgbClr val="2D2DB9">
                    <a:lumMod val="75000"/>
                  </a:srgbClr>
                </a:solidFill>
              </a:rPr>
              <a:t>Motivations</a:t>
            </a:r>
          </a:p>
          <a:p>
            <a:pPr marL="742950" lvl="2" indent="-342900"/>
            <a:r>
              <a:rPr lang="en-GB" sz="1600" b="0" dirty="0">
                <a:solidFill>
                  <a:schemeClr val="accent6">
                    <a:lumMod val="75000"/>
                  </a:schemeClr>
                </a:solidFill>
              </a:rPr>
              <a:t>Fundamentals and Conceptual design  </a:t>
            </a:r>
          </a:p>
          <a:p>
            <a:pPr marL="742950" lvl="2" indent="-342900"/>
            <a:r>
              <a:rPr lang="en-GB" sz="1600" b="0" dirty="0">
                <a:solidFill>
                  <a:schemeClr val="accent6">
                    <a:lumMod val="75000"/>
                  </a:schemeClr>
                </a:solidFill>
              </a:rPr>
              <a:t>Preliminary design and the first results of the studies of the Pass-Band and High-Order Modes</a:t>
            </a:r>
          </a:p>
          <a:p>
            <a:pPr marL="342900" lvl="1" indent="-342900">
              <a:buFontTx/>
              <a:buChar char="•"/>
            </a:pPr>
            <a:r>
              <a:rPr lang="en-GB" sz="2000" b="0" dirty="0">
                <a:solidFill>
                  <a:schemeClr val="accent6">
                    <a:lumMod val="75000"/>
                  </a:schemeClr>
                </a:solidFill>
              </a:rPr>
              <a:t>Conclusion</a:t>
            </a:r>
          </a:p>
          <a:p>
            <a:pPr marL="0" indent="0">
              <a:buNone/>
            </a:pPr>
            <a:endParaRPr lang="en-GB" sz="2400" dirty="0">
              <a:solidFill>
                <a:schemeClr val="accent6"/>
              </a:solidFill>
            </a:endParaRPr>
          </a:p>
          <a:p>
            <a:pPr marL="457200" lvl="1" indent="0">
              <a:buNone/>
            </a:pPr>
            <a:endParaRPr lang="en-GB" sz="2400" dirty="0">
              <a:solidFill>
                <a:schemeClr val="accent6"/>
              </a:solidFill>
            </a:endParaRPr>
          </a:p>
        </p:txBody>
      </p:sp>
      <p:sp>
        <p:nvSpPr>
          <p:cNvPr id="3" name="Title 2"/>
          <p:cNvSpPr>
            <a:spLocks noGrp="1"/>
          </p:cNvSpPr>
          <p:nvPr>
            <p:ph type="title"/>
          </p:nvPr>
        </p:nvSpPr>
        <p:spPr>
          <a:xfrm>
            <a:off x="899592" y="188640"/>
            <a:ext cx="6659485" cy="792088"/>
          </a:xfrm>
        </p:spPr>
        <p:txBody>
          <a:bodyPr/>
          <a:lstStyle/>
          <a:p>
            <a:r>
              <a:rPr lang="en-GB" dirty="0"/>
              <a:t>Outline </a:t>
            </a:r>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0466207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7664" y="908720"/>
            <a:ext cx="7200800" cy="1584176"/>
          </a:xfrm>
        </p:spPr>
        <p:txBody>
          <a:bodyPr/>
          <a:lstStyle/>
          <a:p>
            <a:r>
              <a:rPr lang="en-GB" sz="3000" dirty="0" err="1"/>
              <a:t>Microbunched</a:t>
            </a:r>
            <a:r>
              <a:rPr lang="en-GB" sz="3000" dirty="0"/>
              <a:t> beam monitoring and bunch profiling using coherent radiation spectrum analysis </a:t>
            </a:r>
          </a:p>
        </p:txBody>
      </p:sp>
      <p:sp>
        <p:nvSpPr>
          <p:cNvPr id="4" name="Rectangle 3"/>
          <p:cNvSpPr/>
          <p:nvPr/>
        </p:nvSpPr>
        <p:spPr bwMode="auto">
          <a:xfrm>
            <a:off x="381544" y="6641976"/>
            <a:ext cx="6422704" cy="216024"/>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pitchFamily="34" charset="0"/>
            </a:endParaRPr>
          </a:p>
        </p:txBody>
      </p:sp>
      <p:pic>
        <p:nvPicPr>
          <p:cNvPr id="2" name="Picture 1"/>
          <p:cNvPicPr>
            <a:picLocks noChangeAspect="1"/>
          </p:cNvPicPr>
          <p:nvPr/>
        </p:nvPicPr>
        <p:blipFill>
          <a:blip r:embed="rId2"/>
          <a:stretch>
            <a:fillRect/>
          </a:stretch>
        </p:blipFill>
        <p:spPr>
          <a:xfrm>
            <a:off x="3203848" y="2852936"/>
            <a:ext cx="3139344" cy="3629637"/>
          </a:xfrm>
          <a:prstGeom prst="rect">
            <a:avLst/>
          </a:prstGeom>
        </p:spPr>
      </p:pic>
    </p:spTree>
    <p:extLst>
      <p:ext uri="{BB962C8B-B14F-4D97-AF65-F5344CB8AC3E}">
        <p14:creationId xmlns:p14="http://schemas.microsoft.com/office/powerpoint/2010/main" val="4200087434"/>
      </p:ext>
    </p:extLst>
  </p:cSld>
  <p:clrMapOvr>
    <a:masterClrMapping/>
  </p:clrMapOvr>
  <p:transition/>
</p:sld>
</file>

<file path=ppt/theme/theme1.xml><?xml version="1.0" encoding="utf-8"?>
<a:theme xmlns:a="http://schemas.openxmlformats.org/drawingml/2006/main" name="1_JAI">
  <a:themeElements>
    <a:clrScheme name="JA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A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JA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JAI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JAI">
  <a:themeElements>
    <a:clrScheme name="JA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A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JA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JAI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9173D9CCA1E8438E5F64FEE732DF85" ma:contentTypeVersion="2" ma:contentTypeDescription="Create a new document." ma:contentTypeScope="" ma:versionID="3260d4627313ef11d4de16458cf06c28">
  <xsd:schema xmlns:xsd="http://www.w3.org/2001/XMLSchema" xmlns:xs="http://www.w3.org/2001/XMLSchema" xmlns:p="http://schemas.microsoft.com/office/2006/metadata/properties" xmlns:ns2="42ffead3-9019-4104-ac9f-133d2dcafbe4" targetNamespace="http://schemas.microsoft.com/office/2006/metadata/properties" ma:root="true" ma:fieldsID="ae4c4168c2f5ff20cb27f2db21eaa66a" ns2:_="">
    <xsd:import namespace="42ffead3-9019-4104-ac9f-133d2dcafbe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ffead3-9019-4104-ac9f-133d2dcafb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9E75AA-C143-4B28-ABE5-E4961DEBBB7F}"/>
</file>

<file path=customXml/itemProps2.xml><?xml version="1.0" encoding="utf-8"?>
<ds:datastoreItem xmlns:ds="http://schemas.openxmlformats.org/officeDocument/2006/customXml" ds:itemID="{A8CB3D51-3E9B-40A4-B9AB-9FA3D1F4DC63}"/>
</file>

<file path=customXml/itemProps3.xml><?xml version="1.0" encoding="utf-8"?>
<ds:datastoreItem xmlns:ds="http://schemas.openxmlformats.org/officeDocument/2006/customXml" ds:itemID="{C9E33DA5-BC0B-4D5C-8F2D-AECF015D53CA}"/>
</file>

<file path=docProps/app.xml><?xml version="1.0" encoding="utf-8"?>
<Properties xmlns="http://schemas.openxmlformats.org/officeDocument/2006/extended-properties" xmlns:vt="http://schemas.openxmlformats.org/officeDocument/2006/docPropsVTypes">
  <TotalTime>36143</TotalTime>
  <Words>2852</Words>
  <Application>Microsoft Macintosh PowerPoint</Application>
  <PresentationFormat>On-screen Show (4:3)</PresentationFormat>
  <Paragraphs>613</Paragraphs>
  <Slides>70</Slides>
  <Notes>2</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2</vt:i4>
      </vt:variant>
      <vt:variant>
        <vt:lpstr>Slide Titles</vt:lpstr>
      </vt:variant>
      <vt:variant>
        <vt:i4>70</vt:i4>
      </vt:variant>
    </vt:vector>
  </HeadingPairs>
  <TitlesOfParts>
    <vt:vector size="90" baseType="lpstr">
      <vt:lpstr>ＭＳ Ｐゴシック</vt:lpstr>
      <vt:lpstr>宋体</vt:lpstr>
      <vt:lpstr>宋体</vt:lpstr>
      <vt:lpstr>ヒラギノ角ゴ Pro W3</vt:lpstr>
      <vt:lpstr>Arial</vt:lpstr>
      <vt:lpstr>Calibri</vt:lpstr>
      <vt:lpstr>Cambria</vt:lpstr>
      <vt:lpstr>Cambria Math</vt:lpstr>
      <vt:lpstr>仿宋_GB2312</vt:lpstr>
      <vt:lpstr>楷体_GB2312</vt:lpstr>
      <vt:lpstr>Mathematica1Mono</vt:lpstr>
      <vt:lpstr>Symbol</vt:lpstr>
      <vt:lpstr>Tahoma</vt:lpstr>
      <vt:lpstr>Times</vt:lpstr>
      <vt:lpstr>Times New Roman</vt:lpstr>
      <vt:lpstr>Wingdings</vt:lpstr>
      <vt:lpstr>1_JAI</vt:lpstr>
      <vt:lpstr>2_JAI</vt:lpstr>
      <vt:lpstr>Equation</vt:lpstr>
      <vt:lpstr>Equazione</vt:lpstr>
      <vt:lpstr>Advances in developments of the cSPr single shot monitor and a Dual Axis Asymmetric SCRF Cavity   Prof I.V. Konoplev    John Adams Institute, Department of Physics, University of Oxford, Oxford, UK </vt:lpstr>
      <vt:lpstr>M. Topp-Mugglestone1, H. Zhang1, A.J. Lancaster1, H. Harrison1, G. Doucas1  G. Burt2   F. Marhauser3, A. Seryi3   Ya. Shashkov4   A. Arushev5, M. Shevelev5, N. Terunuma5, J. Urakawa5    1 John Adams Institute, Department of Physics, University of Oxford, Oxford, UK 2 Cockcroft Institute, Lancaster University, Lancaster, UK 3 Thomas Jefferson National Accelerator Facility, Newport News, VA 23606, USA 4 National Research Nuclear University MEPhI, Moscow, Russia 5KEK, High Energy Accelerator Research Organisation,1-1 Oho, Tsukuba, Ibaraki 305-0801, Japan </vt:lpstr>
      <vt:lpstr>Outline </vt:lpstr>
      <vt:lpstr>Introduction </vt:lpstr>
      <vt:lpstr>Introduction </vt:lpstr>
      <vt:lpstr>Introduction </vt:lpstr>
      <vt:lpstr>Introduction </vt:lpstr>
      <vt:lpstr>Outline </vt:lpstr>
      <vt:lpstr>Microbunched beam monitoring and bunch profiling using coherent radiation spectrum analysis </vt:lpstr>
      <vt:lpstr>PowerPoint Presentation</vt:lpstr>
      <vt:lpstr>PowerPoint Presentation</vt:lpstr>
      <vt:lpstr>PowerPoint Presentation</vt:lpstr>
      <vt:lpstr>Coherent Smith-Purcell radiation (cSPr) </vt:lpstr>
      <vt:lpstr>Pre-bunched electron beam</vt:lpstr>
      <vt:lpstr>PowerPoint Presentation</vt:lpstr>
      <vt:lpstr>Example: Electron beam modulation at the photocathode</vt:lpstr>
      <vt:lpstr>Monitoring the distance between two microbunches using cSPr</vt:lpstr>
      <vt:lpstr>PowerPoint Presentation</vt:lpstr>
      <vt:lpstr>Monitoring the distance between microbunches via signal AM </vt:lpstr>
      <vt:lpstr>Monitoring the distance between the two microbunches via signal AM  </vt:lpstr>
      <vt:lpstr> Experimental data: zero-reference point </vt:lpstr>
      <vt:lpstr>Multi-frequency monitor and multi-shot bunch profile monitor </vt:lpstr>
      <vt:lpstr>Operation of single shot bunch profile monitor</vt:lpstr>
      <vt:lpstr>Single-shot monitor: Concept</vt:lpstr>
      <vt:lpstr>Multi-grating layout</vt:lpstr>
      <vt:lpstr>Single-shot design</vt:lpstr>
      <vt:lpstr>Cost of the monitor with 33 channels</vt:lpstr>
      <vt:lpstr>Outline </vt:lpstr>
      <vt:lpstr>PowerPoint Presentation</vt:lpstr>
      <vt:lpstr>PowerPoint Presentation</vt:lpstr>
      <vt:lpstr>UH- FLUX: compact source of THz  and EUV radiation</vt:lpstr>
      <vt:lpstr>Motivations</vt:lpstr>
      <vt:lpstr>Applications </vt:lpstr>
      <vt:lpstr>Proposal: UH-FLUX project</vt:lpstr>
      <vt:lpstr>PowerPoint Presentation</vt:lpstr>
      <vt:lpstr>Experimental studies  </vt:lpstr>
      <vt:lpstr>PowerPoint Presentation</vt:lpstr>
      <vt:lpstr>          UH-FLUX: AERL 7 Cell cavity</vt:lpstr>
      <vt:lpstr>PowerPoint Presentation</vt:lpstr>
      <vt:lpstr>Scaled down prototype of the cavity</vt:lpstr>
      <vt:lpstr>Starting measurements </vt:lpstr>
      <vt:lpstr>S21 measurement</vt:lpstr>
      <vt:lpstr>Close up of PB modes</vt:lpstr>
      <vt:lpstr>Eigenmodes of the 7- Cell cavity</vt:lpstr>
      <vt:lpstr>Pass band modes: experiment and theory  </vt:lpstr>
      <vt:lpstr>Pass band modes experimental studies at two axes</vt:lpstr>
      <vt:lpstr>HOMs measurements  </vt:lpstr>
      <vt:lpstr>14 first HOMs and the Bridge mode </vt:lpstr>
      <vt:lpstr>Cavity optimisation</vt:lpstr>
      <vt:lpstr>Cavity optimisation</vt:lpstr>
      <vt:lpstr>Cavity optimisation</vt:lpstr>
      <vt:lpstr>PowerPoint Presentation</vt:lpstr>
      <vt:lpstr>PowerPoint Presentation</vt:lpstr>
      <vt:lpstr>Outline </vt:lpstr>
      <vt:lpstr>Conclusion: Plans and Collaborations</vt:lpstr>
      <vt:lpstr>Conclusion</vt:lpstr>
      <vt:lpstr>PowerPoint Presentation</vt:lpstr>
      <vt:lpstr>Preliminary experiments at LUCX </vt:lpstr>
      <vt:lpstr>Introduction </vt:lpstr>
      <vt:lpstr>Experiment 1:  Bunch separation measurement </vt:lpstr>
      <vt:lpstr>Experiment 1:  Bunch separation measurement </vt:lpstr>
      <vt:lpstr>Experiment 2:  Radiation characterization </vt:lpstr>
      <vt:lpstr>PowerPoint Presentation</vt:lpstr>
      <vt:lpstr>Single-shot longitudinal bunch profile monitor</vt:lpstr>
      <vt:lpstr>Proposal: UH-FLUX project</vt:lpstr>
      <vt:lpstr>Eigenmodes of the 11 Cell cavity</vt:lpstr>
      <vt:lpstr>PB modes structure comparison</vt:lpstr>
      <vt:lpstr>Cavity optimisation</vt:lpstr>
      <vt:lpstr>PowerPoint Presentation</vt:lpstr>
      <vt:lpstr>Results of the Q-factor measurement</vt:lpstr>
    </vt:vector>
  </TitlesOfParts>
  <Company>Department of Physics</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dc:title>
  <dc:creator>IVK</dc:creator>
  <cp:lastModifiedBy>Microsoft Office User</cp:lastModifiedBy>
  <cp:revision>196</cp:revision>
  <cp:lastPrinted>2019-06-13T12:05:19Z</cp:lastPrinted>
  <dcterms:created xsi:type="dcterms:W3CDTF">2016-07-15T11:20:01Z</dcterms:created>
  <dcterms:modified xsi:type="dcterms:W3CDTF">2019-07-30T12:26:22Z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0x010100939173D9CCA1E8438E5F64FEE732DF85</vt:lpwstr>
  </property>
</Properties>
</file>