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37"/>
  </p:notesMasterIdLst>
  <p:handoutMasterIdLst>
    <p:handoutMasterId r:id="rId38"/>
  </p:handoutMasterIdLst>
  <p:sldIdLst>
    <p:sldId id="256" r:id="rId5"/>
    <p:sldId id="257" r:id="rId6"/>
    <p:sldId id="289" r:id="rId7"/>
    <p:sldId id="258" r:id="rId8"/>
    <p:sldId id="281" r:id="rId9"/>
    <p:sldId id="283" r:id="rId10"/>
    <p:sldId id="290" r:id="rId11"/>
    <p:sldId id="273" r:id="rId12"/>
    <p:sldId id="264" r:id="rId13"/>
    <p:sldId id="259" r:id="rId14"/>
    <p:sldId id="260" r:id="rId15"/>
    <p:sldId id="291" r:id="rId16"/>
    <p:sldId id="267" r:id="rId17"/>
    <p:sldId id="268" r:id="rId18"/>
    <p:sldId id="265" r:id="rId19"/>
    <p:sldId id="266" r:id="rId20"/>
    <p:sldId id="269" r:id="rId21"/>
    <p:sldId id="270" r:id="rId22"/>
    <p:sldId id="286" r:id="rId23"/>
    <p:sldId id="271" r:id="rId24"/>
    <p:sldId id="287" r:id="rId25"/>
    <p:sldId id="274" r:id="rId26"/>
    <p:sldId id="288" r:id="rId27"/>
    <p:sldId id="275" r:id="rId28"/>
    <p:sldId id="276" r:id="rId29"/>
    <p:sldId id="282" r:id="rId30"/>
    <p:sldId id="285" r:id="rId31"/>
    <p:sldId id="292" r:id="rId32"/>
    <p:sldId id="262" r:id="rId33"/>
    <p:sldId id="277" r:id="rId34"/>
    <p:sldId id="280" r:id="rId35"/>
    <p:sldId id="278" r:id="rId36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9A9B9D"/>
    <a:srgbClr val="AEB0AF"/>
    <a:srgbClr val="CEC7C1"/>
    <a:srgbClr val="8C8D90"/>
    <a:srgbClr val="D25350"/>
    <a:srgbClr val="808184"/>
    <a:srgbClr val="75767A"/>
    <a:srgbClr val="4E4F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93C48B-6BEC-4BD4-890F-EF4B5AE0B8DD}" v="40" dt="2020-06-17T14:00:34.1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71" autoAdjust="0"/>
    <p:restoredTop sz="95161" autoAdjust="0"/>
  </p:normalViewPr>
  <p:slideViewPr>
    <p:cSldViewPr snapToGrid="0" showGuides="1">
      <p:cViewPr varScale="1">
        <p:scale>
          <a:sx n="110" d="100"/>
          <a:sy n="110" d="100"/>
        </p:scale>
        <p:origin x="606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6/18/2020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6/18/2020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95A329E-A9A2-E149-9CDD-03DAF92C0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1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1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7B1543-14D8-A941-AF62-9CE3736655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2567238-4D22-9C4C-863E-90B8E166BB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010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010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4B06D67-5A3B-714E-90C1-66A7825D67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C5867-1737-E84C-B42D-608A49EBBAA6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3EE01FD-138D-4943-8801-4849D54F7C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5840756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585" y="1435551"/>
            <a:ext cx="5840415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583867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584" y="948037"/>
            <a:ext cx="584041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0804" y="966165"/>
            <a:ext cx="5815195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0804" y="1517523"/>
            <a:ext cx="5815195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7344" y="966165"/>
            <a:ext cx="581187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7344" y="1517523"/>
            <a:ext cx="5811876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2737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171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35551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000" y="966165"/>
            <a:ext cx="383388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3833880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12016" y="966165"/>
            <a:ext cx="38316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19831" y="1517904"/>
            <a:ext cx="3831692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37939" y="966165"/>
            <a:ext cx="3797323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45754" y="1517904"/>
            <a:ext cx="3797323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936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521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816" y="966459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914400" indent="-227013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3916" y="969264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30537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04922" y="969264"/>
            <a:ext cx="2868091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2498" y="969264"/>
            <a:ext cx="2879502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3193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697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B76B085-C104-2A42-8A31-4445D0F2847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100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1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736" r:id="rId4"/>
    <p:sldLayoutId id="2147483663" r:id="rId5"/>
    <p:sldLayoutId id="2147483685" r:id="rId6"/>
    <p:sldLayoutId id="2147483750" r:id="rId7"/>
    <p:sldLayoutId id="2147483755" r:id="rId8"/>
    <p:sldLayoutId id="2147483754" r:id="rId9"/>
    <p:sldLayoutId id="2147483667" r:id="rId10"/>
    <p:sldLayoutId id="2147483725" r:id="rId11"/>
    <p:sldLayoutId id="2147483756" r:id="rId12"/>
    <p:sldLayoutId id="2147483678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.png"/><Relationship Id="rId7" Type="http://schemas.openxmlformats.org/officeDocument/2006/relationships/image" Target="../media/image38.jpe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00C1-4BD0-4441-9F02-CABA00D22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8678194" cy="1421928"/>
          </a:xfrm>
        </p:spPr>
        <p:txBody>
          <a:bodyPr/>
          <a:lstStyle/>
          <a:p>
            <a:r>
              <a:rPr lang="en-US" b="1" dirty="0"/>
              <a:t>Performance, Reliability and Maintenance of the SNS Superconducting Linac </a:t>
            </a:r>
            <a:br>
              <a:rPr lang="en-US" b="1" dirty="0"/>
            </a:br>
            <a:r>
              <a:rPr lang="en-US" b="1" dirty="0"/>
              <a:t>and its upgrade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112E8D-8CA8-4596-914D-BD6FE6956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481" y="3013455"/>
            <a:ext cx="5440514" cy="222039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400" dirty="0"/>
              <a:t>Presented at</a:t>
            </a:r>
          </a:p>
          <a:p>
            <a:pPr>
              <a:spcBef>
                <a:spcPts val="0"/>
              </a:spcBef>
            </a:pPr>
            <a:endParaRPr lang="en-US" sz="1400" dirty="0"/>
          </a:p>
          <a:p>
            <a:pPr>
              <a:spcBef>
                <a:spcPts val="0"/>
              </a:spcBef>
            </a:pPr>
            <a:r>
              <a:rPr lang="en-US" dirty="0"/>
              <a:t>Accelerator Seminar, Jefferson Lab.</a:t>
            </a:r>
          </a:p>
          <a:p>
            <a:pPr>
              <a:spcBef>
                <a:spcPts val="0"/>
              </a:spcBef>
            </a:pPr>
            <a:r>
              <a:rPr lang="en-US" dirty="0"/>
              <a:t>June 18, 2020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Sang-ho Kim</a:t>
            </a:r>
          </a:p>
          <a:p>
            <a:pPr>
              <a:spcBef>
                <a:spcPts val="0"/>
              </a:spcBef>
            </a:pPr>
            <a:r>
              <a:rPr lang="en-US" dirty="0"/>
              <a:t>Spallation Neutron Source</a:t>
            </a:r>
          </a:p>
          <a:p>
            <a:pPr>
              <a:spcBef>
                <a:spcPts val="0"/>
              </a:spcBef>
            </a:pPr>
            <a:r>
              <a:rPr lang="en-US" dirty="0"/>
              <a:t>Oak Ridge National Lab.</a:t>
            </a:r>
          </a:p>
        </p:txBody>
      </p:sp>
    </p:spTree>
    <p:extLst>
      <p:ext uri="{BB962C8B-B14F-4D97-AF65-F5344CB8AC3E}">
        <p14:creationId xmlns:p14="http://schemas.microsoft.com/office/powerpoint/2010/main" val="1713182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12CDE-04EE-4A81-8CBE-BBBB49B8F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machine performance in FY20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12683-AF76-4B5A-AE9A-246CFA31E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658" y="1067094"/>
            <a:ext cx="11430000" cy="4047778"/>
          </a:xfrm>
        </p:spPr>
        <p:txBody>
          <a:bodyPr/>
          <a:lstStyle/>
          <a:p>
            <a:r>
              <a:rPr lang="en-US" dirty="0"/>
              <a:t>Operational reliability remains excellent</a:t>
            </a:r>
          </a:p>
          <a:p>
            <a:pPr lvl="1"/>
            <a:r>
              <a:rPr lang="en-US" dirty="0"/>
              <a:t>Overall machine availability for neutron production in FY20 to date: 95%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640FBC-698E-43FA-A135-0BFA4A67EBAC}"/>
              </a:ext>
            </a:extLst>
          </p:cNvPr>
          <p:cNvGrpSpPr/>
          <p:nvPr/>
        </p:nvGrpSpPr>
        <p:grpSpPr>
          <a:xfrm>
            <a:off x="2798594" y="1956816"/>
            <a:ext cx="7326465" cy="4626864"/>
            <a:chOff x="2798594" y="1956816"/>
            <a:chExt cx="7326465" cy="462686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6F62AF-31D0-4842-914C-4D590BB5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12527" y="1956816"/>
              <a:ext cx="6901368" cy="462686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2A4FE31-9FFC-4B6A-93B4-BE212B2321B9}"/>
                </a:ext>
              </a:extLst>
            </p:cNvPr>
            <p:cNvSpPr txBox="1"/>
            <p:nvPr/>
          </p:nvSpPr>
          <p:spPr>
            <a:xfrm rot="16200000">
              <a:off x="1700825" y="4054626"/>
              <a:ext cx="2509470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Beam Power on Target (kW)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77C344A-BF5E-41E0-91C1-BFA3E3A6BA88}"/>
                </a:ext>
              </a:extLst>
            </p:cNvPr>
            <p:cNvSpPr txBox="1"/>
            <p:nvPr/>
          </p:nvSpPr>
          <p:spPr>
            <a:xfrm rot="5400000">
              <a:off x="8241306" y="4054626"/>
              <a:ext cx="3453574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Integrated beam power per day (MWh)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874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D74EE-D37E-425C-9890-9B214D74E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SCL Reliability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EA8E7C9-AFCD-4628-BE60-EC27C54CEF12}"/>
              </a:ext>
            </a:extLst>
          </p:cNvPr>
          <p:cNvSpPr txBox="1">
            <a:spLocks/>
          </p:cNvSpPr>
          <p:nvPr/>
        </p:nvSpPr>
        <p:spPr bwMode="auto">
          <a:xfrm>
            <a:off x="429767" y="1133419"/>
            <a:ext cx="5074050" cy="5209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00"/>
              </a:spcBef>
            </a:pPr>
            <a:r>
              <a:rPr lang="en-US" sz="2400" dirty="0"/>
              <a:t>Availability last 10 years:</a:t>
            </a:r>
          </a:p>
          <a:p>
            <a:pPr lvl="1">
              <a:spcBef>
                <a:spcPts val="1000"/>
              </a:spcBef>
            </a:pPr>
            <a:r>
              <a:rPr lang="en-US" sz="1800" dirty="0"/>
              <a:t>Whole SCL system including CHL, RF, HVCM, Control, Vacuum, etc.: 98.1 %</a:t>
            </a:r>
          </a:p>
          <a:p>
            <a:pPr lvl="1">
              <a:spcBef>
                <a:spcPts val="1000"/>
              </a:spcBef>
            </a:pPr>
            <a:r>
              <a:rPr lang="en-US" sz="1800" dirty="0"/>
              <a:t>SRF cavities/cryomodules: 99.6%</a:t>
            </a:r>
          </a:p>
          <a:p>
            <a:pPr lvl="2">
              <a:spcBef>
                <a:spcPts val="1000"/>
              </a:spcBef>
            </a:pPr>
            <a:r>
              <a:rPr lang="en-US" sz="1400" dirty="0"/>
              <a:t>Average trip or downtime: &lt;1 trip/day corresponding to &lt;5 min./day</a:t>
            </a:r>
          </a:p>
          <a:p>
            <a:pPr>
              <a:spcBef>
                <a:spcPts val="1000"/>
              </a:spcBef>
            </a:pPr>
            <a:r>
              <a:rPr lang="en-US" sz="2400" dirty="0"/>
              <a:t>Sustainability for the future </a:t>
            </a:r>
            <a:br>
              <a:rPr lang="en-US" sz="2400" dirty="0"/>
            </a:br>
            <a:r>
              <a:rPr lang="en-US" sz="2400" dirty="0"/>
              <a:t>and cavity performance improvement</a:t>
            </a:r>
          </a:p>
          <a:p>
            <a:pPr lvl="1">
              <a:spcBef>
                <a:spcPts val="1000"/>
              </a:spcBef>
            </a:pPr>
            <a:r>
              <a:rPr lang="en-US" sz="1800" dirty="0"/>
              <a:t>In-situ and/or offline repairs</a:t>
            </a:r>
          </a:p>
          <a:p>
            <a:pPr lvl="1">
              <a:spcBef>
                <a:spcPts val="1000"/>
              </a:spcBef>
            </a:pPr>
            <a:r>
              <a:rPr lang="en-US" sz="1800" dirty="0"/>
              <a:t>Developed spare cryomodules</a:t>
            </a:r>
          </a:p>
          <a:p>
            <a:pPr lvl="1">
              <a:spcBef>
                <a:spcPts val="1000"/>
              </a:spcBef>
            </a:pPr>
            <a:r>
              <a:rPr lang="en-US" sz="1800" dirty="0"/>
              <a:t>Deployment of in-situ plasma processing</a:t>
            </a:r>
          </a:p>
          <a:p>
            <a:pPr>
              <a:spcBef>
                <a:spcPts val="1000"/>
              </a:spcBef>
            </a:pPr>
            <a:endParaRPr lang="en-US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D50F0D-981D-4CA7-8CFE-1A5892A60147}"/>
              </a:ext>
            </a:extLst>
          </p:cNvPr>
          <p:cNvGrpSpPr/>
          <p:nvPr/>
        </p:nvGrpSpPr>
        <p:grpSpPr>
          <a:xfrm>
            <a:off x="5393787" y="1405346"/>
            <a:ext cx="6647688" cy="4050792"/>
            <a:chOff x="5393787" y="1405346"/>
            <a:chExt cx="6647688" cy="405079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1E44FD0-F6A7-4012-939C-048BD54F988C}"/>
                </a:ext>
              </a:extLst>
            </p:cNvPr>
            <p:cNvGrpSpPr/>
            <p:nvPr/>
          </p:nvGrpSpPr>
          <p:grpSpPr>
            <a:xfrm>
              <a:off x="5393787" y="1405346"/>
              <a:ext cx="6647688" cy="4050792"/>
              <a:chOff x="5393787" y="1405346"/>
              <a:chExt cx="6647688" cy="4050792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4366228-4E96-4562-8A98-0612B8A345D0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93787" y="1405346"/>
                <a:ext cx="6647688" cy="4050792"/>
              </a:xfrm>
              <a:prstGeom prst="rect">
                <a:avLst/>
              </a:prstGeom>
            </p:spPr>
          </p:pic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10255F1D-3A67-4363-8545-1DE924385851}"/>
                  </a:ext>
                </a:extLst>
              </p:cNvPr>
              <p:cNvCxnSpPr/>
              <p:nvPr/>
            </p:nvCxnSpPr>
            <p:spPr>
              <a:xfrm>
                <a:off x="6195158" y="2231064"/>
                <a:ext cx="5496782" cy="0"/>
              </a:xfrm>
              <a:prstGeom prst="line">
                <a:avLst/>
              </a:prstGeom>
              <a:ln w="28575">
                <a:solidFill>
                  <a:schemeClr val="accent6"/>
                </a:solidFill>
                <a:prstDash val="dash"/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C24F134A-4ACF-4CCF-BCE5-EE191B594696}"/>
                  </a:ext>
                </a:extLst>
              </p:cNvPr>
              <p:cNvCxnSpPr/>
              <p:nvPr/>
            </p:nvCxnSpPr>
            <p:spPr>
              <a:xfrm>
                <a:off x="6195158" y="2624778"/>
                <a:ext cx="5496782" cy="0"/>
              </a:xfrm>
              <a:prstGeom prst="line">
                <a:avLst/>
              </a:prstGeom>
              <a:ln w="28575">
                <a:solidFill>
                  <a:srgbClr val="0070C0"/>
                </a:solidFill>
                <a:prstDash val="dash"/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7423201-5339-4A48-A0C3-0AEA408516A6}"/>
                  </a:ext>
                </a:extLst>
              </p:cNvPr>
              <p:cNvSpPr txBox="1"/>
              <p:nvPr/>
            </p:nvSpPr>
            <p:spPr>
              <a:xfrm>
                <a:off x="11220206" y="5197767"/>
                <a:ext cx="821269" cy="254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1400" dirty="0">
                    <a:latin typeface="+mn-lt"/>
                  </a:rPr>
                  <a:t>Up to 6/9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CBCBA1B-0F2B-4376-B719-A79450F26A6F}"/>
                </a:ext>
              </a:extLst>
            </p:cNvPr>
            <p:cNvSpPr txBox="1"/>
            <p:nvPr/>
          </p:nvSpPr>
          <p:spPr>
            <a:xfrm rot="16200000">
              <a:off x="4863353" y="3369661"/>
              <a:ext cx="1622560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600" dirty="0">
                  <a:latin typeface="+mn-lt"/>
                </a:rPr>
                <a:t>Availability (%)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8538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B33BEBA-F9FA-4777-BAEB-147829DF9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382" y="3161234"/>
            <a:ext cx="11425236" cy="535531"/>
          </a:xfrm>
        </p:spPr>
        <p:txBody>
          <a:bodyPr/>
          <a:lstStyle/>
          <a:p>
            <a:pPr algn="ctr"/>
            <a:r>
              <a:rPr lang="en-US" dirty="0"/>
              <a:t>SCL performance and maintenance</a:t>
            </a:r>
          </a:p>
        </p:txBody>
      </p:sp>
    </p:spTree>
    <p:extLst>
      <p:ext uri="{BB962C8B-B14F-4D97-AF65-F5344CB8AC3E}">
        <p14:creationId xmlns:p14="http://schemas.microsoft.com/office/powerpoint/2010/main" val="642218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656E9-49C9-4A20-9A02-002AC4824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SNS SCL output energy at 60-pps operation evolved from 850 MeV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82FFF-F79D-4214-A0C9-29E5D31E1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918" y="1463942"/>
            <a:ext cx="4236520" cy="4841063"/>
          </a:xfrm>
        </p:spPr>
        <p:txBody>
          <a:bodyPr/>
          <a:lstStyle/>
          <a:p>
            <a:r>
              <a:rPr lang="en-US" sz="2000" dirty="0"/>
              <a:t>60-pps operation since 2008</a:t>
            </a:r>
          </a:p>
          <a:p>
            <a:r>
              <a:rPr lang="en-US" sz="2000" dirty="0"/>
              <a:t>SCL ready for 1.4 MW in 2011</a:t>
            </a:r>
          </a:p>
          <a:p>
            <a:r>
              <a:rPr lang="en-US" sz="2000" dirty="0"/>
              <a:t>First neutron production at 1.4 MW in June 2014</a:t>
            </a:r>
          </a:p>
          <a:p>
            <a:r>
              <a:rPr lang="en-US" sz="2000" dirty="0"/>
              <a:t>SCL output energy at 1 GeV since May 2018</a:t>
            </a:r>
          </a:p>
          <a:p>
            <a:r>
              <a:rPr lang="en-US" sz="2000" dirty="0"/>
              <a:t>Routine 1.4-MW operation since 2018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C021CB6-1E84-4B29-898C-C6A9C30897D5}"/>
              </a:ext>
            </a:extLst>
          </p:cNvPr>
          <p:cNvGrpSpPr/>
          <p:nvPr/>
        </p:nvGrpSpPr>
        <p:grpSpPr>
          <a:xfrm>
            <a:off x="4635300" y="1664839"/>
            <a:ext cx="7517279" cy="3905945"/>
            <a:chOff x="1591887" y="2300565"/>
            <a:chExt cx="9008226" cy="390594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594C39F-0AC0-4BB0-BA8F-797886E54F3C}"/>
                </a:ext>
              </a:extLst>
            </p:cNvPr>
            <p:cNvGrpSpPr/>
            <p:nvPr/>
          </p:nvGrpSpPr>
          <p:grpSpPr>
            <a:xfrm>
              <a:off x="1591887" y="2300565"/>
              <a:ext cx="9008226" cy="3905945"/>
              <a:chOff x="67887" y="1377634"/>
              <a:chExt cx="9008226" cy="3905945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E9515106-60A0-4E22-BF81-6F02C802F7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1819" y="1403235"/>
                <a:ext cx="8668624" cy="3880344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E2C410C-450C-4289-AF8B-A5633AF13636}"/>
                  </a:ext>
                </a:extLst>
              </p:cNvPr>
              <p:cNvSpPr/>
              <p:nvPr/>
            </p:nvSpPr>
            <p:spPr>
              <a:xfrm>
                <a:off x="381819" y="1377634"/>
                <a:ext cx="457200" cy="2849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3927AC0-9D0D-461A-9C79-D1F18EE54F1B}"/>
                  </a:ext>
                </a:extLst>
              </p:cNvPr>
              <p:cNvSpPr/>
              <p:nvPr/>
            </p:nvSpPr>
            <p:spPr>
              <a:xfrm>
                <a:off x="8618913" y="1411725"/>
                <a:ext cx="457200" cy="2849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8BC4CC0-781E-4591-933F-862C70192DD3}"/>
                  </a:ext>
                </a:extLst>
              </p:cNvPr>
              <p:cNvSpPr/>
              <p:nvPr/>
            </p:nvSpPr>
            <p:spPr>
              <a:xfrm>
                <a:off x="1409915" y="3089206"/>
                <a:ext cx="287369" cy="228600"/>
              </a:xfrm>
              <a:prstGeom prst="rect">
                <a:avLst/>
              </a:prstGeom>
              <a:solidFill>
                <a:srgbClr val="355F14">
                  <a:alpha val="56078"/>
                </a:srgb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4EF7D78-A917-4CD5-8C55-C267FA107B01}"/>
                  </a:ext>
                </a:extLst>
              </p:cNvPr>
              <p:cNvSpPr/>
              <p:nvPr/>
            </p:nvSpPr>
            <p:spPr>
              <a:xfrm>
                <a:off x="1144161" y="3245132"/>
                <a:ext cx="233225" cy="221276"/>
              </a:xfrm>
              <a:prstGeom prst="rect">
                <a:avLst/>
              </a:prstGeom>
              <a:solidFill>
                <a:srgbClr val="355F14">
                  <a:alpha val="56078"/>
                </a:srgb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88B8E8F-7EF7-451A-AE02-5D95996CBC64}"/>
                  </a:ext>
                </a:extLst>
              </p:cNvPr>
              <p:cNvSpPr txBox="1"/>
              <p:nvPr/>
            </p:nvSpPr>
            <p:spPr>
              <a:xfrm rot="16200000">
                <a:off x="-1076946" y="3005252"/>
                <a:ext cx="2603598" cy="313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Linac output energy (MeV)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8B483B-7879-4ABA-980E-5B25A5692310}"/>
                </a:ext>
              </a:extLst>
            </p:cNvPr>
            <p:cNvSpPr/>
            <p:nvPr/>
          </p:nvSpPr>
          <p:spPr>
            <a:xfrm>
              <a:off x="2668160" y="2915576"/>
              <a:ext cx="6665076" cy="15013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7082961-EE12-4C81-AE37-BDB6386565BD}"/>
                </a:ext>
              </a:extLst>
            </p:cNvPr>
            <p:cNvGrpSpPr/>
            <p:nvPr/>
          </p:nvGrpSpPr>
          <p:grpSpPr>
            <a:xfrm>
              <a:off x="2389410" y="2878552"/>
              <a:ext cx="6830139" cy="1415822"/>
              <a:chOff x="865410" y="2869843"/>
              <a:chExt cx="6830139" cy="1415822"/>
            </a:xfrm>
          </p:grpSpPr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EAE75F74-F3BD-4CFF-8BE4-0FE6E66EEEC5}"/>
                  </a:ext>
                </a:extLst>
              </p:cNvPr>
              <p:cNvSpPr/>
              <p:nvPr/>
            </p:nvSpPr>
            <p:spPr>
              <a:xfrm rot="20857727">
                <a:off x="865410" y="3255219"/>
                <a:ext cx="6830139" cy="590919"/>
              </a:xfrm>
              <a:prstGeom prst="rightArrow">
                <a:avLst>
                  <a:gd name="adj1" fmla="val 50000"/>
                  <a:gd name="adj2" fmla="val 96883"/>
                </a:avLst>
              </a:prstGeom>
              <a:solidFill>
                <a:schemeClr val="bg2"/>
              </a:solidFill>
              <a:ln w="57150"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8E091E0-A6A9-4FA3-A2D2-AE6FA6C8A506}"/>
                  </a:ext>
                </a:extLst>
              </p:cNvPr>
              <p:cNvSpPr txBox="1"/>
              <p:nvPr/>
            </p:nvSpPr>
            <p:spPr>
              <a:xfrm rot="20920551">
                <a:off x="937157" y="3944033"/>
                <a:ext cx="1107997" cy="34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/>
                  <a:t>850 MeV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97247D4-E7A6-4D2C-898E-C0C281522F1A}"/>
                  </a:ext>
                </a:extLst>
              </p:cNvPr>
              <p:cNvSpPr txBox="1"/>
              <p:nvPr/>
            </p:nvSpPr>
            <p:spPr>
              <a:xfrm rot="20920551">
                <a:off x="6603531" y="2869843"/>
                <a:ext cx="838691" cy="34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/>
                  <a:t>1 GeV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71336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5C26CE5-A746-460D-9EF7-6EA3AB7DC2F1}"/>
              </a:ext>
            </a:extLst>
          </p:cNvPr>
          <p:cNvGrpSpPr/>
          <p:nvPr/>
        </p:nvGrpSpPr>
        <p:grpSpPr>
          <a:xfrm>
            <a:off x="1975064" y="2474736"/>
            <a:ext cx="9008226" cy="3880344"/>
            <a:chOff x="67887" y="1377634"/>
            <a:chExt cx="9008226" cy="388034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09A1FCA-FFDB-4894-AF69-4C486EA07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7219" y="1377634"/>
              <a:ext cx="8668624" cy="388034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901B161-AB16-410C-A4F9-7CCC95B29F1D}"/>
                </a:ext>
              </a:extLst>
            </p:cNvPr>
            <p:cNvSpPr/>
            <p:nvPr/>
          </p:nvSpPr>
          <p:spPr>
            <a:xfrm>
              <a:off x="381819" y="1377634"/>
              <a:ext cx="457200" cy="284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409A28D-4F70-44CC-B04D-080D29A76A7F}"/>
                </a:ext>
              </a:extLst>
            </p:cNvPr>
            <p:cNvSpPr/>
            <p:nvPr/>
          </p:nvSpPr>
          <p:spPr>
            <a:xfrm>
              <a:off x="8618913" y="1411725"/>
              <a:ext cx="457200" cy="284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B17FFB-C64E-4B9E-A461-2778E662C3C6}"/>
                </a:ext>
              </a:extLst>
            </p:cNvPr>
            <p:cNvSpPr/>
            <p:nvPr/>
          </p:nvSpPr>
          <p:spPr>
            <a:xfrm>
              <a:off x="1409915" y="3089206"/>
              <a:ext cx="287369" cy="228600"/>
            </a:xfrm>
            <a:prstGeom prst="rect">
              <a:avLst/>
            </a:prstGeom>
            <a:solidFill>
              <a:srgbClr val="355F14">
                <a:alpha val="56078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F3C5CCB-9BD3-4D49-B2FE-192A22561309}"/>
                </a:ext>
              </a:extLst>
            </p:cNvPr>
            <p:cNvSpPr/>
            <p:nvPr/>
          </p:nvSpPr>
          <p:spPr>
            <a:xfrm>
              <a:off x="1144161" y="3245132"/>
              <a:ext cx="233225" cy="221276"/>
            </a:xfrm>
            <a:prstGeom prst="rect">
              <a:avLst/>
            </a:prstGeom>
            <a:solidFill>
              <a:srgbClr val="355F14">
                <a:alpha val="56078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EB1B4FC-7E34-4E07-B800-BD8C6FCA49EA}"/>
                </a:ext>
              </a:extLst>
            </p:cNvPr>
            <p:cNvSpPr txBox="1"/>
            <p:nvPr/>
          </p:nvSpPr>
          <p:spPr>
            <a:xfrm rot="16200000">
              <a:off x="-1076946" y="3005252"/>
              <a:ext cx="2603598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Linac output energy (MeV)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971E8EF-B53B-4C24-8F53-1C9F9AEDCE19}"/>
              </a:ext>
            </a:extLst>
          </p:cNvPr>
          <p:cNvGrpSpPr/>
          <p:nvPr/>
        </p:nvGrpSpPr>
        <p:grpSpPr>
          <a:xfrm>
            <a:off x="7706329" y="266075"/>
            <a:ext cx="3323759" cy="3882922"/>
            <a:chOff x="5799152" y="83195"/>
            <a:chExt cx="3323759" cy="3882922"/>
          </a:xfrm>
        </p:grpSpPr>
        <p:pic>
          <p:nvPicPr>
            <p:cNvPr id="14" name="Picture 2" descr="H:\2016-10 Oct - artistic view of plasma cleaning\16-G01317_plasma_processing2.jpg">
              <a:extLst>
                <a:ext uri="{FF2B5EF4-FFF2-40B4-BE49-F238E27FC236}">
                  <a16:creationId xmlns:a16="http://schemas.microsoft.com/office/drawing/2014/main" id="{C9784F72-B1DE-45AB-B352-40DBE118A2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262" y="972611"/>
              <a:ext cx="1955649" cy="11957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685CF89-9252-4938-9298-76406DC9FBDD}"/>
                </a:ext>
              </a:extLst>
            </p:cNvPr>
            <p:cNvSpPr/>
            <p:nvPr/>
          </p:nvSpPr>
          <p:spPr>
            <a:xfrm>
              <a:off x="5799152" y="2286000"/>
              <a:ext cx="2735248" cy="1680117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CC9842C-2791-4674-8E40-0490F188079F}"/>
                </a:ext>
              </a:extLst>
            </p:cNvPr>
            <p:cNvSpPr txBox="1"/>
            <p:nvPr/>
          </p:nvSpPr>
          <p:spPr>
            <a:xfrm>
              <a:off x="6553201" y="83195"/>
              <a:ext cx="2502978" cy="978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600" dirty="0">
                  <a:solidFill>
                    <a:srgbClr val="0000FF"/>
                  </a:solidFill>
                </a:rPr>
                <a:t>Performance improvement </a:t>
              </a:r>
            </a:p>
            <a:p>
              <a:pPr algn="r">
                <a:lnSpc>
                  <a:spcPct val="90000"/>
                </a:lnSpc>
              </a:pPr>
              <a:r>
                <a:rPr lang="en-US" sz="1600" dirty="0">
                  <a:solidFill>
                    <a:srgbClr val="0000FF"/>
                  </a:solidFill>
                </a:rPr>
                <a:t>by novel in-situ plasma processing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366EED5-7584-4652-9917-1F2D61E16B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01297" y="1984124"/>
              <a:ext cx="315624" cy="450665"/>
            </a:xfrm>
            <a:prstGeom prst="line">
              <a:avLst/>
            </a:prstGeom>
            <a:ln w="2540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38FE8A-6296-44B3-8CE5-E48A487CE107}"/>
              </a:ext>
            </a:extLst>
          </p:cNvPr>
          <p:cNvGrpSpPr/>
          <p:nvPr/>
        </p:nvGrpSpPr>
        <p:grpSpPr>
          <a:xfrm>
            <a:off x="4567587" y="414339"/>
            <a:ext cx="4192070" cy="5630161"/>
            <a:chOff x="2660410" y="231459"/>
            <a:chExt cx="4192070" cy="563016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7973283-49EB-4137-8C27-1BFCAC8508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55840" y="2900695"/>
              <a:ext cx="1463040" cy="1466098"/>
            </a:xfrm>
            <a:prstGeom prst="ellipse">
              <a:avLst/>
            </a:prstGeom>
            <a:noFill/>
            <a:ln w="28575">
              <a:solidFill>
                <a:schemeClr val="accent6">
                  <a:lumMod val="5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32F88E7-A00D-4B87-930E-274A49F59D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074"/>
            <a:stretch/>
          </p:blipFill>
          <p:spPr>
            <a:xfrm>
              <a:off x="2660410" y="4757600"/>
              <a:ext cx="2163001" cy="109412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1" name="Picture 2" descr="\\nscd\Groups\RAD\SCL_Systems\CM-6 Repair 08_2012\Pictures\2012-09-19 Coupler and Ion Pump changeout\Coupler and Ion Pump changeout 001.JPG">
              <a:extLst>
                <a:ext uri="{FF2B5EF4-FFF2-40B4-BE49-F238E27FC236}">
                  <a16:creationId xmlns:a16="http://schemas.microsoft.com/office/drawing/2014/main" id="{1A263CD3-94E0-47FF-929C-9FE694F6EC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7414" y="4136641"/>
              <a:ext cx="1149986" cy="172497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cryomodule moce 2_28_2012 025">
              <a:extLst>
                <a:ext uri="{FF2B5EF4-FFF2-40B4-BE49-F238E27FC236}">
                  <a16:creationId xmlns:a16="http://schemas.microsoft.com/office/drawing/2014/main" id="{3BAF2685-5246-47BF-98B1-BED0CD5D0C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8" t="25458" r="5721" b="15741"/>
            <a:stretch>
              <a:fillRect/>
            </a:stretch>
          </p:blipFill>
          <p:spPr bwMode="auto">
            <a:xfrm>
              <a:off x="4192935" y="256600"/>
              <a:ext cx="2659545" cy="116328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3" descr="\\nscd\Groups\RAD\SRF\Pictures\Spare CM\Supply End Can\Supply end can 037.JPG">
              <a:extLst>
                <a:ext uri="{FF2B5EF4-FFF2-40B4-BE49-F238E27FC236}">
                  <a16:creationId xmlns:a16="http://schemas.microsoft.com/office/drawing/2014/main" id="{534A4F78-A871-43B8-BD71-40FE328D35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26"/>
            <a:stretch/>
          </p:blipFill>
          <p:spPr bwMode="auto">
            <a:xfrm>
              <a:off x="2763148" y="231459"/>
              <a:ext cx="1588757" cy="15245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6B2249F-26C7-4C4C-93C7-00CAE94C8ED5}"/>
                </a:ext>
              </a:extLst>
            </p:cNvPr>
            <p:cNvSpPr txBox="1"/>
            <p:nvPr/>
          </p:nvSpPr>
          <p:spPr>
            <a:xfrm>
              <a:off x="4230943" y="1293269"/>
              <a:ext cx="2247731" cy="535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dirty="0">
                  <a:solidFill>
                    <a:srgbClr val="0000FF"/>
                  </a:solidFill>
                </a:rPr>
                <a:t>Spare HB cryomodule </a:t>
              </a:r>
            </a:p>
            <a:p>
              <a:pPr>
                <a:lnSpc>
                  <a:spcPct val="90000"/>
                </a:lnSpc>
              </a:pPr>
              <a:r>
                <a:rPr lang="en-US" sz="1600" dirty="0">
                  <a:solidFill>
                    <a:srgbClr val="0000FF"/>
                  </a:solidFill>
                </a:rPr>
                <a:t>development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FEA8A4A-8C1C-42E4-A346-D048229D7654}"/>
                </a:ext>
              </a:extLst>
            </p:cNvPr>
            <p:cNvSpPr txBox="1"/>
            <p:nvPr/>
          </p:nvSpPr>
          <p:spPr>
            <a:xfrm>
              <a:off x="2738567" y="4495691"/>
              <a:ext cx="1962397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rgbClr val="0000FF"/>
                  </a:solidFill>
                </a:rPr>
                <a:t>Cryomodule rework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1667A53-12E6-44A4-9837-E62FAFC9C3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2000" y="1749362"/>
              <a:ext cx="369781" cy="1425925"/>
            </a:xfrm>
            <a:prstGeom prst="line">
              <a:avLst/>
            </a:prstGeom>
            <a:ln w="25400">
              <a:solidFill>
                <a:schemeClr val="accent6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1CB7FEA-D017-4ED5-9D2E-3B8A5BB739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96277" y="4003428"/>
              <a:ext cx="184901" cy="501825"/>
            </a:xfrm>
            <a:prstGeom prst="line">
              <a:avLst/>
            </a:prstGeom>
            <a:ln w="25400">
              <a:solidFill>
                <a:schemeClr val="accent6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3E0EEB-AE50-4863-AD76-A3913879010A}"/>
              </a:ext>
            </a:extLst>
          </p:cNvPr>
          <p:cNvGrpSpPr/>
          <p:nvPr/>
        </p:nvGrpSpPr>
        <p:grpSpPr>
          <a:xfrm>
            <a:off x="2004289" y="1231539"/>
            <a:ext cx="2608435" cy="3708941"/>
            <a:chOff x="97112" y="1048659"/>
            <a:chExt cx="2608435" cy="370894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730DD3E-55E9-46D8-AC08-A485E7B8DCB1}"/>
                </a:ext>
              </a:extLst>
            </p:cNvPr>
            <p:cNvSpPr/>
            <p:nvPr/>
          </p:nvSpPr>
          <p:spPr>
            <a:xfrm>
              <a:off x="797481" y="3352800"/>
              <a:ext cx="1321486" cy="1404800"/>
            </a:xfrm>
            <a:prstGeom prst="ellipse">
              <a:avLst/>
            </a:prstGeom>
            <a:noFill/>
            <a:ln w="28575">
              <a:solidFill>
                <a:schemeClr val="accent5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AF5A72A-6770-42FE-A64D-1FEC93872FDC}"/>
                </a:ext>
              </a:extLst>
            </p:cNvPr>
            <p:cNvSpPr txBox="1"/>
            <p:nvPr/>
          </p:nvSpPr>
          <p:spPr>
            <a:xfrm>
              <a:off x="97112" y="1048659"/>
              <a:ext cx="2608435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n-US" sz="1600" dirty="0">
                  <a:solidFill>
                    <a:srgbClr val="0000FF"/>
                  </a:solidFill>
                </a:rPr>
                <a:t>Early stage learning,</a:t>
              </a:r>
            </a:p>
            <a:p>
              <a:pPr>
                <a:lnSpc>
                  <a:spcPct val="95000"/>
                </a:lnSpc>
              </a:pPr>
              <a:r>
                <a:rPr lang="en-US" sz="1600" dirty="0">
                  <a:solidFill>
                    <a:srgbClr val="0000FF"/>
                  </a:solidFill>
                </a:rPr>
                <a:t>Cryomodule part repairs,</a:t>
              </a:r>
            </a:p>
            <a:p>
              <a:pPr>
                <a:lnSpc>
                  <a:spcPct val="95000"/>
                </a:lnSpc>
              </a:pPr>
              <a:r>
                <a:rPr lang="en-US" sz="1600" dirty="0">
                  <a:solidFill>
                    <a:srgbClr val="0000FF"/>
                  </a:solidFill>
                </a:rPr>
                <a:t>Supporting systems improvement, and overall system optimization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60E1512-555D-4330-BF6F-BF6548C33857}"/>
                </a:ext>
              </a:extLst>
            </p:cNvPr>
            <p:cNvCxnSpPr>
              <a:cxnSpLocks/>
            </p:cNvCxnSpPr>
            <p:nvPr/>
          </p:nvCxnSpPr>
          <p:spPr>
            <a:xfrm>
              <a:off x="1028192" y="2345144"/>
              <a:ext cx="384647" cy="1194966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621BEF2-9DBD-4EC8-8297-CAB793137423}"/>
              </a:ext>
            </a:extLst>
          </p:cNvPr>
          <p:cNvGrpSpPr/>
          <p:nvPr/>
        </p:nvGrpSpPr>
        <p:grpSpPr>
          <a:xfrm>
            <a:off x="4130822" y="2214092"/>
            <a:ext cx="1796486" cy="2159788"/>
            <a:chOff x="2223645" y="2031212"/>
            <a:chExt cx="1796486" cy="215978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566DD04-2930-4ACF-B10E-6451FCFD7DB6}"/>
                </a:ext>
              </a:extLst>
            </p:cNvPr>
            <p:cNvSpPr txBox="1"/>
            <p:nvPr/>
          </p:nvSpPr>
          <p:spPr>
            <a:xfrm>
              <a:off x="2705347" y="2031212"/>
              <a:ext cx="1314784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dirty="0">
                  <a:solidFill>
                    <a:srgbClr val="0000FF"/>
                  </a:solidFill>
                </a:rPr>
                <a:t>Errant beam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3F817C5-8885-4972-B727-5C7D281000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23645" y="3266799"/>
              <a:ext cx="1463040" cy="924201"/>
            </a:xfrm>
            <a:prstGeom prst="ellipse">
              <a:avLst/>
            </a:prstGeom>
            <a:noFill/>
            <a:ln w="28575">
              <a:solidFill>
                <a:srgbClr val="FF00FF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7E0F2F8-F6CC-43F7-B696-6BAB4919D1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76076" y="2277117"/>
              <a:ext cx="154117" cy="1073608"/>
            </a:xfrm>
            <a:prstGeom prst="line">
              <a:avLst/>
            </a:prstGeom>
            <a:ln w="25400">
              <a:solidFill>
                <a:srgbClr val="FF00FF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8692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D29F0-9164-434C-9C8A-A1169726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first 1.5 years operation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42C8B-4953-4CE3-9500-A8F8C0522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974466"/>
            <a:ext cx="11430000" cy="4047778"/>
          </a:xfrm>
        </p:spPr>
        <p:txBody>
          <a:bodyPr/>
          <a:lstStyle/>
          <a:p>
            <a:r>
              <a:rPr lang="en-US" dirty="0"/>
              <a:t>Most of sub-systems were not commissioned for the operation at full duty factor</a:t>
            </a:r>
          </a:p>
          <a:p>
            <a:pPr lvl="1"/>
            <a:r>
              <a:rPr lang="en-US" dirty="0"/>
              <a:t>System learning at low repetition rate, short beam pulse and low beam current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CAA3108-7921-48D4-AC37-064ECFB03BC0}"/>
              </a:ext>
            </a:extLst>
          </p:cNvPr>
          <p:cNvGrpSpPr/>
          <p:nvPr/>
        </p:nvGrpSpPr>
        <p:grpSpPr>
          <a:xfrm>
            <a:off x="3015343" y="2281075"/>
            <a:ext cx="7239000" cy="4461537"/>
            <a:chOff x="838200" y="1828800"/>
            <a:chExt cx="7239000" cy="446153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C4DD0D0-C36E-4309-82EA-F1F9B756298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8200" y="1828800"/>
              <a:ext cx="7239000" cy="4461537"/>
              <a:chOff x="0" y="584200"/>
              <a:chExt cx="9144000" cy="5635625"/>
            </a:xfrm>
          </p:grpSpPr>
          <p:pic>
            <p:nvPicPr>
              <p:cNvPr id="8" name="Picture 3" descr="42%20GMT-0500%20%28Eastern%20Standard%20Time%29">
                <a:extLst>
                  <a:ext uri="{FF2B5EF4-FFF2-40B4-BE49-F238E27FC236}">
                    <a16:creationId xmlns:a16="http://schemas.microsoft.com/office/drawing/2014/main" id="{54D7269A-1E80-4573-9126-1438A62E94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584200"/>
                <a:ext cx="9144000" cy="5635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 Box 4">
                <a:extLst>
                  <a:ext uri="{FF2B5EF4-FFF2-40B4-BE49-F238E27FC236}">
                    <a16:creationId xmlns:a16="http://schemas.microsoft.com/office/drawing/2014/main" id="{91A4EE83-1061-41E1-A922-5338C708FA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66800" y="1161716"/>
                <a:ext cx="762000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en-US" sz="1300" b="1" dirty="0">
                    <a:solidFill>
                      <a:srgbClr val="0000FF"/>
                    </a:solidFill>
                  </a:rPr>
                  <a:t>5 Hz</a:t>
                </a:r>
              </a:p>
            </p:txBody>
          </p:sp>
          <p:sp>
            <p:nvSpPr>
              <p:cNvPr id="10" name="Text Box 5">
                <a:extLst>
                  <a:ext uri="{FF2B5EF4-FFF2-40B4-BE49-F238E27FC236}">
                    <a16:creationId xmlns:a16="http://schemas.microsoft.com/office/drawing/2014/main" id="{6E7BDBF3-AD78-4F1D-BB8D-ED0A6084FF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90800" y="1161716"/>
                <a:ext cx="838200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en-US" sz="1300" b="1">
                    <a:solidFill>
                      <a:srgbClr val="0000FF"/>
                    </a:solidFill>
                  </a:rPr>
                  <a:t>15 Hz</a:t>
                </a:r>
              </a:p>
            </p:txBody>
          </p:sp>
          <p:sp>
            <p:nvSpPr>
              <p:cNvPr id="11" name="Text Box 6">
                <a:extLst>
                  <a:ext uri="{FF2B5EF4-FFF2-40B4-BE49-F238E27FC236}">
                    <a16:creationId xmlns:a16="http://schemas.microsoft.com/office/drawing/2014/main" id="{CEEFC079-490F-45D1-9D91-F78946B320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77000" y="1161716"/>
                <a:ext cx="914400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en-US" sz="1300" b="1">
                    <a:solidFill>
                      <a:srgbClr val="0000FF"/>
                    </a:solidFill>
                  </a:rPr>
                  <a:t>30 Hz</a:t>
                </a:r>
              </a:p>
            </p:txBody>
          </p:sp>
          <p:sp>
            <p:nvSpPr>
              <p:cNvPr id="12" name="Text Box 7">
                <a:extLst>
                  <a:ext uri="{FF2B5EF4-FFF2-40B4-BE49-F238E27FC236}">
                    <a16:creationId xmlns:a16="http://schemas.microsoft.com/office/drawing/2014/main" id="{13E03B61-40C5-4D49-81E2-D1F539CBB9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53000" y="1161716"/>
                <a:ext cx="914400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en-US" sz="1300" b="1" dirty="0">
                    <a:solidFill>
                      <a:srgbClr val="0000FF"/>
                    </a:solidFill>
                  </a:rPr>
                  <a:t>30 Hz</a:t>
                </a:r>
              </a:p>
            </p:txBody>
          </p:sp>
          <p:sp>
            <p:nvSpPr>
              <p:cNvPr id="13" name="Text Box 8">
                <a:extLst>
                  <a:ext uri="{FF2B5EF4-FFF2-40B4-BE49-F238E27FC236}">
                    <a16:creationId xmlns:a16="http://schemas.microsoft.com/office/drawing/2014/main" id="{D22B55B9-4A25-4729-8A39-34F7CA069E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20000" y="1161716"/>
                <a:ext cx="914400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en-US" sz="1300" b="1" dirty="0">
                    <a:solidFill>
                      <a:srgbClr val="0000FF"/>
                    </a:solidFill>
                  </a:rPr>
                  <a:t>30 Hz</a:t>
                </a:r>
              </a:p>
            </p:txBody>
          </p:sp>
          <p:sp>
            <p:nvSpPr>
              <p:cNvPr id="14" name="Line 9">
                <a:extLst>
                  <a:ext uri="{FF2B5EF4-FFF2-40B4-BE49-F238E27FC236}">
                    <a16:creationId xmlns:a16="http://schemas.microsoft.com/office/drawing/2014/main" id="{11140B6F-6149-4125-8E17-0B2F8605DE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57400" y="1066800"/>
                <a:ext cx="0" cy="426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00" b="1">
                  <a:solidFill>
                    <a:srgbClr val="0000FF"/>
                  </a:solidFill>
                </a:endParaRPr>
              </a:p>
            </p:txBody>
          </p:sp>
          <p:sp>
            <p:nvSpPr>
              <p:cNvPr id="15" name="Line 10">
                <a:extLst>
                  <a:ext uri="{FF2B5EF4-FFF2-40B4-BE49-F238E27FC236}">
                    <a16:creationId xmlns:a16="http://schemas.microsoft.com/office/drawing/2014/main" id="{9AF60119-BA9D-470D-9C47-C8AEC6F8DA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43400" y="1066800"/>
                <a:ext cx="0" cy="426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00" b="1">
                  <a:solidFill>
                    <a:srgbClr val="0000FF"/>
                  </a:solidFill>
                </a:endParaRPr>
              </a:p>
            </p:txBody>
          </p:sp>
          <p:sp>
            <p:nvSpPr>
              <p:cNvPr id="16" name="Line 11">
                <a:extLst>
                  <a:ext uri="{FF2B5EF4-FFF2-40B4-BE49-F238E27FC236}">
                    <a16:creationId xmlns:a16="http://schemas.microsoft.com/office/drawing/2014/main" id="{A13BD46C-9E4C-458A-B1DD-1AC6ABFC2C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77000" y="1143000"/>
                <a:ext cx="0" cy="426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00" b="1">
                  <a:solidFill>
                    <a:srgbClr val="0000FF"/>
                  </a:solidFill>
                </a:endParaRPr>
              </a:p>
            </p:txBody>
          </p:sp>
          <p:sp>
            <p:nvSpPr>
              <p:cNvPr id="17" name="Line 12">
                <a:extLst>
                  <a:ext uri="{FF2B5EF4-FFF2-40B4-BE49-F238E27FC236}">
                    <a16:creationId xmlns:a16="http://schemas.microsoft.com/office/drawing/2014/main" id="{D76AB022-27C4-4CB6-B83B-86CDD89399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20000" y="1066800"/>
                <a:ext cx="0" cy="426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00" b="1">
                  <a:solidFill>
                    <a:srgbClr val="0000FF"/>
                  </a:solidFill>
                </a:endParaRPr>
              </a:p>
            </p:txBody>
          </p:sp>
          <p:sp>
            <p:nvSpPr>
              <p:cNvPr id="18" name="Line 13">
                <a:extLst>
                  <a:ext uri="{FF2B5EF4-FFF2-40B4-BE49-F238E27FC236}">
                    <a16:creationId xmlns:a16="http://schemas.microsoft.com/office/drawing/2014/main" id="{44369F49-9FA8-40AC-A7B0-BA999212DB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67600" y="1066800"/>
                <a:ext cx="0" cy="426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00" b="1">
                  <a:solidFill>
                    <a:srgbClr val="0000FF"/>
                  </a:solidFill>
                </a:endParaRPr>
              </a:p>
            </p:txBody>
          </p:sp>
          <p:sp>
            <p:nvSpPr>
              <p:cNvPr id="19" name="Line 14">
                <a:extLst>
                  <a:ext uri="{FF2B5EF4-FFF2-40B4-BE49-F238E27FC236}">
                    <a16:creationId xmlns:a16="http://schemas.microsoft.com/office/drawing/2014/main" id="{E411FFF8-8050-4962-AE1D-E779256C5B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14400" y="1314116"/>
                <a:ext cx="2286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00" b="1">
                  <a:solidFill>
                    <a:srgbClr val="0000FF"/>
                  </a:solidFill>
                </a:endParaRPr>
              </a:p>
            </p:txBody>
          </p:sp>
          <p:sp>
            <p:nvSpPr>
              <p:cNvPr id="20" name="Line 15">
                <a:extLst>
                  <a:ext uri="{FF2B5EF4-FFF2-40B4-BE49-F238E27FC236}">
                    <a16:creationId xmlns:a16="http://schemas.microsoft.com/office/drawing/2014/main" id="{DAEAD425-B56B-4880-86BA-06D5C9734C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52600" y="1314116"/>
                <a:ext cx="3048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00" b="1">
                  <a:solidFill>
                    <a:srgbClr val="0000FF"/>
                  </a:solidFill>
                </a:endParaRPr>
              </a:p>
            </p:txBody>
          </p:sp>
          <p:sp>
            <p:nvSpPr>
              <p:cNvPr id="21" name="Line 16">
                <a:extLst>
                  <a:ext uri="{FF2B5EF4-FFF2-40B4-BE49-F238E27FC236}">
                    <a16:creationId xmlns:a16="http://schemas.microsoft.com/office/drawing/2014/main" id="{1E57A037-8FE8-4B2E-8602-BBC4F52151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57400" y="1314116"/>
                <a:ext cx="6096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00" b="1">
                  <a:solidFill>
                    <a:srgbClr val="0000FF"/>
                  </a:solidFill>
                </a:endParaRPr>
              </a:p>
            </p:txBody>
          </p:sp>
          <p:sp>
            <p:nvSpPr>
              <p:cNvPr id="22" name="Line 17">
                <a:extLst>
                  <a:ext uri="{FF2B5EF4-FFF2-40B4-BE49-F238E27FC236}">
                    <a16:creationId xmlns:a16="http://schemas.microsoft.com/office/drawing/2014/main" id="{24A314ED-F42D-4B9B-B8F8-491FFC96B9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52800" y="1314116"/>
                <a:ext cx="9906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00" b="1">
                  <a:solidFill>
                    <a:srgbClr val="0000FF"/>
                  </a:solidFill>
                </a:endParaRPr>
              </a:p>
            </p:txBody>
          </p:sp>
          <p:sp>
            <p:nvSpPr>
              <p:cNvPr id="23" name="Line 18">
                <a:extLst>
                  <a:ext uri="{FF2B5EF4-FFF2-40B4-BE49-F238E27FC236}">
                    <a16:creationId xmlns:a16="http://schemas.microsoft.com/office/drawing/2014/main" id="{7E12D25A-2A8D-4F1C-A1EB-E61952B259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43400" y="1314116"/>
                <a:ext cx="6858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00" b="1">
                  <a:solidFill>
                    <a:srgbClr val="0000FF"/>
                  </a:solidFill>
                </a:endParaRPr>
              </a:p>
            </p:txBody>
          </p:sp>
          <p:sp>
            <p:nvSpPr>
              <p:cNvPr id="24" name="Line 19">
                <a:extLst>
                  <a:ext uri="{FF2B5EF4-FFF2-40B4-BE49-F238E27FC236}">
                    <a16:creationId xmlns:a16="http://schemas.microsoft.com/office/drawing/2014/main" id="{1BF01666-51A2-40C4-B810-E700FD904C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91200" y="1314116"/>
                <a:ext cx="6858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00" b="1">
                  <a:solidFill>
                    <a:srgbClr val="0000FF"/>
                  </a:solidFill>
                </a:endParaRPr>
              </a:p>
            </p:txBody>
          </p:sp>
          <p:sp>
            <p:nvSpPr>
              <p:cNvPr id="25" name="Text Box 20">
                <a:extLst>
                  <a:ext uri="{FF2B5EF4-FFF2-40B4-BE49-F238E27FC236}">
                    <a16:creationId xmlns:a16="http://schemas.microsoft.com/office/drawing/2014/main" id="{B43B8FD1-5A6E-415E-8C4B-31B95C761B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37684" y="696131"/>
                <a:ext cx="1568111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en-US" sz="1300" b="1" dirty="0">
                    <a:solidFill>
                      <a:srgbClr val="0000FF"/>
                    </a:solidFill>
                  </a:rPr>
                  <a:t>60 Hz demo</a:t>
                </a:r>
              </a:p>
            </p:txBody>
          </p:sp>
          <p:sp>
            <p:nvSpPr>
              <p:cNvPr id="26" name="Line 21">
                <a:extLst>
                  <a:ext uri="{FF2B5EF4-FFF2-40B4-BE49-F238E27FC236}">
                    <a16:creationId xmlns:a16="http://schemas.microsoft.com/office/drawing/2014/main" id="{3393BA60-BD24-48DE-B9C4-DE762EE8DA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477000" y="1314116"/>
                <a:ext cx="1524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00" b="1">
                  <a:solidFill>
                    <a:srgbClr val="0000FF"/>
                  </a:solidFill>
                </a:endParaRPr>
              </a:p>
            </p:txBody>
          </p:sp>
          <p:sp>
            <p:nvSpPr>
              <p:cNvPr id="27" name="Line 22">
                <a:extLst>
                  <a:ext uri="{FF2B5EF4-FFF2-40B4-BE49-F238E27FC236}">
                    <a16:creationId xmlns:a16="http://schemas.microsoft.com/office/drawing/2014/main" id="{2B742655-4D67-4C00-B73F-3D07E6916C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15200" y="1314116"/>
                <a:ext cx="1524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00" b="1">
                  <a:solidFill>
                    <a:srgbClr val="0000FF"/>
                  </a:solidFill>
                </a:endParaRPr>
              </a:p>
            </p:txBody>
          </p:sp>
          <p:sp>
            <p:nvSpPr>
              <p:cNvPr id="28" name="Text Box 27">
                <a:extLst>
                  <a:ext uri="{FF2B5EF4-FFF2-40B4-BE49-F238E27FC236}">
                    <a16:creationId xmlns:a16="http://schemas.microsoft.com/office/drawing/2014/main" id="{1F2D9D03-B4DE-42EA-8BC1-965D10BDA3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8200" y="1466516"/>
                <a:ext cx="1219200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en-US" sz="1300" b="1" dirty="0">
                    <a:solidFill>
                      <a:srgbClr val="0000FF"/>
                    </a:solidFill>
                  </a:rPr>
                  <a:t> 890 MeV</a:t>
                </a:r>
              </a:p>
            </p:txBody>
          </p:sp>
          <p:sp>
            <p:nvSpPr>
              <p:cNvPr id="29" name="Text Box 28">
                <a:extLst>
                  <a:ext uri="{FF2B5EF4-FFF2-40B4-BE49-F238E27FC236}">
                    <a16:creationId xmlns:a16="http://schemas.microsoft.com/office/drawing/2014/main" id="{9FD0F62B-C4F2-418D-A165-68CDAE4755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38400" y="1466516"/>
                <a:ext cx="1219200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en-US" sz="1300" b="1">
                    <a:solidFill>
                      <a:srgbClr val="0000FF"/>
                    </a:solidFill>
                  </a:rPr>
                  <a:t> 890 MeV</a:t>
                </a:r>
              </a:p>
            </p:txBody>
          </p:sp>
          <p:sp>
            <p:nvSpPr>
              <p:cNvPr id="30" name="Text Box 29">
                <a:extLst>
                  <a:ext uri="{FF2B5EF4-FFF2-40B4-BE49-F238E27FC236}">
                    <a16:creationId xmlns:a16="http://schemas.microsoft.com/office/drawing/2014/main" id="{BD4FC131-5B7A-46A7-A06C-90E4D327CB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00600" y="1466516"/>
                <a:ext cx="1219200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en-US" sz="1300" b="1">
                    <a:solidFill>
                      <a:srgbClr val="0000FF"/>
                    </a:solidFill>
                  </a:rPr>
                  <a:t> 890 MeV</a:t>
                </a:r>
              </a:p>
            </p:txBody>
          </p:sp>
          <p:sp>
            <p:nvSpPr>
              <p:cNvPr id="31" name="Text Box 30">
                <a:extLst>
                  <a:ext uri="{FF2B5EF4-FFF2-40B4-BE49-F238E27FC236}">
                    <a16:creationId xmlns:a16="http://schemas.microsoft.com/office/drawing/2014/main" id="{D6ECC7DB-FE93-40E6-ACB1-7C171DDE4D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00800" y="1466516"/>
                <a:ext cx="1219200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en-US" sz="1300" b="1">
                    <a:solidFill>
                      <a:srgbClr val="0000FF"/>
                    </a:solidFill>
                  </a:rPr>
                  <a:t> 850 MeV</a:t>
                </a:r>
              </a:p>
            </p:txBody>
          </p:sp>
          <p:sp>
            <p:nvSpPr>
              <p:cNvPr id="32" name="Text Box 31">
                <a:extLst>
                  <a:ext uri="{FF2B5EF4-FFF2-40B4-BE49-F238E27FC236}">
                    <a16:creationId xmlns:a16="http://schemas.microsoft.com/office/drawing/2014/main" id="{4DE9200D-B892-4D45-8006-DD98BF1E85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8200" y="2076116"/>
                <a:ext cx="1219200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en-US" sz="1300" b="1" dirty="0">
                    <a:solidFill>
                      <a:srgbClr val="0000FF"/>
                    </a:solidFill>
                  </a:rPr>
                  <a:t> 500 </a:t>
                </a:r>
                <a:r>
                  <a:rPr lang="en-US" altLang="en-US" sz="1300" b="1" dirty="0">
                    <a:solidFill>
                      <a:srgbClr val="0000FF"/>
                    </a:solidFill>
                    <a:cs typeface="Arial" panose="020B0604020202020204" pitchFamily="34" charset="0"/>
                  </a:rPr>
                  <a:t>µs</a:t>
                </a:r>
              </a:p>
            </p:txBody>
          </p:sp>
          <p:sp>
            <p:nvSpPr>
              <p:cNvPr id="33" name="Text Box 32">
                <a:extLst>
                  <a:ext uri="{FF2B5EF4-FFF2-40B4-BE49-F238E27FC236}">
                    <a16:creationId xmlns:a16="http://schemas.microsoft.com/office/drawing/2014/main" id="{CB998B78-C3E3-48EF-B493-2E4EC59A06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8200" y="1771316"/>
                <a:ext cx="1219200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en-US" sz="1300" b="1">
                    <a:solidFill>
                      <a:srgbClr val="0000FF"/>
                    </a:solidFill>
                  </a:rPr>
                  <a:t> 18mA</a:t>
                </a:r>
                <a:endParaRPr lang="en-US" altLang="en-US" sz="1300" b="1">
                  <a:solidFill>
                    <a:srgbClr val="0000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" name="Text Box 33">
                <a:extLst>
                  <a:ext uri="{FF2B5EF4-FFF2-40B4-BE49-F238E27FC236}">
                    <a16:creationId xmlns:a16="http://schemas.microsoft.com/office/drawing/2014/main" id="{5A166E23-858F-4875-B29E-332D580CB0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38400" y="1771316"/>
                <a:ext cx="1219200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en-US" sz="1300" b="1">
                    <a:solidFill>
                      <a:srgbClr val="0000FF"/>
                    </a:solidFill>
                  </a:rPr>
                  <a:t> 18mA</a:t>
                </a:r>
                <a:endParaRPr lang="en-US" altLang="en-US" sz="1300" b="1">
                  <a:solidFill>
                    <a:srgbClr val="0000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" name="Text Box 34">
                <a:extLst>
                  <a:ext uri="{FF2B5EF4-FFF2-40B4-BE49-F238E27FC236}">
                    <a16:creationId xmlns:a16="http://schemas.microsoft.com/office/drawing/2014/main" id="{2D774113-0AC4-4686-B495-854461C82B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38400" y="2090404"/>
                <a:ext cx="1219200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en-US" sz="1300" b="1">
                    <a:solidFill>
                      <a:srgbClr val="0000FF"/>
                    </a:solidFill>
                  </a:rPr>
                  <a:t> 375 </a:t>
                </a:r>
                <a:r>
                  <a:rPr lang="en-US" altLang="en-US" sz="1300" b="1">
                    <a:solidFill>
                      <a:srgbClr val="0000FF"/>
                    </a:solidFill>
                    <a:cs typeface="Arial" panose="020B0604020202020204" pitchFamily="34" charset="0"/>
                  </a:rPr>
                  <a:t>µs</a:t>
                </a:r>
              </a:p>
            </p:txBody>
          </p:sp>
          <p:sp>
            <p:nvSpPr>
              <p:cNvPr id="36" name="Text Box 35">
                <a:extLst>
                  <a:ext uri="{FF2B5EF4-FFF2-40B4-BE49-F238E27FC236}">
                    <a16:creationId xmlns:a16="http://schemas.microsoft.com/office/drawing/2014/main" id="{93E40769-05B8-44AE-A144-059409BFE9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00600" y="1771316"/>
                <a:ext cx="1219200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en-US" sz="1300" b="1">
                    <a:solidFill>
                      <a:srgbClr val="0000FF"/>
                    </a:solidFill>
                  </a:rPr>
                  <a:t> 20mA</a:t>
                </a:r>
                <a:endParaRPr lang="en-US" altLang="en-US" sz="1300" b="1">
                  <a:solidFill>
                    <a:srgbClr val="0000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" name="Text Box 36">
                <a:extLst>
                  <a:ext uri="{FF2B5EF4-FFF2-40B4-BE49-F238E27FC236}">
                    <a16:creationId xmlns:a16="http://schemas.microsoft.com/office/drawing/2014/main" id="{43AF02E3-8EEE-4F48-8D84-71B7986E11F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00600" y="2076116"/>
                <a:ext cx="1219200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en-US" sz="1300" b="1">
                    <a:solidFill>
                      <a:srgbClr val="0000FF"/>
                    </a:solidFill>
                  </a:rPr>
                  <a:t> 500 </a:t>
                </a:r>
                <a:r>
                  <a:rPr lang="en-US" altLang="en-US" sz="1300" b="1">
                    <a:solidFill>
                      <a:srgbClr val="0000FF"/>
                    </a:solidFill>
                    <a:cs typeface="Arial" panose="020B0604020202020204" pitchFamily="34" charset="0"/>
                  </a:rPr>
                  <a:t>µs</a:t>
                </a:r>
              </a:p>
            </p:txBody>
          </p:sp>
          <p:sp>
            <p:nvSpPr>
              <p:cNvPr id="38" name="Line 37">
                <a:extLst>
                  <a:ext uri="{FF2B5EF4-FFF2-40B4-BE49-F238E27FC236}">
                    <a16:creationId xmlns:a16="http://schemas.microsoft.com/office/drawing/2014/main" id="{4F4E214B-455F-40B6-B019-D58DE3C413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620000" y="1314116"/>
                <a:ext cx="1524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00" b="1">
                  <a:solidFill>
                    <a:srgbClr val="0000FF"/>
                  </a:solidFill>
                </a:endParaRPr>
              </a:p>
            </p:txBody>
          </p:sp>
          <p:sp>
            <p:nvSpPr>
              <p:cNvPr id="39" name="Line 38">
                <a:extLst>
                  <a:ext uri="{FF2B5EF4-FFF2-40B4-BE49-F238E27FC236}">
                    <a16:creationId xmlns:a16="http://schemas.microsoft.com/office/drawing/2014/main" id="{52D40B26-9A5F-4DEB-B4B1-0A4EB8922D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67600" y="1295400"/>
                <a:ext cx="1524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00" b="1">
                  <a:solidFill>
                    <a:srgbClr val="0000FF"/>
                  </a:solidFill>
                </a:endParaRPr>
              </a:p>
            </p:txBody>
          </p:sp>
          <p:sp>
            <p:nvSpPr>
              <p:cNvPr id="40" name="Text Box 39">
                <a:extLst>
                  <a:ext uri="{FF2B5EF4-FFF2-40B4-BE49-F238E27FC236}">
                    <a16:creationId xmlns:a16="http://schemas.microsoft.com/office/drawing/2014/main" id="{980BDFCF-3C72-4A89-B856-95AFC809A5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24600" y="1771316"/>
                <a:ext cx="1219200" cy="366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en-US" sz="1300" b="1">
                    <a:solidFill>
                      <a:srgbClr val="0000FF"/>
                    </a:solidFill>
                  </a:rPr>
                  <a:t> 25mA</a:t>
                </a:r>
                <a:endParaRPr lang="en-US" altLang="en-US" sz="1300" b="1">
                  <a:solidFill>
                    <a:srgbClr val="0000FF"/>
                  </a:solidFill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69F5C4B-7CC7-4705-8AFD-7B78F630F8E4}"/>
                </a:ext>
              </a:extLst>
            </p:cNvPr>
            <p:cNvCxnSpPr>
              <a:cxnSpLocks/>
            </p:cNvCxnSpPr>
            <p:nvPr/>
          </p:nvCxnSpPr>
          <p:spPr>
            <a:xfrm>
              <a:off x="3352800" y="4648200"/>
              <a:ext cx="0" cy="381000"/>
            </a:xfrm>
            <a:prstGeom prst="straightConnector1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B1A989-74DA-405D-89B1-0E7D87838711}"/>
                </a:ext>
              </a:extLst>
            </p:cNvPr>
            <p:cNvSpPr txBox="1"/>
            <p:nvPr/>
          </p:nvSpPr>
          <p:spPr>
            <a:xfrm>
              <a:off x="2438400" y="4076260"/>
              <a:ext cx="1892506" cy="590931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1-GeV demo run </a:t>
              </a:r>
            </a:p>
            <a:p>
              <a:pPr algn="ctr">
                <a:lnSpc>
                  <a:spcPct val="90000"/>
                </a:lnSpc>
              </a:pPr>
              <a:r>
                <a:rPr 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 15 pps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4920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0F900-8942-45DB-BE50-D69D0C658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stage of operation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CA0E1-B7B1-46E9-A627-E58CDC55B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896087"/>
            <a:ext cx="11430000" cy="5626630"/>
          </a:xfrm>
        </p:spPr>
        <p:txBody>
          <a:bodyPr/>
          <a:lstStyle/>
          <a:p>
            <a:r>
              <a:rPr lang="en-US" sz="2000" dirty="0"/>
              <a:t>Performance of SRF cavities at &lt; 20 pps was above design:</a:t>
            </a:r>
          </a:p>
          <a:p>
            <a:pPr lvl="1"/>
            <a:r>
              <a:rPr lang="en-US" sz="1800" dirty="0"/>
              <a:t>75 cavities out of 81 was used for the 1-GeV demo at 15 pps.</a:t>
            </a:r>
          </a:p>
          <a:p>
            <a:r>
              <a:rPr lang="en-US" sz="2000" dirty="0"/>
              <a:t>Some subsystems at the SNS were designed to be substantial improvements compared to existing accelerators while other subsystems were first of a kind. </a:t>
            </a:r>
          </a:p>
          <a:p>
            <a:pPr lvl="1"/>
            <a:r>
              <a:rPr lang="en-US" sz="1800" dirty="0"/>
              <a:t>Some performance and reliability aspects required a learning curve, and it took time to understand the systems as a whole and to determine the need for additional performance improvements. </a:t>
            </a:r>
          </a:p>
          <a:p>
            <a:r>
              <a:rPr lang="en-US" sz="2000" dirty="0"/>
              <a:t>Superconducting linac output energy was 850 MeV for early 60-pps operation</a:t>
            </a:r>
          </a:p>
          <a:p>
            <a:pPr lvl="1"/>
            <a:r>
              <a:rPr lang="en-US" sz="1800" dirty="0"/>
              <a:t>Reduced operating </a:t>
            </a:r>
            <a:r>
              <a:rPr lang="en-US" sz="1800" dirty="0" err="1"/>
              <a:t>E</a:t>
            </a:r>
            <a:r>
              <a:rPr lang="en-US" sz="1800" baseline="-25000" dirty="0" err="1"/>
              <a:t>acc</a:t>
            </a:r>
            <a:r>
              <a:rPr lang="en-US" sz="1800" dirty="0"/>
              <a:t> due to thermal instability at 60-pps by electron activities</a:t>
            </a:r>
          </a:p>
          <a:p>
            <a:pPr lvl="1"/>
            <a:r>
              <a:rPr lang="en-US" sz="1800" dirty="0" err="1"/>
              <a:t>E</a:t>
            </a:r>
            <a:r>
              <a:rPr lang="en-US" sz="1800" baseline="-25000" dirty="0" err="1"/>
              <a:t>acc</a:t>
            </a:r>
            <a:r>
              <a:rPr lang="en-US" sz="1800" dirty="0"/>
              <a:t> of a dozen of cavities was limited by available RF power due to lower operating voltage of high voltage converter modulator (HVCM)</a:t>
            </a:r>
          </a:p>
          <a:p>
            <a:pPr lvl="2"/>
            <a:r>
              <a:rPr lang="en-US" sz="1800" dirty="0"/>
              <a:t>In 2009 one additional HVCM was installed to relieve loads on HVCMs and increase the HVCM voltages</a:t>
            </a:r>
          </a:p>
          <a:p>
            <a:pPr lvl="1"/>
            <a:r>
              <a:rPr lang="en-US" sz="1800" dirty="0"/>
              <a:t>One or two cryomodules were out of service for repair</a:t>
            </a:r>
          </a:p>
          <a:p>
            <a:pPr lvl="1"/>
            <a:r>
              <a:rPr lang="en-US" sz="1800" dirty="0"/>
              <a:t>Addressed issues with sub-components and control/LLRF systems</a:t>
            </a:r>
          </a:p>
          <a:p>
            <a:r>
              <a:rPr lang="en-US" sz="2000" dirty="0"/>
              <a:t>Achieved 930 MeV at ~90% of the design duty factor in 2009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31169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2A9A1-A859-4B2F-B275-2D3F42A8F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Errant beam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0085D-C034-4B11-93FE-C199FEF2B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1056710"/>
            <a:ext cx="5730888" cy="5375138"/>
          </a:xfrm>
        </p:spPr>
        <p:txBody>
          <a:bodyPr/>
          <a:lstStyle/>
          <a:p>
            <a:r>
              <a:rPr lang="en-US" sz="2000" dirty="0"/>
              <a:t>In 2009, ‘Errant beam’ was first recognized.</a:t>
            </a:r>
          </a:p>
          <a:p>
            <a:r>
              <a:rPr lang="en-US" sz="2000" dirty="0"/>
              <a:t>‘Errant beam’ is an off-energy beam created</a:t>
            </a:r>
          </a:p>
          <a:p>
            <a:pPr lvl="1"/>
            <a:r>
              <a:rPr lang="en-US" sz="1800" dirty="0"/>
              <a:t>Mostly by upstream warm linac RF cavity faults or oddly shaped beam pulse from ion source</a:t>
            </a:r>
          </a:p>
          <a:p>
            <a:pPr lvl="1"/>
            <a:r>
              <a:rPr lang="en-US" sz="1800" dirty="0"/>
              <a:t>Beam lost in SCL till beam abortion by MPS system</a:t>
            </a:r>
          </a:p>
          <a:p>
            <a:r>
              <a:rPr lang="en-US" sz="2000" dirty="0"/>
              <a:t>Errant beam hitting SRF cavity surface desorbs gas: </a:t>
            </a:r>
          </a:p>
          <a:p>
            <a:pPr lvl="1"/>
            <a:r>
              <a:rPr lang="en-US" sz="1800" dirty="0"/>
              <a:t>Can create discharge condition and lead to performance degradation</a:t>
            </a:r>
          </a:p>
          <a:p>
            <a:r>
              <a:rPr lang="en-US" sz="2000" dirty="0"/>
              <a:t>SNS MPS speed requirement was originally set to avoid copper damage against off-normal condition</a:t>
            </a:r>
          </a:p>
          <a:p>
            <a:endParaRPr lang="en-US" sz="2000" dirty="0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995A6DB2-A711-4960-BD5B-BC042B0870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9" b="-1"/>
          <a:stretch/>
        </p:blipFill>
        <p:spPr>
          <a:xfrm>
            <a:off x="6580184" y="315267"/>
            <a:ext cx="5182049" cy="626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527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DF13F-D937-420A-B6B8-5DF6D80AC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Reduction of errant beam events and duration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3D188-B6C5-41DB-A8B5-6AEB02161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534" y="1173444"/>
            <a:ext cx="5857611" cy="452196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400" dirty="0"/>
              <a:t>Severity depends on location where the beam is lost, on frequency of events and on duration of errant beam  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Frequency of events is associated with warm linac and ion source conditions. More careful conditioning and vacuum system improvement helped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Duration of errant beam</a:t>
            </a:r>
          </a:p>
          <a:p>
            <a:pPr lvl="2">
              <a:spcBef>
                <a:spcPts val="1200"/>
              </a:spcBef>
            </a:pPr>
            <a:r>
              <a:rPr lang="en-US" sz="1800" dirty="0"/>
              <a:t>New dedicated MPS monitors the loss of beam current</a:t>
            </a:r>
          </a:p>
          <a:p>
            <a:pPr lvl="2">
              <a:spcBef>
                <a:spcPts val="1200"/>
              </a:spcBef>
            </a:pPr>
            <a:r>
              <a:rPr lang="en-US" sz="1800" dirty="0"/>
              <a:t>MPS response time shortened to ~7 </a:t>
            </a:r>
            <a:r>
              <a:rPr lang="el-GR" sz="1800" dirty="0">
                <a:latin typeface="Cambria" panose="02040503050406030204" pitchFamily="18" charset="0"/>
                <a:ea typeface="Cambria" panose="02040503050406030204" pitchFamily="18" charset="0"/>
              </a:rPr>
              <a:t>μ</a:t>
            </a:r>
            <a:r>
              <a:rPr lang="en-US" sz="1800" dirty="0"/>
              <a:t>s</a:t>
            </a:r>
          </a:p>
          <a:p>
            <a:pPr>
              <a:spcBef>
                <a:spcPts val="1200"/>
              </a:spcBef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DD5DD4-E4CE-4811-8333-9C543C5F3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505" y="1173444"/>
            <a:ext cx="5273497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21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3FC6E-D40A-4C84-B914-1D2261D88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Cavity performance recovery, cryomodule repair and spare cryomodule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1D8ED-AF5C-4F04-8435-3FD38DDB4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1478243"/>
            <a:ext cx="9305545" cy="4987211"/>
          </a:xfrm>
        </p:spPr>
        <p:txBody>
          <a:bodyPr/>
          <a:lstStyle/>
          <a:p>
            <a:r>
              <a:rPr lang="en-US" sz="2000" dirty="0"/>
              <a:t>Recovery of cavity performance to previously attained operating gradients</a:t>
            </a:r>
          </a:p>
          <a:p>
            <a:pPr lvl="1"/>
            <a:r>
              <a:rPr lang="en-US" sz="1800" dirty="0"/>
              <a:t>RF conditioning and/or thermal cycling: successful so far</a:t>
            </a:r>
          </a:p>
          <a:p>
            <a:r>
              <a:rPr lang="en-US" sz="2000" dirty="0"/>
              <a:t>Cryomodule repair activities critical to sustain cryomodule performance and reliability</a:t>
            </a:r>
          </a:p>
          <a:p>
            <a:pPr lvl="1"/>
            <a:r>
              <a:rPr lang="en-US" sz="1800" dirty="0"/>
              <a:t>Rework (in-situ or off-line) is necessary for unrecoverable damage</a:t>
            </a:r>
          </a:p>
          <a:p>
            <a:r>
              <a:rPr lang="en-US" sz="2000" dirty="0"/>
              <a:t>Spare cryomodule development in-house</a:t>
            </a:r>
          </a:p>
          <a:p>
            <a:pPr lvl="1"/>
            <a:r>
              <a:rPr lang="en-US" sz="1800" dirty="0"/>
              <a:t>High beta spare: installed in the tunnel in Aug. 2012</a:t>
            </a:r>
          </a:p>
          <a:p>
            <a:pPr lvl="1"/>
            <a:r>
              <a:rPr lang="en-US" sz="1800" dirty="0"/>
              <a:t>Medium beta spare: installed in the tunnel in Feb. 2020</a:t>
            </a:r>
          </a:p>
          <a:p>
            <a:pPr lvl="1"/>
            <a:r>
              <a:rPr lang="en-US" sz="1800" dirty="0"/>
              <a:t>Both are one of highest performing cryomodules</a:t>
            </a:r>
          </a:p>
          <a:p>
            <a:pPr lvl="1"/>
            <a:r>
              <a:rPr lang="en-US" sz="1800" dirty="0"/>
              <a:t>Allows offline repair of high beta cryomodules</a:t>
            </a:r>
          </a:p>
          <a:p>
            <a:pPr lvl="1"/>
            <a:r>
              <a:rPr lang="en-US" sz="1800" dirty="0"/>
              <a:t>Prototype for PPU cryomodule</a:t>
            </a:r>
          </a:p>
          <a:p>
            <a:endParaRPr lang="en-US" sz="2000" dirty="0"/>
          </a:p>
        </p:txBody>
      </p:sp>
      <p:pic>
        <p:nvPicPr>
          <p:cNvPr id="4" name="Picture 2" descr="P:\presentations &amp; reports\bi-monthly report\old\pics\HB74 VTA test\IMG_2516.JPG">
            <a:extLst>
              <a:ext uri="{FF2B5EF4-FFF2-40B4-BE49-F238E27FC236}">
                <a16:creationId xmlns:a16="http://schemas.microsoft.com/office/drawing/2014/main" id="{C0C595FD-F51F-43BC-8087-80DDC4122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91" t="17000" r="35200" b="2657"/>
          <a:stretch/>
        </p:blipFill>
        <p:spPr bwMode="auto">
          <a:xfrm>
            <a:off x="9912352" y="1024353"/>
            <a:ext cx="2049531" cy="27575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BE0881-1CAD-4E6D-AD31-7F3BFB9CD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2661" y="4084502"/>
            <a:ext cx="3339222" cy="222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1709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2D566-82E7-4D99-A523-A86F2AD92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457D1-D62A-4CA8-87A2-C298EBD8C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SNS and SNS SCL overview</a:t>
            </a:r>
          </a:p>
          <a:p>
            <a:r>
              <a:rPr lang="en-US" dirty="0"/>
              <a:t>SNS operational statistics</a:t>
            </a:r>
          </a:p>
          <a:p>
            <a:r>
              <a:rPr lang="en-US" dirty="0"/>
              <a:t>SCL performance and maintenance</a:t>
            </a:r>
          </a:p>
          <a:p>
            <a:r>
              <a:rPr lang="en-US" dirty="0"/>
              <a:t>Proton Power Upgrade (PPU) Project</a:t>
            </a:r>
          </a:p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608819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1D0214-3AF3-4924-A518-1EAA0D686D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0" r="15637"/>
          <a:stretch/>
        </p:blipFill>
        <p:spPr>
          <a:xfrm>
            <a:off x="8472609" y="112385"/>
            <a:ext cx="3017520" cy="2779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A0AC05-7564-4C53-91E1-BC5CB08B9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repair rework since 2009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26E8-1B0D-4814-B8BA-11507A73A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832" y="898727"/>
            <a:ext cx="8197181" cy="5571741"/>
          </a:xfrm>
        </p:spPr>
        <p:txBody>
          <a:bodyPr/>
          <a:lstStyle/>
          <a:p>
            <a:r>
              <a:rPr lang="en-US" sz="2400" dirty="0"/>
              <a:t>Seven cryomodules have been removed from the tunnel for repairs since</a:t>
            </a:r>
          </a:p>
          <a:p>
            <a:pPr lvl="1"/>
            <a:r>
              <a:rPr lang="en-US" sz="2000" dirty="0"/>
              <a:t>One due to HOM coupler</a:t>
            </a:r>
          </a:p>
          <a:p>
            <a:pPr lvl="1"/>
            <a:r>
              <a:rPr lang="en-US" sz="2000" dirty="0"/>
              <a:t>One due to large leak in helium line in end can</a:t>
            </a:r>
          </a:p>
          <a:p>
            <a:pPr lvl="1"/>
            <a:r>
              <a:rPr lang="en-US" sz="2000" dirty="0"/>
              <a:t>One replaced with high beta spare cryomodule</a:t>
            </a:r>
          </a:p>
          <a:p>
            <a:pPr lvl="2"/>
            <a:r>
              <a:rPr lang="en-US" sz="1600" dirty="0"/>
              <a:t>Low performer (large x-rays). Used for first plasma processing offline</a:t>
            </a:r>
          </a:p>
          <a:p>
            <a:pPr lvl="1"/>
            <a:r>
              <a:rPr lang="en-US" sz="2000" dirty="0"/>
              <a:t>Four due to leaks at fundamental power couplers (FPCs)</a:t>
            </a:r>
          </a:p>
          <a:p>
            <a:r>
              <a:rPr lang="en-US" sz="2400" dirty="0"/>
              <a:t>FPC leaks so far were not catastrophic</a:t>
            </a:r>
          </a:p>
          <a:p>
            <a:pPr lvl="1"/>
            <a:r>
              <a:rPr lang="en-US" sz="2000" dirty="0"/>
              <a:t>Leak rate: high 10</a:t>
            </a:r>
            <a:r>
              <a:rPr lang="en-US" sz="2000" baseline="30000" dirty="0"/>
              <a:t>-7</a:t>
            </a:r>
            <a:r>
              <a:rPr lang="en-US" sz="2000" dirty="0"/>
              <a:t> or low 10</a:t>
            </a:r>
            <a:r>
              <a:rPr lang="en-US" sz="2000" baseline="30000" dirty="0"/>
              <a:t>-6</a:t>
            </a:r>
            <a:r>
              <a:rPr lang="en-US" sz="2000" dirty="0"/>
              <a:t> torr l/s scale leak</a:t>
            </a:r>
          </a:p>
          <a:p>
            <a:pPr lvl="1"/>
            <a:r>
              <a:rPr lang="en-US" sz="2000" dirty="0"/>
              <a:t>turn off and wait until the next outage</a:t>
            </a:r>
          </a:p>
          <a:p>
            <a:r>
              <a:rPr lang="en-US" sz="2400" dirty="0"/>
              <a:t>Two medium beat cryomodules waiting on offline repairs</a:t>
            </a:r>
          </a:p>
          <a:p>
            <a:pPr lvl="1"/>
            <a:r>
              <a:rPr lang="en-US" sz="2000" dirty="0"/>
              <a:t>5a: arcing around FPC but no leak</a:t>
            </a:r>
          </a:p>
          <a:p>
            <a:pPr lvl="1"/>
            <a:r>
              <a:rPr lang="en-US" sz="2000" dirty="0"/>
              <a:t>11b: HOM coupler (never operated at SNS)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A90B97-833D-4595-9C40-F6960A090F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59" t="31333" r="23936"/>
          <a:stretch/>
        </p:blipFill>
        <p:spPr>
          <a:xfrm>
            <a:off x="9144323" y="2442530"/>
            <a:ext cx="3017520" cy="2388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963368-B1E5-4DC1-B2AF-32A82E087A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69"/>
          <a:stretch/>
        </p:blipFill>
        <p:spPr>
          <a:xfrm>
            <a:off x="8472609" y="4359031"/>
            <a:ext cx="3210559" cy="238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6982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FD8C5-6853-48CE-AF5B-A1AB76352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cryomodule repairs since FY07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ACBF8-0565-4AF7-BE8E-1CFA09D5E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474" y="1053370"/>
            <a:ext cx="11430000" cy="5088811"/>
          </a:xfrm>
        </p:spPr>
        <p:txBody>
          <a:bodyPr/>
          <a:lstStyle/>
          <a:p>
            <a:r>
              <a:rPr lang="en-US" sz="2400" dirty="0"/>
              <a:t>Instruments (PT, CCG, TC, TD): &gt;100</a:t>
            </a:r>
          </a:p>
          <a:p>
            <a:r>
              <a:rPr lang="en-US" sz="2400" dirty="0"/>
              <a:t>JT valve actuator: ~20</a:t>
            </a:r>
          </a:p>
          <a:p>
            <a:r>
              <a:rPr lang="en-US" sz="2400" dirty="0"/>
              <a:t>Thermal cycling to remove gaseous contamination: ~12</a:t>
            </a:r>
          </a:p>
          <a:p>
            <a:r>
              <a:rPr lang="en-US" sz="2400" dirty="0"/>
              <a:t>Tuner repair: &gt;20</a:t>
            </a:r>
          </a:p>
          <a:p>
            <a:pPr lvl="1"/>
            <a:r>
              <a:rPr lang="en-US" sz="2000" dirty="0"/>
              <a:t>Mostly between FY06 and FY13. Only one in 2018 since FY14.</a:t>
            </a:r>
          </a:p>
          <a:p>
            <a:pPr lvl="1"/>
            <a:r>
              <a:rPr lang="en-US" sz="2000" dirty="0"/>
              <a:t>Tuner controller failures become more frequent recently (1~2 per year)</a:t>
            </a:r>
          </a:p>
          <a:p>
            <a:r>
              <a:rPr lang="en-US" sz="2400" dirty="0"/>
              <a:t>Insulating vacuum repair/upgrade: 10 CMs require active pumping</a:t>
            </a:r>
          </a:p>
          <a:p>
            <a:r>
              <a:rPr lang="en-US" sz="2400" dirty="0"/>
              <a:t>RF component (water condensation at coupler air side, loosen connectors in CM): 3</a:t>
            </a:r>
          </a:p>
          <a:p>
            <a:r>
              <a:rPr lang="en-US" sz="2400" dirty="0"/>
              <a:t>HOM couplers: removed feedthroughs from 7 CMs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190954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C3B6A-3232-4E32-8F69-ACCC27599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 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11527-7CA9-4C33-848E-2D32DCE76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961303"/>
            <a:ext cx="11178759" cy="3165987"/>
          </a:xfrm>
        </p:spPr>
        <p:txBody>
          <a:bodyPr/>
          <a:lstStyle/>
          <a:p>
            <a:r>
              <a:rPr lang="en-US" sz="2400" dirty="0"/>
              <a:t>From 2009 to 2015, linac output energy for the stable neutron production was 925-940 MeV </a:t>
            </a:r>
          </a:p>
          <a:p>
            <a:pPr lvl="1"/>
            <a:r>
              <a:rPr lang="en-US" sz="2000" dirty="0" err="1"/>
              <a:t>E</a:t>
            </a:r>
            <a:r>
              <a:rPr lang="en-US" sz="2000" baseline="-25000" dirty="0" err="1"/>
              <a:t>acc</a:t>
            </a:r>
            <a:r>
              <a:rPr lang="en-US" sz="2000" dirty="0"/>
              <a:t> of each cavity was set based on collective limits at 60 pps. </a:t>
            </a:r>
          </a:p>
          <a:p>
            <a:r>
              <a:rPr lang="en-US" sz="2400" dirty="0"/>
              <a:t>SNS looked for cost-effective method to decrease electron activities and thus to increase </a:t>
            </a:r>
            <a:r>
              <a:rPr lang="en-US" sz="2400" dirty="0" err="1"/>
              <a:t>E</a:t>
            </a:r>
            <a:r>
              <a:rPr lang="en-US" sz="2400" baseline="-25000" dirty="0" err="1"/>
              <a:t>acc</a:t>
            </a:r>
            <a:endParaRPr lang="en-US" sz="2400" baseline="-25000" dirty="0"/>
          </a:p>
          <a:p>
            <a:pPr lvl="1"/>
            <a:r>
              <a:rPr lang="en-US" sz="2000" dirty="0"/>
              <a:t>In 2009, during attempt for helium processing for SNS cryomodule, observed RF glow discharge with very low RF power. Large reduction of field emission was measured.</a:t>
            </a:r>
          </a:p>
          <a:p>
            <a:pPr lvl="1"/>
            <a:r>
              <a:rPr lang="en-US" sz="2000" dirty="0"/>
              <a:t>In-situ plasma processing was identified as an important area of R&amp;D</a:t>
            </a:r>
          </a:p>
          <a:p>
            <a:endParaRPr lang="en-US" sz="24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71B94EC-139A-4FA7-8940-BCF922EC3482}"/>
              </a:ext>
            </a:extLst>
          </p:cNvPr>
          <p:cNvSpPr txBox="1">
            <a:spLocks/>
          </p:cNvSpPr>
          <p:nvPr/>
        </p:nvSpPr>
        <p:spPr bwMode="auto">
          <a:xfrm>
            <a:off x="429767" y="4127291"/>
            <a:ext cx="6663760" cy="2456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R&amp;D started in 2012</a:t>
            </a:r>
          </a:p>
        </p:txBody>
      </p:sp>
      <p:pic>
        <p:nvPicPr>
          <p:cNvPr id="5" name="Picture 2" descr="H:\2016-10 Oct - artistic view of plasma cleaning\16-G01317_plasma_processing2.jpg">
            <a:extLst>
              <a:ext uri="{FF2B5EF4-FFF2-40B4-BE49-F238E27FC236}">
                <a16:creationId xmlns:a16="http://schemas.microsoft.com/office/drawing/2014/main" id="{67046522-A143-42EE-A811-4C819C427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825" y="4205668"/>
            <a:ext cx="4017478" cy="24563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266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8F4ECFA4-805D-4077-9486-CD3A9A378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214" y="3805963"/>
            <a:ext cx="2839744" cy="21764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B218B7-FE28-4919-8E5D-0A9CBC8D4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In-situ Plasma Processing R&amp;D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ECDEF1A-9DC8-467A-9936-76265C2A0A09}"/>
              </a:ext>
            </a:extLst>
          </p:cNvPr>
          <p:cNvSpPr txBox="1">
            <a:spLocks/>
          </p:cNvSpPr>
          <p:nvPr/>
        </p:nvSpPr>
        <p:spPr bwMode="auto">
          <a:xfrm>
            <a:off x="429767" y="972611"/>
            <a:ext cx="11198815" cy="2456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R&amp;D started in 2012 to develop a reliable technique for in-situ plasma processing for high beta cavities</a:t>
            </a:r>
          </a:p>
          <a:p>
            <a:pPr lvl="1"/>
            <a:r>
              <a:rPr lang="en-US" sz="2000" dirty="0"/>
              <a:t>Focused on removal of residual contamination using low density reactive oxygen plasma to decrease electron activities (Field emission and multipacting)</a:t>
            </a:r>
          </a:p>
          <a:p>
            <a:r>
              <a:rPr lang="en-US" sz="2400" dirty="0"/>
              <a:t>Successful recipe development for high beta cavities </a:t>
            </a:r>
          </a:p>
        </p:txBody>
      </p:sp>
      <p:pic>
        <p:nvPicPr>
          <p:cNvPr id="5" name="Picture 2" descr="P:\experiment\cryomodule\plasma processing\CM00023 slot 19 - plasma processing in tunnel - 2016 Dec Jan\other\pictures\IMG_4954.JPG">
            <a:extLst>
              <a:ext uri="{FF2B5EF4-FFF2-40B4-BE49-F238E27FC236}">
                <a16:creationId xmlns:a16="http://schemas.microsoft.com/office/drawing/2014/main" id="{929D3201-14F4-4A65-B680-AF34FC8C8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958" y="3204710"/>
            <a:ext cx="5068455" cy="337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 up of a screen&#10;&#10;Description automatically generated">
            <a:extLst>
              <a:ext uri="{FF2B5EF4-FFF2-40B4-BE49-F238E27FC236}">
                <a16:creationId xmlns:a16="http://schemas.microsoft.com/office/drawing/2014/main" id="{77C81A82-822B-4EED-9090-167E82B79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901" y="3805963"/>
            <a:ext cx="3183313" cy="217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8448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8BE7F-6102-408C-B29A-CE71FBAB4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 boosts to 1 GeV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2F399-45AD-43A5-B4FF-E8A999503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1138594"/>
            <a:ext cx="5786490" cy="5206787"/>
          </a:xfrm>
        </p:spPr>
        <p:txBody>
          <a:bodyPr/>
          <a:lstStyle/>
          <a:p>
            <a:r>
              <a:rPr lang="en-US" sz="2400" dirty="0"/>
              <a:t>8 high-beta cryomodules successfully plasma processed </a:t>
            </a:r>
          </a:p>
          <a:p>
            <a:pPr lvl="1"/>
            <a:r>
              <a:rPr lang="en-US" sz="2000" dirty="0"/>
              <a:t>1 cryomodule offline</a:t>
            </a:r>
          </a:p>
          <a:p>
            <a:pPr lvl="1"/>
            <a:r>
              <a:rPr lang="en-US" sz="2000" dirty="0"/>
              <a:t>7 cryomodules in the tunnel </a:t>
            </a:r>
          </a:p>
          <a:p>
            <a:pPr lvl="1"/>
            <a:r>
              <a:rPr lang="en-US" sz="2000" dirty="0"/>
              <a:t>Accelerating gradient increased by 20% on average</a:t>
            </a:r>
          </a:p>
          <a:p>
            <a:pPr lvl="1"/>
            <a:r>
              <a:rPr lang="en-US" sz="2000" dirty="0"/>
              <a:t>Improvement of </a:t>
            </a:r>
            <a:r>
              <a:rPr lang="en-US" sz="2000" dirty="0" err="1"/>
              <a:t>E</a:t>
            </a:r>
            <a:r>
              <a:rPr lang="en-US" sz="2000" baseline="-25000" dirty="0" err="1"/>
              <a:t>acc</a:t>
            </a:r>
            <a:r>
              <a:rPr lang="en-US" sz="2000" dirty="0"/>
              <a:t> ranges from 0 to 6.5 MV/m</a:t>
            </a:r>
          </a:p>
          <a:p>
            <a:pPr lvl="1"/>
            <a:r>
              <a:rPr lang="en-US" sz="2000" dirty="0"/>
              <a:t>No performance degradation from plasma processing observed</a:t>
            </a:r>
          </a:p>
          <a:p>
            <a:r>
              <a:rPr lang="en-US" sz="2400" dirty="0"/>
              <a:t> Also plasma processing is ready for medium beta cavities</a:t>
            </a:r>
          </a:p>
          <a:p>
            <a:pPr lvl="1"/>
            <a:r>
              <a:rPr lang="en-US" sz="2000" dirty="0"/>
              <a:t>Will be deployed to offline medium beta cryomodule after repair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CF182E-9ACB-451E-80A4-53BA05BDAB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770" y="1282893"/>
            <a:ext cx="5200285" cy="478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42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3471E-3360-4455-B1FF-FED6B5BF1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SNS SCL history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651948-7B1E-4D3F-981A-904E216B8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94" y="1156487"/>
            <a:ext cx="10991238" cy="50832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C9A002-4FCE-4937-8AB7-7794BDDF1EE9}"/>
              </a:ext>
            </a:extLst>
          </p:cNvPr>
          <p:cNvSpPr txBox="1"/>
          <p:nvPr/>
        </p:nvSpPr>
        <p:spPr>
          <a:xfrm rot="16200000">
            <a:off x="-1167752" y="3308016"/>
            <a:ext cx="3454525" cy="416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Linac output energy (MeV)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1B3C9DB-EE07-457B-B038-FF7C4CD13AA1}"/>
              </a:ext>
            </a:extLst>
          </p:cNvPr>
          <p:cNvCxnSpPr/>
          <p:nvPr/>
        </p:nvCxnSpPr>
        <p:spPr>
          <a:xfrm flipV="1">
            <a:off x="7681140" y="2571420"/>
            <a:ext cx="0" cy="38824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76888E2-1D78-4738-A67E-053A7385F318}"/>
              </a:ext>
            </a:extLst>
          </p:cNvPr>
          <p:cNvCxnSpPr/>
          <p:nvPr/>
        </p:nvCxnSpPr>
        <p:spPr>
          <a:xfrm flipV="1">
            <a:off x="8050966" y="2336013"/>
            <a:ext cx="0" cy="32757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9DA73EC-7504-4F9E-8B4F-E2C77D267D8F}"/>
              </a:ext>
            </a:extLst>
          </p:cNvPr>
          <p:cNvSpPr txBox="1"/>
          <p:nvPr/>
        </p:nvSpPr>
        <p:spPr>
          <a:xfrm>
            <a:off x="7924695" y="2133739"/>
            <a:ext cx="993691" cy="324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50" dirty="0"/>
              <a:t>972 MeV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7C1C12-FD64-4B95-A501-32C04610C3F3}"/>
              </a:ext>
            </a:extLst>
          </p:cNvPr>
          <p:cNvSpPr txBox="1"/>
          <p:nvPr/>
        </p:nvSpPr>
        <p:spPr>
          <a:xfrm>
            <a:off x="8475720" y="1860398"/>
            <a:ext cx="961788" cy="315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50" dirty="0"/>
              <a:t>990 MeV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E0A828-9666-4BA8-9429-A24F0CEFAAAE}"/>
              </a:ext>
            </a:extLst>
          </p:cNvPr>
          <p:cNvSpPr/>
          <p:nvPr/>
        </p:nvSpPr>
        <p:spPr>
          <a:xfrm>
            <a:off x="11058995" y="1102982"/>
            <a:ext cx="606625" cy="378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257324-443E-4A5C-8E99-0F5B53E60DFC}"/>
              </a:ext>
            </a:extLst>
          </p:cNvPr>
          <p:cNvSpPr/>
          <p:nvPr/>
        </p:nvSpPr>
        <p:spPr>
          <a:xfrm>
            <a:off x="1878792" y="3408775"/>
            <a:ext cx="381289" cy="303313"/>
          </a:xfrm>
          <a:prstGeom prst="rect">
            <a:avLst/>
          </a:prstGeom>
          <a:solidFill>
            <a:srgbClr val="355F14">
              <a:alpha val="56078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8E0448-9434-491E-B18E-7C16CBA72DD6}"/>
              </a:ext>
            </a:extLst>
          </p:cNvPr>
          <p:cNvSpPr/>
          <p:nvPr/>
        </p:nvSpPr>
        <p:spPr>
          <a:xfrm>
            <a:off x="1552224" y="3585530"/>
            <a:ext cx="309449" cy="293595"/>
          </a:xfrm>
          <a:prstGeom prst="rect">
            <a:avLst/>
          </a:prstGeom>
          <a:solidFill>
            <a:srgbClr val="355F14">
              <a:alpha val="56078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1412B9A-D333-4B2F-942E-FEF32D1C72DF}"/>
              </a:ext>
            </a:extLst>
          </p:cNvPr>
          <p:cNvCxnSpPr>
            <a:cxnSpLocks/>
          </p:cNvCxnSpPr>
          <p:nvPr/>
        </p:nvCxnSpPr>
        <p:spPr>
          <a:xfrm flipV="1">
            <a:off x="2312970" y="2916903"/>
            <a:ext cx="0" cy="48602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4A346E1-A7EB-4F33-97CE-E91903674A26}"/>
              </a:ext>
            </a:extLst>
          </p:cNvPr>
          <p:cNvCxnSpPr/>
          <p:nvPr/>
        </p:nvCxnSpPr>
        <p:spPr>
          <a:xfrm>
            <a:off x="3004713" y="2717010"/>
            <a:ext cx="0" cy="2426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6" name="Right Brace 15">
            <a:extLst>
              <a:ext uri="{FF2B5EF4-FFF2-40B4-BE49-F238E27FC236}">
                <a16:creationId xmlns:a16="http://schemas.microsoft.com/office/drawing/2014/main" id="{9F63ECC5-ABA8-4B91-BAA0-166EAB42D3E4}"/>
              </a:ext>
            </a:extLst>
          </p:cNvPr>
          <p:cNvSpPr/>
          <p:nvPr/>
        </p:nvSpPr>
        <p:spPr>
          <a:xfrm rot="5400000">
            <a:off x="1633592" y="3656045"/>
            <a:ext cx="353865" cy="862931"/>
          </a:xfrm>
          <a:prstGeom prst="rightBrace">
            <a:avLst/>
          </a:prstGeom>
          <a:ln>
            <a:solidFill>
              <a:srgbClr val="0000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7022758-9E76-4B09-906E-3FD5913F808B}"/>
              </a:ext>
            </a:extLst>
          </p:cNvPr>
          <p:cNvCxnSpPr/>
          <p:nvPr/>
        </p:nvCxnSpPr>
        <p:spPr>
          <a:xfrm>
            <a:off x="4595290" y="2838335"/>
            <a:ext cx="0" cy="3033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80853B5-C3DB-4FE1-A3A1-ED204242AA1E}"/>
              </a:ext>
            </a:extLst>
          </p:cNvPr>
          <p:cNvCxnSpPr>
            <a:cxnSpLocks/>
          </p:cNvCxnSpPr>
          <p:nvPr/>
        </p:nvCxnSpPr>
        <p:spPr>
          <a:xfrm>
            <a:off x="4938161" y="3146267"/>
            <a:ext cx="0" cy="8838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4D3D8B1-D994-478D-A161-C87882CCF688}"/>
              </a:ext>
            </a:extLst>
          </p:cNvPr>
          <p:cNvCxnSpPr>
            <a:cxnSpLocks/>
          </p:cNvCxnSpPr>
          <p:nvPr/>
        </p:nvCxnSpPr>
        <p:spPr>
          <a:xfrm flipH="1" flipV="1">
            <a:off x="5046361" y="3346627"/>
            <a:ext cx="3880" cy="68790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A8669B1-BC7E-454A-A678-CFC66DB53685}"/>
              </a:ext>
            </a:extLst>
          </p:cNvPr>
          <p:cNvCxnSpPr>
            <a:cxnSpLocks/>
          </p:cNvCxnSpPr>
          <p:nvPr/>
        </p:nvCxnSpPr>
        <p:spPr>
          <a:xfrm flipV="1">
            <a:off x="5202459" y="2800251"/>
            <a:ext cx="0" cy="56393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1660FDA-4B05-4927-BB57-F6F50E9842BA}"/>
              </a:ext>
            </a:extLst>
          </p:cNvPr>
          <p:cNvCxnSpPr/>
          <p:nvPr/>
        </p:nvCxnSpPr>
        <p:spPr>
          <a:xfrm>
            <a:off x="5751848" y="2608128"/>
            <a:ext cx="0" cy="2426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F7A26F1-CD49-407E-88A2-B70E040E58CC}"/>
              </a:ext>
            </a:extLst>
          </p:cNvPr>
          <p:cNvCxnSpPr/>
          <p:nvPr/>
        </p:nvCxnSpPr>
        <p:spPr>
          <a:xfrm flipV="1">
            <a:off x="6133140" y="2553764"/>
            <a:ext cx="0" cy="30331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481D816-3313-48FB-B8E9-EDA8482DBF82}"/>
              </a:ext>
            </a:extLst>
          </p:cNvPr>
          <p:cNvCxnSpPr/>
          <p:nvPr/>
        </p:nvCxnSpPr>
        <p:spPr>
          <a:xfrm flipV="1">
            <a:off x="8785861" y="2096050"/>
            <a:ext cx="0" cy="32757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943981A-0402-439B-8EC2-D9A91F17D619}"/>
              </a:ext>
            </a:extLst>
          </p:cNvPr>
          <p:cNvCxnSpPr>
            <a:cxnSpLocks/>
          </p:cNvCxnSpPr>
          <p:nvPr/>
        </p:nvCxnSpPr>
        <p:spPr>
          <a:xfrm flipV="1">
            <a:off x="9355345" y="1821647"/>
            <a:ext cx="0" cy="446783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B6CC28C-D339-4BC5-9BA6-B4702EF931F8}"/>
              </a:ext>
            </a:extLst>
          </p:cNvPr>
          <p:cNvSpPr txBox="1"/>
          <p:nvPr/>
        </p:nvSpPr>
        <p:spPr>
          <a:xfrm>
            <a:off x="1246497" y="4302656"/>
            <a:ext cx="2548883" cy="784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</a:rPr>
              <a:t>RF/Control improvement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</a:rPr>
              <a:t>Two CM Repairs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</a:rPr>
              <a:t>Other misc.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25C2C4-6C4F-4633-810F-189E5C28AD9A}"/>
              </a:ext>
            </a:extLst>
          </p:cNvPr>
          <p:cNvSpPr txBox="1"/>
          <p:nvPr/>
        </p:nvSpPr>
        <p:spPr>
          <a:xfrm>
            <a:off x="1213719" y="2952737"/>
            <a:ext cx="1136195" cy="5635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</a:rPr>
              <a:t>Additional</a:t>
            </a:r>
          </a:p>
          <a:p>
            <a:pPr algn="r"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</a:rPr>
              <a:t>HVCM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AC88D3-B1D6-40A3-9032-A4F2A03CBC06}"/>
              </a:ext>
            </a:extLst>
          </p:cNvPr>
          <p:cNvSpPr txBox="1"/>
          <p:nvPr/>
        </p:nvSpPr>
        <p:spPr>
          <a:xfrm>
            <a:off x="2517080" y="2048423"/>
            <a:ext cx="99257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FF0000"/>
                </a:solidFill>
              </a:rPr>
              <a:t>Recognized</a:t>
            </a:r>
          </a:p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FF0000"/>
                </a:solidFill>
              </a:rPr>
              <a:t>Errant</a:t>
            </a:r>
          </a:p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FF0000"/>
                </a:solidFill>
              </a:rPr>
              <a:t>Beam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3341CA0-A9A5-4E0F-BB25-9949269BC2FF}"/>
              </a:ext>
            </a:extLst>
          </p:cNvPr>
          <p:cNvSpPr txBox="1"/>
          <p:nvPr/>
        </p:nvSpPr>
        <p:spPr>
          <a:xfrm>
            <a:off x="3632822" y="2237334"/>
            <a:ext cx="1114408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FF0000"/>
                </a:solidFill>
              </a:rPr>
              <a:t>3 cavities</a:t>
            </a:r>
          </a:p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FF0000"/>
                </a:solidFill>
              </a:rPr>
              <a:t>Turned off</a:t>
            </a:r>
          </a:p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FF0000"/>
                </a:solidFill>
              </a:rPr>
              <a:t>(errant beam)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DCA307F-2AC4-424E-BE83-CF025801212B}"/>
              </a:ext>
            </a:extLst>
          </p:cNvPr>
          <p:cNvSpPr txBox="1"/>
          <p:nvPr/>
        </p:nvSpPr>
        <p:spPr>
          <a:xfrm>
            <a:off x="5423870" y="4255208"/>
            <a:ext cx="151515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FF0000"/>
                </a:solidFill>
              </a:rPr>
              <a:t>1. Full pulse length 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FF0000"/>
                </a:solidFill>
              </a:rPr>
              <a:t>for 1.4 MW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6435DAA-A4D6-43AE-B82C-63D30C8AD1F2}"/>
              </a:ext>
            </a:extLst>
          </p:cNvPr>
          <p:cNvSpPr txBox="1"/>
          <p:nvPr/>
        </p:nvSpPr>
        <p:spPr>
          <a:xfrm>
            <a:off x="3487049" y="3196300"/>
            <a:ext cx="141416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 dirty="0">
                <a:solidFill>
                  <a:srgbClr val="FF0000"/>
                </a:solidFill>
              </a:rPr>
              <a:t>CMs out </a:t>
            </a:r>
          </a:p>
          <a:p>
            <a:pPr algn="r">
              <a:lnSpc>
                <a:spcPct val="90000"/>
              </a:lnSpc>
            </a:pPr>
            <a:r>
              <a:rPr lang="en-US" sz="1200" dirty="0">
                <a:solidFill>
                  <a:srgbClr val="FF0000"/>
                </a:solidFill>
              </a:rPr>
              <a:t>from slot 6 and 20</a:t>
            </a:r>
          </a:p>
          <a:p>
            <a:pPr algn="r">
              <a:lnSpc>
                <a:spcPct val="90000"/>
              </a:lnSpc>
            </a:pPr>
            <a:r>
              <a:rPr lang="en-US" sz="1200" dirty="0">
                <a:solidFill>
                  <a:srgbClr val="FF0000"/>
                </a:solidFill>
              </a:rPr>
              <a:t>for repair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9E1965-5A46-4D00-9268-09DD4BE1BE74}"/>
              </a:ext>
            </a:extLst>
          </p:cNvPr>
          <p:cNvSpPr txBox="1"/>
          <p:nvPr/>
        </p:nvSpPr>
        <p:spPr>
          <a:xfrm>
            <a:off x="5036784" y="3426003"/>
            <a:ext cx="1383860" cy="784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</a:rPr>
              <a:t>High beta 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</a:rPr>
              <a:t>spare CM in 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</a:rPr>
              <a:t>for slot 20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E77620-A1D1-46E2-9EBC-D979F44C61AA}"/>
              </a:ext>
            </a:extLst>
          </p:cNvPr>
          <p:cNvSpPr txBox="1"/>
          <p:nvPr/>
        </p:nvSpPr>
        <p:spPr>
          <a:xfrm>
            <a:off x="4649170" y="2208450"/>
            <a:ext cx="98837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</a:rPr>
              <a:t>MB CM in 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</a:rPr>
              <a:t>(slot 6)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</a:rPr>
              <a:t>after repair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5D6C16-0554-47CA-A23A-E0A0D8B29E8A}"/>
              </a:ext>
            </a:extLst>
          </p:cNvPr>
          <p:cNvSpPr txBox="1"/>
          <p:nvPr/>
        </p:nvSpPr>
        <p:spPr>
          <a:xfrm>
            <a:off x="5423870" y="4823268"/>
            <a:ext cx="2297485" cy="1004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</a:rPr>
              <a:t>2. Worst performing 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</a:rPr>
              <a:t>HB CM out (slot 19),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</a:rPr>
              <a:t>HB CM from slot 20 in 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</a:rPr>
              <a:t>after repair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B1AB2F3-289A-4DDE-90F9-95353DF29C7D}"/>
              </a:ext>
            </a:extLst>
          </p:cNvPr>
          <p:cNvSpPr txBox="1"/>
          <p:nvPr/>
        </p:nvSpPr>
        <p:spPr>
          <a:xfrm>
            <a:off x="6821419" y="2894812"/>
            <a:ext cx="2418596" cy="1886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</a:rPr>
              <a:t>First in-situ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</a:rPr>
              <a:t>plasma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</a:rPr>
              <a:t>Processing (CM19) 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</a:rPr>
              <a:t>&amp;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</a:rPr>
              <a:t>Performance recoveries of degraded cavities (thermal cycling, RF conditioning)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BA7552B-BBFC-46CB-B1B7-E23033ADEEC7}"/>
              </a:ext>
            </a:extLst>
          </p:cNvPr>
          <p:cNvSpPr txBox="1"/>
          <p:nvPr/>
        </p:nvSpPr>
        <p:spPr>
          <a:xfrm>
            <a:off x="6585849" y="1570564"/>
            <a:ext cx="1534010" cy="1004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</a:rPr>
              <a:t>Second in-situ</a:t>
            </a:r>
          </a:p>
          <a:p>
            <a:pPr algn="r"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</a:rPr>
              <a:t>plasma</a:t>
            </a:r>
          </a:p>
          <a:p>
            <a:pPr algn="r"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</a:rPr>
              <a:t>processing</a:t>
            </a:r>
          </a:p>
          <a:p>
            <a:pPr algn="r"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</a:rPr>
              <a:t>CM18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315055D-3722-4AE1-9A8F-52466185352E}"/>
              </a:ext>
            </a:extLst>
          </p:cNvPr>
          <p:cNvSpPr txBox="1"/>
          <p:nvPr/>
        </p:nvSpPr>
        <p:spPr>
          <a:xfrm>
            <a:off x="9237300" y="2279825"/>
            <a:ext cx="1363257" cy="806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</a:rPr>
              <a:t>Fourth in-situ plasma processing CM21, 22 &amp; 23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FE2F4AC-A5FB-47E0-AD92-39E8B32830D8}"/>
              </a:ext>
            </a:extLst>
          </p:cNvPr>
          <p:cNvSpPr txBox="1"/>
          <p:nvPr/>
        </p:nvSpPr>
        <p:spPr>
          <a:xfrm>
            <a:off x="9355345" y="1282858"/>
            <a:ext cx="1792411" cy="590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1010 MeV with 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increased 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energy margin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03474FD-CB88-433C-8F17-AE09062D41A2}"/>
              </a:ext>
            </a:extLst>
          </p:cNvPr>
          <p:cNvSpPr txBox="1"/>
          <p:nvPr/>
        </p:nvSpPr>
        <p:spPr>
          <a:xfrm>
            <a:off x="6387349" y="2552007"/>
            <a:ext cx="961788" cy="315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50" dirty="0"/>
              <a:t>939 MeV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4CB3E9A-0349-4384-BBC7-CFCA4D247876}"/>
              </a:ext>
            </a:extLst>
          </p:cNvPr>
          <p:cNvSpPr txBox="1"/>
          <p:nvPr/>
        </p:nvSpPr>
        <p:spPr>
          <a:xfrm>
            <a:off x="7952601" y="2466265"/>
            <a:ext cx="1308475" cy="1004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</a:rPr>
              <a:t>Third in-situ</a:t>
            </a:r>
          </a:p>
          <a:p>
            <a:pPr algn="r"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</a:rPr>
              <a:t>plasma</a:t>
            </a:r>
          </a:p>
          <a:p>
            <a:pPr algn="r"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</a:rPr>
              <a:t>processing</a:t>
            </a:r>
          </a:p>
          <a:p>
            <a:pPr algn="r"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</a:rPr>
              <a:t>CM16 &amp; 17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ACA7D9C-4CD0-4A98-B08C-35BC1A9724B2}"/>
              </a:ext>
            </a:extLst>
          </p:cNvPr>
          <p:cNvSpPr/>
          <p:nvPr/>
        </p:nvSpPr>
        <p:spPr>
          <a:xfrm>
            <a:off x="5605331" y="2326890"/>
            <a:ext cx="415172" cy="367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1 </a:t>
            </a:r>
            <a:endParaRPr lang="en-US" sz="1200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DE043A9-7841-4791-8F99-5AA13DC5AA04}"/>
              </a:ext>
            </a:extLst>
          </p:cNvPr>
          <p:cNvSpPr/>
          <p:nvPr/>
        </p:nvSpPr>
        <p:spPr>
          <a:xfrm>
            <a:off x="5987974" y="2323402"/>
            <a:ext cx="2696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AFE64EE-09B9-401E-B8FF-EB404F08D2AC}"/>
              </a:ext>
            </a:extLst>
          </p:cNvPr>
          <p:cNvSpPr txBox="1"/>
          <p:nvPr/>
        </p:nvSpPr>
        <p:spPr>
          <a:xfrm>
            <a:off x="7297868" y="2309736"/>
            <a:ext cx="724878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50" dirty="0"/>
              <a:t>957 MeV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AA20C1A-A72E-4852-AC07-E32F92B41123}"/>
              </a:ext>
            </a:extLst>
          </p:cNvPr>
          <p:cNvSpPr/>
          <p:nvPr/>
        </p:nvSpPr>
        <p:spPr>
          <a:xfrm>
            <a:off x="545088" y="1218682"/>
            <a:ext cx="606625" cy="378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6EC168D-429A-4841-8B3B-D1E192D43937}"/>
              </a:ext>
            </a:extLst>
          </p:cNvPr>
          <p:cNvCxnSpPr>
            <a:cxnSpLocks/>
          </p:cNvCxnSpPr>
          <p:nvPr/>
        </p:nvCxnSpPr>
        <p:spPr>
          <a:xfrm flipV="1">
            <a:off x="10886128" y="1865411"/>
            <a:ext cx="0" cy="17962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A6818286-71F3-4F93-AA98-6AC5F8F5BD10}"/>
              </a:ext>
            </a:extLst>
          </p:cNvPr>
          <p:cNvSpPr txBox="1"/>
          <p:nvPr/>
        </p:nvSpPr>
        <p:spPr>
          <a:xfrm>
            <a:off x="9718689" y="1999657"/>
            <a:ext cx="1311578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200" dirty="0">
                <a:solidFill>
                  <a:srgbClr val="0000FF"/>
                </a:solidFill>
              </a:rPr>
              <a:t>MB Spare CM in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A71011B-0774-40AE-9795-3546DC79B060}"/>
              </a:ext>
            </a:extLst>
          </p:cNvPr>
          <p:cNvSpPr txBox="1"/>
          <p:nvPr/>
        </p:nvSpPr>
        <p:spPr>
          <a:xfrm rot="5400000">
            <a:off x="10047173" y="3308017"/>
            <a:ext cx="3454525" cy="416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Linac output energy (MeV)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C34FC01-E32B-4771-86D3-74EEF4164584}"/>
              </a:ext>
            </a:extLst>
          </p:cNvPr>
          <p:cNvSpPr txBox="1"/>
          <p:nvPr/>
        </p:nvSpPr>
        <p:spPr>
          <a:xfrm>
            <a:off x="2321761" y="2680531"/>
            <a:ext cx="724878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50" dirty="0"/>
              <a:t>928 MeV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95B8A8C-06E8-49E3-8A7B-94A89220D781}"/>
              </a:ext>
            </a:extLst>
          </p:cNvPr>
          <p:cNvSpPr txBox="1"/>
          <p:nvPr/>
        </p:nvSpPr>
        <p:spPr>
          <a:xfrm>
            <a:off x="3414368" y="2729453"/>
            <a:ext cx="724878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50" dirty="0"/>
              <a:t>925 MeV</a:t>
            </a:r>
          </a:p>
        </p:txBody>
      </p:sp>
    </p:spTree>
    <p:extLst>
      <p:ext uri="{BB962C8B-B14F-4D97-AF65-F5344CB8AC3E}">
        <p14:creationId xmlns:p14="http://schemas.microsoft.com/office/powerpoint/2010/main" val="15969968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0980C-BA28-4717-8AAC-4B677A6C5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CHL Reliability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6FE51-399E-4253-AAEB-BC915DBF7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919" y="1053858"/>
            <a:ext cx="5204679" cy="5355650"/>
          </a:xfrm>
        </p:spPr>
        <p:txBody>
          <a:bodyPr/>
          <a:lstStyle/>
          <a:p>
            <a:r>
              <a:rPr lang="en-US" sz="2400" dirty="0"/>
              <a:t>Availability: 99.8% last ten-year average</a:t>
            </a:r>
          </a:p>
          <a:p>
            <a:pPr>
              <a:spcBef>
                <a:spcPts val="1000"/>
              </a:spcBef>
            </a:pPr>
            <a:r>
              <a:rPr lang="en-US" sz="2400" dirty="0"/>
              <a:t>Sustainability for the future</a:t>
            </a:r>
          </a:p>
          <a:p>
            <a:pPr lvl="1">
              <a:spcBef>
                <a:spcPts val="1000"/>
              </a:spcBef>
            </a:pPr>
            <a:r>
              <a:rPr lang="en-US" sz="1800" dirty="0"/>
              <a:t>Active preventative maintenances</a:t>
            </a:r>
          </a:p>
          <a:p>
            <a:pPr lvl="1">
              <a:spcBef>
                <a:spcPts val="1000"/>
              </a:spcBef>
            </a:pPr>
            <a:r>
              <a:rPr lang="en-US" sz="1800" dirty="0"/>
              <a:t>Developed CHL spare carbon bed</a:t>
            </a:r>
          </a:p>
          <a:p>
            <a:pPr lvl="1">
              <a:spcBef>
                <a:spcPts val="1000"/>
              </a:spcBef>
            </a:pPr>
            <a:r>
              <a:rPr lang="en-US" sz="1800" dirty="0"/>
              <a:t>Plan for replacing CHL helium purifier </a:t>
            </a:r>
          </a:p>
          <a:p>
            <a:pPr lvl="1">
              <a:spcBef>
                <a:spcPts val="1000"/>
              </a:spcBef>
            </a:pPr>
            <a:r>
              <a:rPr lang="en-US" sz="1800" dirty="0"/>
              <a:t>Plan for new 2K cold box</a:t>
            </a:r>
            <a:endParaRPr lang="en-US" sz="2400" dirty="0"/>
          </a:p>
          <a:p>
            <a:r>
              <a:rPr lang="en-US" sz="2400" dirty="0"/>
              <a:t>Several people has been qualified for CHL operation including 2-K pump-down</a:t>
            </a:r>
          </a:p>
          <a:p>
            <a:pPr lvl="1"/>
            <a:r>
              <a:rPr lang="en-US" sz="2000" dirty="0"/>
              <a:t>Qualification program for technicians in place</a:t>
            </a:r>
          </a:p>
          <a:p>
            <a:pPr lvl="1"/>
            <a:r>
              <a:rPr lang="en-US" sz="2000" dirty="0"/>
              <a:t>Continue to develop procedures for operation and maintenances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AF16AD6-FFB1-4785-8687-9E267A84335F}"/>
              </a:ext>
            </a:extLst>
          </p:cNvPr>
          <p:cNvGrpSpPr/>
          <p:nvPr/>
        </p:nvGrpSpPr>
        <p:grpSpPr>
          <a:xfrm>
            <a:off x="5659598" y="1633572"/>
            <a:ext cx="6200169" cy="3590855"/>
            <a:chOff x="5930704" y="1341088"/>
            <a:chExt cx="6200169" cy="359085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20B634C-0157-4F37-95DD-52C19C4083CF}"/>
                </a:ext>
              </a:extLst>
            </p:cNvPr>
            <p:cNvGrpSpPr/>
            <p:nvPr/>
          </p:nvGrpSpPr>
          <p:grpSpPr>
            <a:xfrm>
              <a:off x="5930704" y="1341088"/>
              <a:ext cx="6200169" cy="3590855"/>
              <a:chOff x="3175016" y="2731435"/>
              <a:chExt cx="6200169" cy="3590855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7B813D2-3704-4897-A6C5-24A45F12A0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175016" y="2731435"/>
                <a:ext cx="6200169" cy="3590855"/>
              </a:xfrm>
              <a:prstGeom prst="rect">
                <a:avLst/>
              </a:prstGeom>
            </p:spPr>
          </p:pic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2787506D-454E-4FF0-A970-02521AB46F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25455" y="3447472"/>
                <a:ext cx="5107709" cy="0"/>
              </a:xfrm>
              <a:prstGeom prst="line">
                <a:avLst/>
              </a:prstGeom>
              <a:ln w="28575">
                <a:solidFill>
                  <a:schemeClr val="accent2">
                    <a:lumMod val="50000"/>
                  </a:schemeClr>
                </a:solidFill>
                <a:prstDash val="dash"/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C791142-8304-4B81-BFFC-F6851CAC40B1}"/>
                </a:ext>
              </a:extLst>
            </p:cNvPr>
            <p:cNvSpPr txBox="1"/>
            <p:nvPr/>
          </p:nvSpPr>
          <p:spPr>
            <a:xfrm rot="16200000">
              <a:off x="5394656" y="2979549"/>
              <a:ext cx="1622560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600" dirty="0">
                  <a:latin typeface="+mn-lt"/>
                </a:rPr>
                <a:t>Availability (%)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46242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0BFD4-E6FE-4C41-A5C0-D987324B9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issues in CHL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9AC05-50DA-4DE6-A695-5E2E96547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959160"/>
            <a:ext cx="11365069" cy="5624520"/>
          </a:xfrm>
        </p:spPr>
        <p:txBody>
          <a:bodyPr/>
          <a:lstStyle/>
          <a:p>
            <a:r>
              <a:rPr lang="en-US" sz="2400" dirty="0"/>
              <a:t>VFD fault and 2K cold-box trip</a:t>
            </a:r>
          </a:p>
          <a:p>
            <a:pPr lvl="1"/>
            <a:r>
              <a:rPr lang="en-US" sz="2000" dirty="0"/>
              <a:t>Had nuisance trips (during operation and during pump-down to 2K) and became more frequent. </a:t>
            </a:r>
          </a:p>
          <a:p>
            <a:pPr lvl="1"/>
            <a:r>
              <a:rPr lang="en-US" sz="2000" dirty="0"/>
              <a:t>Root cause was the sinus filter* for CC3 wired incorrectly from day one </a:t>
            </a:r>
          </a:p>
          <a:p>
            <a:pPr marL="398463" lvl="1" indent="0">
              <a:buNone/>
            </a:pPr>
            <a:r>
              <a:rPr lang="en-US" sz="2000" dirty="0"/>
              <a:t>	</a:t>
            </a:r>
            <a:r>
              <a:rPr lang="en-US" sz="1800" dirty="0"/>
              <a:t>*sinus filter: LC filter between VFD and transformer for cold compressor motor</a:t>
            </a:r>
            <a:endParaRPr lang="en-US" sz="2000" dirty="0"/>
          </a:p>
          <a:p>
            <a:pPr lvl="1"/>
            <a:r>
              <a:rPr lang="en-US" sz="2000" dirty="0"/>
              <a:t>Since this fix, no nuisance trips</a:t>
            </a:r>
          </a:p>
          <a:p>
            <a:r>
              <a:rPr lang="en-US" sz="2400" dirty="0"/>
              <a:t>2K cold-box trip due to loss of power to Mag bearing cabinet for CC4</a:t>
            </a:r>
          </a:p>
          <a:p>
            <a:pPr lvl="1"/>
            <a:r>
              <a:rPr lang="en-US" sz="2000" dirty="0"/>
              <a:t>Root cause was a failed DC filtering capacitor</a:t>
            </a:r>
          </a:p>
          <a:p>
            <a:pPr lvl="1"/>
            <a:r>
              <a:rPr lang="en-US" sz="2000" dirty="0"/>
              <a:t>Resulted in 22-hours down time to verify whether cold compressor was safely shut down or not</a:t>
            </a:r>
          </a:p>
          <a:p>
            <a:pPr lvl="1"/>
            <a:r>
              <a:rPr lang="en-US" sz="2000" dirty="0"/>
              <a:t>Additional preventive actions were implemented to ensure magnetic bearing levitation and soft-landing using back-up battery power at loss of power</a:t>
            </a:r>
          </a:p>
          <a:p>
            <a:pPr lvl="1"/>
            <a:r>
              <a:rPr lang="en-US" sz="2000" dirty="0"/>
              <a:t>So far, we believe that there has been no hard-landing of cold compressors</a:t>
            </a:r>
          </a:p>
        </p:txBody>
      </p:sp>
    </p:spTree>
    <p:extLst>
      <p:ext uri="{BB962C8B-B14F-4D97-AF65-F5344CB8AC3E}">
        <p14:creationId xmlns:p14="http://schemas.microsoft.com/office/powerpoint/2010/main" val="1727297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438B126-AD84-4699-87AB-B5C23D9E8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382" y="3161234"/>
            <a:ext cx="11425236" cy="535531"/>
          </a:xfrm>
        </p:spPr>
        <p:txBody>
          <a:bodyPr/>
          <a:lstStyle/>
          <a:p>
            <a:pPr algn="ctr"/>
            <a:r>
              <a:rPr lang="en-US" dirty="0"/>
              <a:t>Proton Power Upgrade (PPU) Project</a:t>
            </a:r>
          </a:p>
        </p:txBody>
      </p:sp>
    </p:spTree>
    <p:extLst>
      <p:ext uri="{BB962C8B-B14F-4D97-AF65-F5344CB8AC3E}">
        <p14:creationId xmlns:p14="http://schemas.microsoft.com/office/powerpoint/2010/main" val="16489637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>
            <a:extLst>
              <a:ext uri="{FF2B5EF4-FFF2-40B4-BE49-F238E27FC236}">
                <a16:creationId xmlns:a16="http://schemas.microsoft.com/office/drawing/2014/main" id="{6E3E8C11-79BD-4BD2-B220-A80AF5278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6648" y="356001"/>
            <a:ext cx="1835413" cy="1228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C6266D-C2FB-4E8F-AAF7-E473D2CBF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Power Upgrade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FE1C0-CC80-4909-8E8D-57674013D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930924"/>
            <a:ext cx="11430000" cy="4047778"/>
          </a:xfrm>
        </p:spPr>
        <p:txBody>
          <a:bodyPr/>
          <a:lstStyle/>
          <a:p>
            <a:r>
              <a:rPr lang="en-US" sz="2400" dirty="0"/>
              <a:t>Accelerator capability from 1.4 MW to 2.8 MW</a:t>
            </a:r>
          </a:p>
          <a:p>
            <a:pPr lvl="1"/>
            <a:r>
              <a:rPr lang="en-US" sz="2000" dirty="0"/>
              <a:t>Beam energy increase by 30%</a:t>
            </a:r>
          </a:p>
          <a:p>
            <a:pPr lvl="1"/>
            <a:r>
              <a:rPr lang="en-US" sz="2000" dirty="0"/>
              <a:t>Beam current increase by 50%</a:t>
            </a:r>
          </a:p>
          <a:p>
            <a:r>
              <a:rPr lang="en-US" sz="2400" dirty="0"/>
              <a:t>2-MW First Target Station</a:t>
            </a:r>
          </a:p>
        </p:txBody>
      </p:sp>
      <p:pic>
        <p:nvPicPr>
          <p:cNvPr id="34" name="Picture 5" descr="lattice_revU_omega_[2000-02-22]_MD3_VIEW">
            <a:extLst>
              <a:ext uri="{FF2B5EF4-FFF2-40B4-BE49-F238E27FC236}">
                <a16:creationId xmlns:a16="http://schemas.microsoft.com/office/drawing/2014/main" id="{26DDD499-4BD0-489A-8D4D-43FD3DE73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765" t="2550" r="3922" b="3082"/>
          <a:stretch>
            <a:fillRect/>
          </a:stretch>
        </p:blipFill>
        <p:spPr bwMode="auto">
          <a:xfrm>
            <a:off x="8049767" y="1753879"/>
            <a:ext cx="3810000" cy="32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Line 35">
            <a:extLst>
              <a:ext uri="{FF2B5EF4-FFF2-40B4-BE49-F238E27FC236}">
                <a16:creationId xmlns:a16="http://schemas.microsoft.com/office/drawing/2014/main" id="{C94807E4-FFA3-4805-BD18-A6B795C114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91967" y="4344679"/>
            <a:ext cx="5257800" cy="127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64" name="Rectangle 52">
            <a:extLst>
              <a:ext uri="{FF2B5EF4-FFF2-40B4-BE49-F238E27FC236}">
                <a16:creationId xmlns:a16="http://schemas.microsoft.com/office/drawing/2014/main" id="{BD246105-4D6F-47D9-BC98-02E13572C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1165" y="4199927"/>
            <a:ext cx="1040666" cy="274320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 i="1" dirty="0">
                <a:solidFill>
                  <a:schemeClr val="bg1"/>
                </a:solidFill>
                <a:latin typeface="+mn-lt"/>
              </a:rPr>
              <a:t>upgrade</a:t>
            </a:r>
          </a:p>
        </p:txBody>
      </p:sp>
      <p:sp>
        <p:nvSpPr>
          <p:cNvPr id="77" name="Rectangle 52">
            <a:extLst>
              <a:ext uri="{FF2B5EF4-FFF2-40B4-BE49-F238E27FC236}">
                <a16:creationId xmlns:a16="http://schemas.microsoft.com/office/drawing/2014/main" id="{8B907C0C-C5FF-4E88-A2A2-8CCA73D76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1968" y="4199927"/>
            <a:ext cx="4209196" cy="27432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 i="1" dirty="0">
                <a:latin typeface="+mn-lt"/>
              </a:rPr>
              <a:t>Existing linac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3EB8142F-A997-496E-8368-5E84006B4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4597" y="4704605"/>
            <a:ext cx="799741" cy="1843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481121DB-2B94-4E17-B475-15BD3FFDAD6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605646" y="4662053"/>
            <a:ext cx="1726829" cy="1137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5" name="Content Placeholder 3">
            <a:extLst>
              <a:ext uri="{FF2B5EF4-FFF2-40B4-BE49-F238E27FC236}">
                <a16:creationId xmlns:a16="http://schemas.microsoft.com/office/drawing/2014/main" id="{44036AFA-9730-4C62-8B30-0A467A2828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9564550" y="5062868"/>
            <a:ext cx="2528469" cy="1377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D6BE9EF8-E635-45AC-9934-67CCD19271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8265" y="4662053"/>
            <a:ext cx="2864292" cy="1348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E7DB4606-3512-44C4-9B1C-2064E5E46A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1790" y="2719305"/>
            <a:ext cx="3267853" cy="1348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A8646235-10EF-483B-93C4-57142FC17B7E}"/>
              </a:ext>
            </a:extLst>
          </p:cNvPr>
          <p:cNvSpPr txBox="1"/>
          <p:nvPr/>
        </p:nvSpPr>
        <p:spPr>
          <a:xfrm>
            <a:off x="3390864" y="3167654"/>
            <a:ext cx="1630575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dirty="0">
                <a:latin typeface="+mn-lt"/>
              </a:rPr>
              <a:t>7 new </a:t>
            </a:r>
          </a:p>
          <a:p>
            <a:pPr algn="r">
              <a:lnSpc>
                <a:spcPct val="90000"/>
              </a:lnSpc>
            </a:pPr>
            <a:r>
              <a:rPr lang="en-US" dirty="0">
                <a:latin typeface="+mn-lt"/>
              </a:rPr>
              <a:t>cryomodules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E30C780-43E2-40FC-B6DB-FA18E683FCDD}"/>
              </a:ext>
            </a:extLst>
          </p:cNvPr>
          <p:cNvSpPr txBox="1"/>
          <p:nvPr/>
        </p:nvSpPr>
        <p:spPr>
          <a:xfrm>
            <a:off x="667126" y="5101631"/>
            <a:ext cx="2092239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dirty="0">
                <a:latin typeface="+mn-lt"/>
              </a:rPr>
              <a:t>HPRF</a:t>
            </a:r>
          </a:p>
          <a:p>
            <a:pPr algn="r">
              <a:lnSpc>
                <a:spcPct val="90000"/>
              </a:lnSpc>
            </a:pPr>
            <a:r>
              <a:rPr lang="en-US" dirty="0">
                <a:latin typeface="+mn-lt"/>
              </a:rPr>
              <a:t>HVCM</a:t>
            </a:r>
          </a:p>
          <a:p>
            <a:pPr algn="r">
              <a:lnSpc>
                <a:spcPct val="90000"/>
              </a:lnSpc>
            </a:pPr>
            <a:r>
              <a:rPr lang="en-US" dirty="0">
                <a:latin typeface="+mn-lt"/>
              </a:rPr>
              <a:t>LLRF</a:t>
            </a:r>
          </a:p>
          <a:p>
            <a:pPr algn="r">
              <a:lnSpc>
                <a:spcPct val="90000"/>
              </a:lnSpc>
            </a:pPr>
            <a:r>
              <a:rPr lang="en-US" dirty="0">
                <a:latin typeface="+mn-lt"/>
              </a:rPr>
              <a:t>Gallery extension</a:t>
            </a:r>
          </a:p>
          <a:p>
            <a:pPr algn="r">
              <a:lnSpc>
                <a:spcPct val="90000"/>
              </a:lnSpc>
            </a:pPr>
            <a:endParaRPr lang="en-US" dirty="0">
              <a:latin typeface="+mn-lt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676D1D8-EFBF-4403-A4ED-C0AAF3B8AB90}"/>
              </a:ext>
            </a:extLst>
          </p:cNvPr>
          <p:cNvSpPr txBox="1"/>
          <p:nvPr/>
        </p:nvSpPr>
        <p:spPr>
          <a:xfrm>
            <a:off x="9805616" y="6179689"/>
            <a:ext cx="157607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2-MW target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E622ED9-D383-4338-9549-7C32E094DAE8}"/>
              </a:ext>
            </a:extLst>
          </p:cNvPr>
          <p:cNvSpPr txBox="1"/>
          <p:nvPr/>
        </p:nvSpPr>
        <p:spPr>
          <a:xfrm>
            <a:off x="10446009" y="490646"/>
            <a:ext cx="1745991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Ring injection 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&amp; extraction 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upgrade</a:t>
            </a:r>
          </a:p>
        </p:txBody>
      </p:sp>
    </p:spTree>
    <p:extLst>
      <p:ext uri="{BB962C8B-B14F-4D97-AF65-F5344CB8AC3E}">
        <p14:creationId xmlns:p14="http://schemas.microsoft.com/office/powerpoint/2010/main" val="3968536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317D3-1E78-4CBF-A2AE-C751A3061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382" y="3161234"/>
            <a:ext cx="11425236" cy="535531"/>
          </a:xfrm>
        </p:spPr>
        <p:txBody>
          <a:bodyPr/>
          <a:lstStyle/>
          <a:p>
            <a:pPr algn="ctr"/>
            <a:r>
              <a:rPr lang="en-US" dirty="0"/>
              <a:t>SNS and SNS SCL overview</a:t>
            </a:r>
          </a:p>
        </p:txBody>
      </p:sp>
    </p:spTree>
    <p:extLst>
      <p:ext uri="{BB962C8B-B14F-4D97-AF65-F5344CB8AC3E}">
        <p14:creationId xmlns:p14="http://schemas.microsoft.com/office/powerpoint/2010/main" val="42941488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AFA5B-9669-49DD-8B7B-D81C0027F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SCL setup for 1.3 GeV for 2.8 MW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8F92BC8-015A-4320-87CB-25CCF6302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47148"/>
            <a:ext cx="11430000" cy="5355074"/>
          </a:xfrm>
        </p:spPr>
        <p:txBody>
          <a:bodyPr/>
          <a:lstStyle/>
          <a:p>
            <a:r>
              <a:rPr lang="en-US" sz="2000" dirty="0"/>
              <a:t>1.3 GeV is a built-in energy limit due to Lorentz stripping in HEBT</a:t>
            </a:r>
          </a:p>
          <a:p>
            <a:r>
              <a:rPr lang="en-US" sz="2000" dirty="0"/>
              <a:t>No upgrade or replacement for existing cold linac</a:t>
            </a:r>
          </a:p>
          <a:p>
            <a:r>
              <a:rPr lang="en-US" sz="2000" dirty="0"/>
              <a:t>Accelerating gradient for PPU cavities: 16 MV/m, and seven new cryomodules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D965B2-F92F-40B8-9919-EAF4A7432DF6}"/>
              </a:ext>
            </a:extLst>
          </p:cNvPr>
          <p:cNvGrpSpPr/>
          <p:nvPr/>
        </p:nvGrpSpPr>
        <p:grpSpPr>
          <a:xfrm>
            <a:off x="429767" y="2311120"/>
            <a:ext cx="5486876" cy="4464009"/>
            <a:chOff x="429767" y="2311120"/>
            <a:chExt cx="5486876" cy="446400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8641653-4B88-4C6E-85F8-68F3DE14C6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888"/>
            <a:stretch/>
          </p:blipFill>
          <p:spPr>
            <a:xfrm>
              <a:off x="429767" y="2311120"/>
              <a:ext cx="5486876" cy="4464009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B5B0DB3-8051-49A0-BB05-8AF265DBFD9F}"/>
                </a:ext>
              </a:extLst>
            </p:cNvPr>
            <p:cNvGrpSpPr/>
            <p:nvPr/>
          </p:nvGrpSpPr>
          <p:grpSpPr>
            <a:xfrm>
              <a:off x="1882307" y="4912304"/>
              <a:ext cx="2179432" cy="518456"/>
              <a:chOff x="2929095" y="4780174"/>
              <a:chExt cx="2179432" cy="518456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223987-C44E-477B-BCDA-BBA293F6DF4E}"/>
                  </a:ext>
                </a:extLst>
              </p:cNvPr>
              <p:cNvSpPr/>
              <p:nvPr/>
            </p:nvSpPr>
            <p:spPr>
              <a:xfrm>
                <a:off x="2929095" y="4868426"/>
                <a:ext cx="109728" cy="109728"/>
              </a:xfrm>
              <a:prstGeom prst="ellipse">
                <a:avLst/>
              </a:prstGeom>
              <a:solidFill>
                <a:srgbClr val="0000FF"/>
              </a:solidFill>
              <a:ln w="38100">
                <a:solidFill>
                  <a:schemeClr val="bg2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1709228-B906-4016-9ECB-96E976627DC3}"/>
                  </a:ext>
                </a:extLst>
              </p:cNvPr>
              <p:cNvSpPr/>
              <p:nvPr/>
            </p:nvSpPr>
            <p:spPr>
              <a:xfrm>
                <a:off x="2951955" y="5118596"/>
                <a:ext cx="64008" cy="64008"/>
              </a:xfrm>
              <a:prstGeom prst="ellipse">
                <a:avLst/>
              </a:prstGeom>
              <a:noFill/>
              <a:ln w="19050">
                <a:solidFill>
                  <a:schemeClr val="accent2">
                    <a:lumMod val="50000"/>
                  </a:schemeClr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CB6922B-31D2-451D-9AEC-864113567BA9}"/>
                  </a:ext>
                </a:extLst>
              </p:cNvPr>
              <p:cNvSpPr txBox="1"/>
              <p:nvPr/>
            </p:nvSpPr>
            <p:spPr>
              <a:xfrm>
                <a:off x="3083614" y="4780174"/>
                <a:ext cx="2024913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1400" dirty="0">
                    <a:latin typeface="+mn-lt"/>
                  </a:rPr>
                  <a:t>1.3 GeV and 2.8 MW 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D9562B-F797-4B03-A3AA-6B9DFFB6C7CD}"/>
                  </a:ext>
                </a:extLst>
              </p:cNvPr>
              <p:cNvSpPr txBox="1"/>
              <p:nvPr/>
            </p:nvSpPr>
            <p:spPr>
              <a:xfrm>
                <a:off x="3083614" y="5012398"/>
                <a:ext cx="1975221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1400" dirty="0">
                    <a:latin typeface="+mn-lt"/>
                  </a:rPr>
                  <a:t>1.0 GeV and 1.4 MW</a:t>
                </a: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A436A94-E21E-45E9-8362-357F53407D26}"/>
                </a:ext>
              </a:extLst>
            </p:cNvPr>
            <p:cNvCxnSpPr/>
            <p:nvPr/>
          </p:nvCxnSpPr>
          <p:spPr>
            <a:xfrm>
              <a:off x="4240404" y="2381459"/>
              <a:ext cx="0" cy="3426488"/>
            </a:xfrm>
            <a:prstGeom prst="line">
              <a:avLst/>
            </a:prstGeom>
            <a:ln w="3175">
              <a:solidFill>
                <a:schemeClr val="accent6">
                  <a:lumMod val="7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3AD987-F812-4803-9FCD-5D6C70DEF61E}"/>
              </a:ext>
            </a:extLst>
          </p:cNvPr>
          <p:cNvGrpSpPr/>
          <p:nvPr/>
        </p:nvGrpSpPr>
        <p:grpSpPr>
          <a:xfrm>
            <a:off x="6096000" y="2233216"/>
            <a:ext cx="6041660" cy="4541914"/>
            <a:chOff x="6096000" y="2233216"/>
            <a:chExt cx="6041660" cy="454191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D5F067E-0C41-4690-8342-EBDC7AA554EF}"/>
                </a:ext>
              </a:extLst>
            </p:cNvPr>
            <p:cNvGrpSpPr/>
            <p:nvPr/>
          </p:nvGrpSpPr>
          <p:grpSpPr>
            <a:xfrm>
              <a:off x="6096000" y="2233216"/>
              <a:ext cx="6041660" cy="4541914"/>
              <a:chOff x="6096000" y="2233216"/>
              <a:chExt cx="6041660" cy="454191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9946ABE-027E-42B9-A195-88BFA88D42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96000" y="2233216"/>
                <a:ext cx="6041660" cy="4541914"/>
              </a:xfrm>
              <a:prstGeom prst="rect">
                <a:avLst/>
              </a:prstGeom>
            </p:spPr>
          </p:pic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8E20AB3D-2B3C-4F36-82C0-D8C1A9EAB829}"/>
                  </a:ext>
                </a:extLst>
              </p:cNvPr>
              <p:cNvSpPr/>
              <p:nvPr/>
            </p:nvSpPr>
            <p:spPr>
              <a:xfrm>
                <a:off x="7985091" y="5259784"/>
                <a:ext cx="109728" cy="109728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38100">
                <a:solidFill>
                  <a:schemeClr val="bg2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E1A33185-2FB6-4126-9EE5-4E8252B6D683}"/>
                  </a:ext>
                </a:extLst>
              </p:cNvPr>
              <p:cNvSpPr/>
              <p:nvPr/>
            </p:nvSpPr>
            <p:spPr>
              <a:xfrm>
                <a:off x="8007951" y="5509954"/>
                <a:ext cx="64008" cy="64008"/>
              </a:xfrm>
              <a:prstGeom prst="ellipse">
                <a:avLst/>
              </a:prstGeom>
              <a:noFill/>
              <a:ln w="19050">
                <a:solidFill>
                  <a:srgbClr val="FF6600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5A66D09-2867-4CDC-BC78-312A01420D7B}"/>
                  </a:ext>
                </a:extLst>
              </p:cNvPr>
              <p:cNvSpPr txBox="1"/>
              <p:nvPr/>
            </p:nvSpPr>
            <p:spPr>
              <a:xfrm>
                <a:off x="8139610" y="5171532"/>
                <a:ext cx="1826141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1400" dirty="0">
                    <a:latin typeface="+mn-lt"/>
                  </a:rPr>
                  <a:t>Required RF power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4C97108-3D7A-4C11-BFA2-80AE1D1BB080}"/>
                  </a:ext>
                </a:extLst>
              </p:cNvPr>
              <p:cNvSpPr txBox="1"/>
              <p:nvPr/>
            </p:nvSpPr>
            <p:spPr>
              <a:xfrm>
                <a:off x="8139610" y="5403756"/>
                <a:ext cx="1649811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1400" dirty="0">
                    <a:latin typeface="+mn-lt"/>
                  </a:rPr>
                  <a:t>RF power margin</a:t>
                </a:r>
              </a:p>
            </p:txBody>
          </p:sp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520690C-9CA6-4870-A158-B0D0F80007F9}"/>
                </a:ext>
              </a:extLst>
            </p:cNvPr>
            <p:cNvCxnSpPr>
              <a:cxnSpLocks/>
            </p:cNvCxnSpPr>
            <p:nvPr/>
          </p:nvCxnSpPr>
          <p:spPr>
            <a:xfrm>
              <a:off x="9965751" y="2381459"/>
              <a:ext cx="0" cy="3383280"/>
            </a:xfrm>
            <a:prstGeom prst="line">
              <a:avLst/>
            </a:prstGeom>
            <a:ln w="3175">
              <a:solidFill>
                <a:schemeClr val="accent6">
                  <a:lumMod val="7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057ED7B-097F-422E-B2C8-7B9D7C09F16A}"/>
              </a:ext>
            </a:extLst>
          </p:cNvPr>
          <p:cNvSpPr txBox="1"/>
          <p:nvPr/>
        </p:nvSpPr>
        <p:spPr>
          <a:xfrm>
            <a:off x="1125415" y="6381560"/>
            <a:ext cx="452720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Comparison of accelerating gradients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51EAD6-351B-41A5-A868-17C0B500AD4E}"/>
              </a:ext>
            </a:extLst>
          </p:cNvPr>
          <p:cNvSpPr txBox="1"/>
          <p:nvPr/>
        </p:nvSpPr>
        <p:spPr>
          <a:xfrm>
            <a:off x="7257192" y="6310962"/>
            <a:ext cx="4047903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Required RF power and RF margin 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for 1.3 GeV and 2.8 MW</a:t>
            </a:r>
          </a:p>
        </p:txBody>
      </p:sp>
    </p:spTree>
    <p:extLst>
      <p:ext uri="{BB962C8B-B14F-4D97-AF65-F5344CB8AC3E}">
        <p14:creationId xmlns:p14="http://schemas.microsoft.com/office/powerpoint/2010/main" val="10010067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89A25-C34D-4461-835B-35A7B6EDB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PPU cavity/cryomodule design specifications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3B1DD44-3C59-4D79-ABA3-CA44D298F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28023"/>
            <a:ext cx="11430000" cy="1118492"/>
          </a:xfrm>
        </p:spPr>
        <p:txBody>
          <a:bodyPr/>
          <a:lstStyle/>
          <a:p>
            <a:r>
              <a:rPr lang="en-US" dirty="0"/>
              <a:t>Lessons learned are incorporated into the design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1D0145C-3304-4DA2-8377-F64EA81812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7617896"/>
              </p:ext>
            </p:extLst>
          </p:nvPr>
        </p:nvGraphicFramePr>
        <p:xfrm>
          <a:off x="638629" y="1373496"/>
          <a:ext cx="11105316" cy="4854393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409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18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06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3431">
                  <a:extLst>
                    <a:ext uri="{9D8B030D-6E8A-4147-A177-3AD203B41FA5}">
                      <a16:colId xmlns:a16="http://schemas.microsoft.com/office/drawing/2014/main" val="811255814"/>
                    </a:ext>
                  </a:extLst>
                </a:gridCol>
              </a:tblGrid>
              <a:tr h="62868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Parameters</a:t>
                      </a:r>
                      <a:endParaRPr lang="en-US" sz="16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830" marR="36830" marT="36576" marB="3657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Original SNS high-beta cryomodule design</a:t>
                      </a:r>
                      <a:endParaRPr lang="en-US" sz="16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830" marR="36830" marT="36576" marB="3657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PPU high-beta cryomodule</a:t>
                      </a:r>
                      <a:endParaRPr lang="en-US" sz="16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830" marR="36830" marT="36576" marB="3657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  <a:ea typeface="Times New Roman"/>
                        </a:rPr>
                        <a:t>Demonstration of Performance</a:t>
                      </a:r>
                    </a:p>
                  </a:txBody>
                  <a:tcPr marL="36830" marR="36830" marT="36576" marB="3657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20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E</a:t>
                      </a:r>
                      <a:r>
                        <a:rPr lang="en-US" sz="1600" baseline="-25000" dirty="0" err="1">
                          <a:effectLst/>
                        </a:rPr>
                        <a:t>acc</a:t>
                      </a:r>
                      <a:r>
                        <a:rPr lang="en-US" sz="1600" dirty="0">
                          <a:effectLst/>
                        </a:rPr>
                        <a:t> (MV/m)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830" marR="36830" marT="36576" marB="3657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15.8 (14.8*)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830" marR="36830" marT="36576" marB="3657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16.0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830" marR="36830" marT="36576" marB="3657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/>
                        </a:rPr>
                        <a:t>Demonstrated with spare HB CM in operation since 2012</a:t>
                      </a:r>
                    </a:p>
                  </a:txBody>
                  <a:tcPr marL="36830" marR="36830" marT="36576" marB="3657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32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FPC rating. Peak, Average (kW)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830" marR="36830" marT="36576" marB="3657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550, 50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830" marR="36830" marT="36576" marB="3657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700, 65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830" marR="36830" marT="36576" marB="3657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/>
                        </a:rPr>
                        <a:t>Demonstrated with FPC qualification on test stand</a:t>
                      </a:r>
                    </a:p>
                  </a:txBody>
                  <a:tcPr marL="36830" marR="36830" marT="36576" marB="36576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32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Q</a:t>
                      </a:r>
                      <a:r>
                        <a:rPr lang="en-US" sz="1600" baseline="-25000" dirty="0">
                          <a:effectLst/>
                        </a:rPr>
                        <a:t>0</a:t>
                      </a:r>
                      <a:endParaRPr lang="en-US" sz="1600" baseline="-25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830" marR="36830" marT="36576" marB="3657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&gt; 5 × 10</a:t>
                      </a:r>
                      <a:r>
                        <a:rPr lang="en-US" sz="1600" baseline="30000" dirty="0">
                          <a:effectLst/>
                        </a:rPr>
                        <a:t>9</a:t>
                      </a:r>
                      <a:r>
                        <a:rPr lang="en-US" sz="1600" dirty="0">
                          <a:effectLst/>
                        </a:rPr>
                        <a:t> at 2.1 K</a:t>
                      </a:r>
                      <a:endParaRPr lang="en-US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830" marR="36830" marT="36576" marB="36576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</a:rPr>
                        <a:t>&gt; 5 × 10</a:t>
                      </a:r>
                      <a:r>
                        <a:rPr lang="en-US" sz="1600" baseline="30000" dirty="0">
                          <a:effectLst/>
                        </a:rPr>
                        <a:t>9</a:t>
                      </a:r>
                      <a:r>
                        <a:rPr lang="en-US" sz="1600" dirty="0">
                          <a:effectLst/>
                        </a:rPr>
                        <a:t> at 2.1 K</a:t>
                      </a:r>
                      <a:endParaRPr lang="en-US" sz="16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830" marR="36830" marT="36576" marB="36576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/>
                        </a:rPr>
                        <a:t>No change</a:t>
                      </a:r>
                    </a:p>
                  </a:txBody>
                  <a:tcPr marL="36830" marR="36830" marT="36576" marB="36576" anchor="ctr"/>
                </a:tc>
                <a:extLst>
                  <a:ext uri="{0D108BD9-81ED-4DB2-BD59-A6C34878D82A}">
                    <a16:rowId xmlns:a16="http://schemas.microsoft.com/office/drawing/2014/main" val="2725233600"/>
                  </a:ext>
                </a:extLst>
              </a:tr>
              <a:tr h="27619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External Q of FPC, </a:t>
                      </a:r>
                      <a:r>
                        <a:rPr lang="en-US" sz="1600" dirty="0" err="1">
                          <a:effectLst/>
                        </a:rPr>
                        <a:t>Q</a:t>
                      </a:r>
                      <a:r>
                        <a:rPr lang="en-US" sz="1600" baseline="-25000" dirty="0" err="1">
                          <a:effectLst/>
                        </a:rPr>
                        <a:t>ex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830" marR="36830" marT="36576" marB="3657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 × 10</a:t>
                      </a:r>
                      <a:r>
                        <a:rPr lang="en-US" sz="1600" baseline="30000" dirty="0">
                          <a:effectLst/>
                        </a:rPr>
                        <a:t>5</a:t>
                      </a:r>
                      <a:r>
                        <a:rPr lang="en-US" sz="1600" dirty="0">
                          <a:effectLst/>
                        </a:rPr>
                        <a:t> (±20%), fixed type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830" marR="36830" marT="36576" marB="3657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 × 10</a:t>
                      </a:r>
                      <a:r>
                        <a:rPr lang="en-US" sz="1600" baseline="30000" dirty="0">
                          <a:effectLst/>
                        </a:rPr>
                        <a:t>5</a:t>
                      </a:r>
                      <a:r>
                        <a:rPr lang="en-US" sz="1600" dirty="0">
                          <a:effectLst/>
                        </a:rPr>
                        <a:t> (±20%), fixed type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830" marR="36830" marT="36576" marB="36576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/>
                        </a:rPr>
                        <a:t>Verified on test bench</a:t>
                      </a:r>
                    </a:p>
                  </a:txBody>
                  <a:tcPr marL="36830" marR="36830" marT="36576" marB="36576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42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Material of cavity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830" marR="36830" marT="36576" marB="3657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RRR&gt;250 for cells,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RRR~70 for end groups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830" marR="36830" marT="36576" marB="3657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RRR&gt;250 for both cells and end groups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830" marR="36830" marT="36576" marB="3657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/>
                        </a:rPr>
                        <a:t>Developed 3 new medium beta cavities with RRR&gt;300 </a:t>
                      </a:r>
                    </a:p>
                  </a:txBody>
                  <a:tcPr marL="36830" marR="36830" marT="36576" marB="36576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249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Higher-order mode coupler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830" marR="36830" marT="36576" marB="3657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Two (one at each end group)</a:t>
                      </a:r>
                      <a:endParaRPr lang="en-US" sz="20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830" marR="36830" marT="36576" marB="3657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None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830" marR="36830" marT="36576" marB="3657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/>
                        </a:rPr>
                        <a:t>Demonstrated through HOM measurement and operation</a:t>
                      </a:r>
                    </a:p>
                  </a:txBody>
                  <a:tcPr marL="36830" marR="36830" marT="36576" marB="36576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02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Tuner</a:t>
                      </a:r>
                      <a:endParaRPr lang="en-US" sz="20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830" marR="36830" marT="36576" marB="3657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One mechanical tune, one fast piezo tuner</a:t>
                      </a:r>
                      <a:endParaRPr lang="en-US" sz="20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830" marR="36830" marT="36576" marB="3657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 mechanical tuner (no fast piezo tuner)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830" marR="36830" marT="36576" marB="3657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/>
                        </a:rPr>
                        <a:t>Demonstrated through operation</a:t>
                      </a:r>
                    </a:p>
                  </a:txBody>
                  <a:tcPr marL="36830" marR="36830" marT="36576" marB="36576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Pressure vessel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830" marR="36830" marT="36576" marB="3657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Good engineering practice</a:t>
                      </a:r>
                      <a:endParaRPr lang="en-US" sz="20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830" marR="36830" marT="36576" marB="3657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Code stamp required</a:t>
                      </a:r>
                      <a:endParaRPr lang="en-US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36830" marR="36830" marT="36576" marB="36576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/>
                        </a:rPr>
                        <a:t>Developed spare HB CM</a:t>
                      </a:r>
                    </a:p>
                  </a:txBody>
                  <a:tcPr marL="36830" marR="36830" marT="36576" marB="36576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10A2D96-4289-4051-9F0F-AF3894B73D0E}"/>
              </a:ext>
            </a:extLst>
          </p:cNvPr>
          <p:cNvSpPr txBox="1"/>
          <p:nvPr/>
        </p:nvSpPr>
        <p:spPr>
          <a:xfrm>
            <a:off x="3004456" y="6323267"/>
            <a:ext cx="455765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* Average HB cavities in operation as of Sept. 2018</a:t>
            </a:r>
          </a:p>
        </p:txBody>
      </p:sp>
    </p:spTree>
    <p:extLst>
      <p:ext uri="{BB962C8B-B14F-4D97-AF65-F5344CB8AC3E}">
        <p14:creationId xmlns:p14="http://schemas.microsoft.com/office/powerpoint/2010/main" val="1321440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FC49F-73C8-4F6D-9742-2D219CCC6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BF4C0-B083-4A10-91A2-01CAC4253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710" y="1108789"/>
            <a:ext cx="11152817" cy="5365902"/>
          </a:xfrm>
        </p:spPr>
        <p:txBody>
          <a:bodyPr/>
          <a:lstStyle/>
          <a:p>
            <a:r>
              <a:rPr lang="en-US" sz="2400" dirty="0"/>
              <a:t>SNS has conducted a multi-faceted approach for 1.4-MW operation at 1 GeV while keeping the machine highly reliable</a:t>
            </a:r>
          </a:p>
          <a:p>
            <a:r>
              <a:rPr lang="en-US" sz="2400" dirty="0"/>
              <a:t>Significant testing and operational experience has led to a better understanding of systems</a:t>
            </a:r>
          </a:p>
          <a:p>
            <a:pPr lvl="1"/>
            <a:r>
              <a:rPr lang="en-US" sz="2000" dirty="0"/>
              <a:t>There will be always machine-specific issues and nuisances especially in ‘first of a kind’ machine: </a:t>
            </a:r>
          </a:p>
          <a:p>
            <a:pPr lvl="2"/>
            <a:r>
              <a:rPr lang="en-US" sz="1800" dirty="0"/>
              <a:t>keep design simple, keep enough margin, keep room for upgrade</a:t>
            </a:r>
          </a:p>
          <a:p>
            <a:r>
              <a:rPr lang="en-US" sz="2400" dirty="0"/>
              <a:t>Lessons learned for reliable operation and high performance</a:t>
            </a:r>
          </a:p>
          <a:p>
            <a:pPr lvl="1"/>
            <a:r>
              <a:rPr lang="en-US" sz="2000" dirty="0"/>
              <a:t>Operational flexibility is one of the critical aspects for high availability of SNS SCL</a:t>
            </a:r>
          </a:p>
          <a:p>
            <a:pPr lvl="2"/>
            <a:r>
              <a:rPr lang="en-US" sz="1800" dirty="0"/>
              <a:t>Run with adequate energy margin to shorten downtime</a:t>
            </a:r>
          </a:p>
          <a:p>
            <a:pPr lvl="1"/>
            <a:r>
              <a:rPr lang="en-US" sz="2000" dirty="0"/>
              <a:t>Balanced performance between all sub-systems, lead to the most reliable and efficient system </a:t>
            </a:r>
          </a:p>
          <a:p>
            <a:pPr lvl="2"/>
            <a:r>
              <a:rPr lang="en-US" sz="1800" dirty="0"/>
              <a:t>Weakest-link limits overall performance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19081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E2F6C-F0A6-421A-B735-7F35409F9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SNS machine layout</a:t>
            </a:r>
          </a:p>
        </p:txBody>
      </p:sp>
      <p:pic>
        <p:nvPicPr>
          <p:cNvPr id="4" name="Picture 5" descr="lattice_revU_omega_[2000-02-22]_MD3_VIEW">
            <a:extLst>
              <a:ext uri="{FF2B5EF4-FFF2-40B4-BE49-F238E27FC236}">
                <a16:creationId xmlns:a16="http://schemas.microsoft.com/office/drawing/2014/main" id="{F34A9FEF-3A3E-4FE2-8D3B-EDDB453C2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765" t="2550" r="3922" b="3082"/>
          <a:stretch>
            <a:fillRect/>
          </a:stretch>
        </p:blipFill>
        <p:spPr bwMode="auto">
          <a:xfrm>
            <a:off x="7083777" y="273185"/>
            <a:ext cx="3810000" cy="32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81C2A9E4-DF5D-4C54-809F-FB953C7FB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8540" y="936760"/>
            <a:ext cx="2057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600" dirty="0">
                <a:latin typeface="+mn-lt"/>
                <a:ea typeface="굴림" pitchFamily="50" charset="-127"/>
              </a:rPr>
              <a:t>H- stripped to p</a:t>
            </a:r>
          </a:p>
        </p:txBody>
      </p:sp>
      <p:sp>
        <p:nvSpPr>
          <p:cNvPr id="6" name="Line 7">
            <a:extLst>
              <a:ext uri="{FF2B5EF4-FFF2-40B4-BE49-F238E27FC236}">
                <a16:creationId xmlns:a16="http://schemas.microsoft.com/office/drawing/2014/main" id="{7A11BC83-1F2E-4F0F-8F5E-3EC32C75B5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85427" y="958985"/>
            <a:ext cx="488950" cy="163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" name="Line 35">
            <a:extLst>
              <a:ext uri="{FF2B5EF4-FFF2-40B4-BE49-F238E27FC236}">
                <a16:creationId xmlns:a16="http://schemas.microsoft.com/office/drawing/2014/main" id="{929D4230-064E-4FFE-8FAB-38F9351E44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5977" y="2863985"/>
            <a:ext cx="5257800" cy="127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8" name="Rectangle 36">
            <a:extLst>
              <a:ext uri="{FF2B5EF4-FFF2-40B4-BE49-F238E27FC236}">
                <a16:creationId xmlns:a16="http://schemas.microsoft.com/office/drawing/2014/main" id="{21C5A200-1DE0-403C-BB5C-26018A6A8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977" y="2730635"/>
            <a:ext cx="387350" cy="28098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9" name="Rectangle 37">
            <a:extLst>
              <a:ext uri="{FF2B5EF4-FFF2-40B4-BE49-F238E27FC236}">
                <a16:creationId xmlns:a16="http://schemas.microsoft.com/office/drawing/2014/main" id="{AEE314EB-C918-4A97-A22C-EE5399ADD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352" y="2711585"/>
            <a:ext cx="530225" cy="28892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10" name="Rectangle 38">
            <a:extLst>
              <a:ext uri="{FF2B5EF4-FFF2-40B4-BE49-F238E27FC236}">
                <a16:creationId xmlns:a16="http://schemas.microsoft.com/office/drawing/2014/main" id="{EE4DBEC4-927B-43EB-A56F-18D6148C5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8227" y="3244988"/>
            <a:ext cx="442428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600" dirty="0">
                <a:latin typeface="+mn-lt"/>
              </a:rPr>
              <a:t>2.5</a:t>
            </a:r>
          </a:p>
        </p:txBody>
      </p:sp>
      <p:sp>
        <p:nvSpPr>
          <p:cNvPr id="11" name="Line 39">
            <a:extLst>
              <a:ext uri="{FF2B5EF4-FFF2-40B4-BE49-F238E27FC236}">
                <a16:creationId xmlns:a16="http://schemas.microsoft.com/office/drawing/2014/main" id="{B1A50CDA-97A3-43BC-B3BF-DCEA80CFA779}"/>
              </a:ext>
            </a:extLst>
          </p:cNvPr>
          <p:cNvSpPr>
            <a:spLocks noChangeShapeType="1"/>
          </p:cNvSpPr>
          <p:nvPr/>
        </p:nvSpPr>
        <p:spPr bwMode="auto">
          <a:xfrm>
            <a:off x="2783240" y="3016385"/>
            <a:ext cx="0" cy="3000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12" name="Rectangle 41">
            <a:extLst>
              <a:ext uri="{FF2B5EF4-FFF2-40B4-BE49-F238E27FC236}">
                <a16:creationId xmlns:a16="http://schemas.microsoft.com/office/drawing/2014/main" id="{9AC9A133-14ED-4B03-8B78-AB5411790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3252" y="2730635"/>
            <a:ext cx="588963" cy="273050"/>
          </a:xfrm>
          <a:prstGeom prst="rect">
            <a:avLst/>
          </a:prstGeom>
          <a:solidFill>
            <a:srgbClr val="00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13" name="Line 42">
            <a:extLst>
              <a:ext uri="{FF2B5EF4-FFF2-40B4-BE49-F238E27FC236}">
                <a16:creationId xmlns:a16="http://schemas.microsoft.com/office/drawing/2014/main" id="{C71E25A7-9563-4BDE-B9F3-BE9B0887774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6827" y="3016385"/>
            <a:ext cx="0" cy="3000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14" name="Rectangle 44">
            <a:extLst>
              <a:ext uri="{FF2B5EF4-FFF2-40B4-BE49-F238E27FC236}">
                <a16:creationId xmlns:a16="http://schemas.microsoft.com/office/drawing/2014/main" id="{01502894-D239-4DB8-AF5C-43462EC44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890" y="2694122"/>
            <a:ext cx="493019" cy="335989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600" dirty="0">
                <a:latin typeface="+mn-lt"/>
              </a:rPr>
              <a:t>DTL</a:t>
            </a:r>
          </a:p>
        </p:txBody>
      </p:sp>
      <p:sp>
        <p:nvSpPr>
          <p:cNvPr id="15" name="Rectangle 45">
            <a:extLst>
              <a:ext uri="{FF2B5EF4-FFF2-40B4-BE49-F238E27FC236}">
                <a16:creationId xmlns:a16="http://schemas.microsoft.com/office/drawing/2014/main" id="{8A02B2F8-BBB9-4F17-83F6-77231C970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8440" y="3244988"/>
            <a:ext cx="546623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600" dirty="0">
                <a:latin typeface="+mn-lt"/>
              </a:rPr>
              <a:t>86.8</a:t>
            </a:r>
          </a:p>
        </p:txBody>
      </p:sp>
      <p:sp>
        <p:nvSpPr>
          <p:cNvPr id="16" name="Rectangle 46">
            <a:extLst>
              <a:ext uri="{FF2B5EF4-FFF2-40B4-BE49-F238E27FC236}">
                <a16:creationId xmlns:a16="http://schemas.microsoft.com/office/drawing/2014/main" id="{6507915A-4DFE-4C27-AB04-855A96266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4077" y="2705235"/>
            <a:ext cx="487312" cy="335989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altLang="en-US" sz="1600">
                <a:latin typeface="+mn-lt"/>
              </a:rPr>
              <a:t>CCL</a:t>
            </a:r>
          </a:p>
        </p:txBody>
      </p:sp>
      <p:sp>
        <p:nvSpPr>
          <p:cNvPr id="17" name="Rectangle 47">
            <a:extLst>
              <a:ext uri="{FF2B5EF4-FFF2-40B4-BE49-F238E27FC236}">
                <a16:creationId xmlns:a16="http://schemas.microsoft.com/office/drawing/2014/main" id="{4A4B562F-6AE9-4C86-8313-CAA423F04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7577" y="2144847"/>
            <a:ext cx="1082026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600">
                <a:latin typeface="+mn-lt"/>
              </a:rPr>
              <a:t>402.5 MHz</a:t>
            </a:r>
          </a:p>
        </p:txBody>
      </p:sp>
      <p:sp>
        <p:nvSpPr>
          <p:cNvPr id="18" name="Rectangle 48">
            <a:extLst>
              <a:ext uri="{FF2B5EF4-FFF2-40B4-BE49-F238E27FC236}">
                <a16:creationId xmlns:a16="http://schemas.microsoft.com/office/drawing/2014/main" id="{AD92CF0D-1AF1-4097-86A8-DFE8A4089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8340" y="2162310"/>
            <a:ext cx="926535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600">
                <a:latin typeface="+mn-lt"/>
              </a:rPr>
              <a:t>805 MHz</a:t>
            </a:r>
          </a:p>
        </p:txBody>
      </p:sp>
      <p:sp>
        <p:nvSpPr>
          <p:cNvPr id="19" name="Line 49">
            <a:extLst>
              <a:ext uri="{FF2B5EF4-FFF2-40B4-BE49-F238E27FC236}">
                <a16:creationId xmlns:a16="http://schemas.microsoft.com/office/drawing/2014/main" id="{71052631-AD6D-431B-8888-A8B9A5771B2F}"/>
              </a:ext>
            </a:extLst>
          </p:cNvPr>
          <p:cNvSpPr>
            <a:spLocks noChangeShapeType="1"/>
          </p:cNvSpPr>
          <p:nvPr/>
        </p:nvSpPr>
        <p:spPr bwMode="auto">
          <a:xfrm>
            <a:off x="2099027" y="2486160"/>
            <a:ext cx="7143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20" name="Line 50">
            <a:extLst>
              <a:ext uri="{FF2B5EF4-FFF2-40B4-BE49-F238E27FC236}">
                <a16:creationId xmlns:a16="http://schemas.microsoft.com/office/drawing/2014/main" id="{276B14CC-EB37-487F-9ADE-C56EA1004E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64202" y="2486160"/>
            <a:ext cx="41894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21" name="Rectangle 51">
            <a:extLst>
              <a:ext uri="{FF2B5EF4-FFF2-40B4-BE49-F238E27FC236}">
                <a16:creationId xmlns:a16="http://schemas.microsoft.com/office/drawing/2014/main" id="{39744AA1-E900-4D7D-AA05-FA98C0647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5715" y="2727460"/>
            <a:ext cx="1171575" cy="2667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22" name="Rectangle 52">
            <a:extLst>
              <a:ext uri="{FF2B5EF4-FFF2-40B4-BE49-F238E27FC236}">
                <a16:creationId xmlns:a16="http://schemas.microsoft.com/office/drawing/2014/main" id="{41141C61-E0D5-44D2-8E69-282DFF3AC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9677" y="2711585"/>
            <a:ext cx="1401763" cy="284162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23" name="Rectangle 53">
            <a:extLst>
              <a:ext uri="{FF2B5EF4-FFF2-40B4-BE49-F238E27FC236}">
                <a16:creationId xmlns:a16="http://schemas.microsoft.com/office/drawing/2014/main" id="{91AFF333-719B-4125-A268-62F169A6F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3895" y="2700472"/>
            <a:ext cx="989502" cy="335989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18288" tIns="44450" rIns="18288" bIns="44450">
            <a:spAutoFit/>
          </a:bodyPr>
          <a:lstStyle/>
          <a:p>
            <a:pPr algn="ctr"/>
            <a:r>
              <a:rPr lang="en-US" altLang="en-US" sz="1600" dirty="0">
                <a:latin typeface="+mn-lt"/>
              </a:rPr>
              <a:t>SRF, </a:t>
            </a:r>
            <a:r>
              <a:rPr lang="en-US" altLang="en-US" sz="1600" dirty="0">
                <a:latin typeface="Symbol" panose="05050102010706020507" pitchFamily="18" charset="2"/>
              </a:rPr>
              <a:t>b</a:t>
            </a:r>
            <a:r>
              <a:rPr lang="en-US" altLang="en-US" sz="1600" dirty="0">
                <a:latin typeface="+mn-lt"/>
              </a:rPr>
              <a:t>=0.61</a:t>
            </a:r>
          </a:p>
        </p:txBody>
      </p:sp>
      <p:sp>
        <p:nvSpPr>
          <p:cNvPr id="24" name="Rectangle 54">
            <a:extLst>
              <a:ext uri="{FF2B5EF4-FFF2-40B4-BE49-F238E27FC236}">
                <a16:creationId xmlns:a16="http://schemas.microsoft.com/office/drawing/2014/main" id="{B9A0303C-6178-4EF2-A3F4-23A7DABE0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7152" y="2700472"/>
            <a:ext cx="989502" cy="335989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18288" tIns="44450" rIns="18288" bIns="44450">
            <a:spAutoFit/>
          </a:bodyPr>
          <a:lstStyle/>
          <a:p>
            <a:r>
              <a:rPr lang="en-US" altLang="en-US" sz="1600" dirty="0">
                <a:latin typeface="+mn-lt"/>
              </a:rPr>
              <a:t>SRF, </a:t>
            </a:r>
            <a:r>
              <a:rPr lang="en-US" altLang="en-US" sz="1600" dirty="0">
                <a:latin typeface="Symbol" panose="05050102010706020507" pitchFamily="18" charset="2"/>
              </a:rPr>
              <a:t>b</a:t>
            </a:r>
            <a:r>
              <a:rPr lang="en-US" altLang="en-US" sz="1600" dirty="0">
                <a:latin typeface="+mn-lt"/>
              </a:rPr>
              <a:t>=0.81</a:t>
            </a:r>
          </a:p>
        </p:txBody>
      </p:sp>
      <p:sp>
        <p:nvSpPr>
          <p:cNvPr id="25" name="Line 55">
            <a:extLst>
              <a:ext uri="{FF2B5EF4-FFF2-40B4-BE49-F238E27FC236}">
                <a16:creationId xmlns:a16="http://schemas.microsoft.com/office/drawing/2014/main" id="{6050134D-8AA3-4527-8A0A-A39EE97FD303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7615" y="3016385"/>
            <a:ext cx="0" cy="3000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26" name="Line 56">
            <a:extLst>
              <a:ext uri="{FF2B5EF4-FFF2-40B4-BE49-F238E27FC236}">
                <a16:creationId xmlns:a16="http://schemas.microsoft.com/office/drawing/2014/main" id="{C446A44A-FD2E-4EA1-89B3-9C49C1A8C1FB}"/>
              </a:ext>
            </a:extLst>
          </p:cNvPr>
          <p:cNvSpPr>
            <a:spLocks noChangeShapeType="1"/>
          </p:cNvSpPr>
          <p:nvPr/>
        </p:nvSpPr>
        <p:spPr bwMode="auto">
          <a:xfrm>
            <a:off x="4737452" y="3016385"/>
            <a:ext cx="0" cy="3000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27" name="Rectangle 57">
            <a:extLst>
              <a:ext uri="{FF2B5EF4-FFF2-40B4-BE49-F238E27FC236}">
                <a16:creationId xmlns:a16="http://schemas.microsoft.com/office/drawing/2014/main" id="{C031DFA6-2CBD-42A8-9C2E-88474CFCD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5040" y="3244988"/>
            <a:ext cx="495327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600">
                <a:latin typeface="+mn-lt"/>
              </a:rPr>
              <a:t>186</a:t>
            </a:r>
          </a:p>
        </p:txBody>
      </p:sp>
      <p:sp>
        <p:nvSpPr>
          <p:cNvPr id="28" name="Rectangle 58">
            <a:extLst>
              <a:ext uri="{FF2B5EF4-FFF2-40B4-BE49-F238E27FC236}">
                <a16:creationId xmlns:a16="http://schemas.microsoft.com/office/drawing/2014/main" id="{32DA111D-9F3E-4773-AF26-46B3C2461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1390" y="3244988"/>
            <a:ext cx="495327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600">
                <a:latin typeface="+mn-lt"/>
              </a:rPr>
              <a:t>387</a:t>
            </a:r>
          </a:p>
        </p:txBody>
      </p:sp>
      <p:sp>
        <p:nvSpPr>
          <p:cNvPr id="29" name="Line 59">
            <a:extLst>
              <a:ext uri="{FF2B5EF4-FFF2-40B4-BE49-F238E27FC236}">
                <a16:creationId xmlns:a16="http://schemas.microsoft.com/office/drawing/2014/main" id="{143FCF51-91C2-424B-B083-53F74F19E417}"/>
              </a:ext>
            </a:extLst>
          </p:cNvPr>
          <p:cNvSpPr>
            <a:spLocks noChangeShapeType="1"/>
          </p:cNvSpPr>
          <p:nvPr/>
        </p:nvSpPr>
        <p:spPr bwMode="auto">
          <a:xfrm>
            <a:off x="6183665" y="3016385"/>
            <a:ext cx="0" cy="317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30" name="Rectangle 60">
            <a:extLst>
              <a:ext uri="{FF2B5EF4-FFF2-40B4-BE49-F238E27FC236}">
                <a16:creationId xmlns:a16="http://schemas.microsoft.com/office/drawing/2014/main" id="{97682655-EF23-4B7A-A909-EC3440151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8865" y="3244988"/>
            <a:ext cx="1219200" cy="3333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r>
              <a:rPr lang="en-US" altLang="en-US" sz="1600">
                <a:latin typeface="+mn-lt"/>
              </a:rPr>
              <a:t>1000 MeV</a:t>
            </a:r>
          </a:p>
        </p:txBody>
      </p:sp>
      <p:sp>
        <p:nvSpPr>
          <p:cNvPr id="31" name="Text Box 61">
            <a:extLst>
              <a:ext uri="{FF2B5EF4-FFF2-40B4-BE49-F238E27FC236}">
                <a16:creationId xmlns:a16="http://schemas.microsoft.com/office/drawing/2014/main" id="{94640DD9-AD9D-4395-96BD-0F6633760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6615" y="1682885"/>
            <a:ext cx="2819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600" dirty="0">
                <a:solidFill>
                  <a:srgbClr val="0000FF"/>
                </a:solidFill>
                <a:latin typeface="+mn-lt"/>
                <a:ea typeface="굴림" pitchFamily="50" charset="-127"/>
              </a:rPr>
              <a:t>Linac; 1 GeV acceleration</a:t>
            </a:r>
          </a:p>
        </p:txBody>
      </p:sp>
      <p:sp>
        <p:nvSpPr>
          <p:cNvPr id="32" name="Rectangle 90">
            <a:extLst>
              <a:ext uri="{FF2B5EF4-FFF2-40B4-BE49-F238E27FC236}">
                <a16:creationId xmlns:a16="http://schemas.microsoft.com/office/drawing/2014/main" id="{E4866B92-0269-4D2C-A4C9-AF614E1D0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616" y="816084"/>
            <a:ext cx="183038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ko-KR" sz="1600" dirty="0">
                <a:solidFill>
                  <a:srgbClr val="0000FF"/>
                </a:solidFill>
                <a:latin typeface="+mn-lt"/>
                <a:ea typeface="굴림" pitchFamily="50" charset="-127"/>
              </a:rPr>
              <a:t>Front-End: Produce </a:t>
            </a:r>
          </a:p>
          <a:p>
            <a:pPr eaLnBrk="0" hangingPunct="0"/>
            <a:r>
              <a:rPr lang="en-US" altLang="ko-KR" sz="1600" dirty="0">
                <a:solidFill>
                  <a:srgbClr val="0000FF"/>
                </a:solidFill>
                <a:latin typeface="+mn-lt"/>
                <a:ea typeface="굴림" pitchFamily="50" charset="-127"/>
              </a:rPr>
              <a:t>a 1-ms long, chopped, H-beam at 60 Hz </a:t>
            </a:r>
          </a:p>
        </p:txBody>
      </p:sp>
      <p:sp>
        <p:nvSpPr>
          <p:cNvPr id="33" name="Line 91">
            <a:extLst>
              <a:ext uri="{FF2B5EF4-FFF2-40B4-BE49-F238E27FC236}">
                <a16:creationId xmlns:a16="http://schemas.microsoft.com/office/drawing/2014/main" id="{D3CA70D2-8915-4250-AEAC-53D20FBEC1E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68829" y="2109924"/>
            <a:ext cx="347636" cy="592136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34" name="AutoShape 92">
            <a:extLst>
              <a:ext uri="{FF2B5EF4-FFF2-40B4-BE49-F238E27FC236}">
                <a16:creationId xmlns:a16="http://schemas.microsoft.com/office/drawing/2014/main" id="{B618BC9C-CCE4-4019-B0B3-5CA2DC37308B}"/>
              </a:ext>
            </a:extLst>
          </p:cNvPr>
          <p:cNvSpPr>
            <a:spLocks/>
          </p:cNvSpPr>
          <p:nvPr/>
        </p:nvSpPr>
        <p:spPr bwMode="auto">
          <a:xfrm rot="-5400000">
            <a:off x="4142142" y="3308"/>
            <a:ext cx="95249" cy="4048127"/>
          </a:xfrm>
          <a:prstGeom prst="rightBrace">
            <a:avLst>
              <a:gd name="adj1" fmla="val 44115"/>
              <a:gd name="adj2" fmla="val 46644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35" name="Rectangle 52">
            <a:extLst>
              <a:ext uri="{FF2B5EF4-FFF2-40B4-BE49-F238E27FC236}">
                <a16:creationId xmlns:a16="http://schemas.microsoft.com/office/drawing/2014/main" id="{92A83FAE-E85A-48DD-8954-BF7F13777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6365" y="2709997"/>
            <a:ext cx="879475" cy="284163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+mn-lt"/>
            </a:endParaRPr>
          </a:p>
        </p:txBody>
      </p:sp>
      <p:sp>
        <p:nvSpPr>
          <p:cNvPr id="36" name="Rectangle 53">
            <a:extLst>
              <a:ext uri="{FF2B5EF4-FFF2-40B4-BE49-F238E27FC236}">
                <a16:creationId xmlns:a16="http://schemas.microsoft.com/office/drawing/2014/main" id="{4478B3E8-F09D-4F56-9C5D-9C85E620F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7670" y="2675633"/>
            <a:ext cx="723596" cy="335989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lIns="18288" tIns="44450" rIns="18288" bIns="44450">
            <a:spAutoFit/>
          </a:bodyPr>
          <a:lstStyle/>
          <a:p>
            <a:pPr algn="ctr"/>
            <a:r>
              <a:rPr lang="en-US" altLang="en-US" sz="1600" dirty="0">
                <a:latin typeface="+mn-lt"/>
              </a:rPr>
              <a:t>upgrade</a:t>
            </a:r>
          </a:p>
        </p:txBody>
      </p:sp>
      <p:sp>
        <p:nvSpPr>
          <p:cNvPr id="37" name="Oval 25">
            <a:extLst>
              <a:ext uri="{FF2B5EF4-FFF2-40B4-BE49-F238E27FC236}">
                <a16:creationId xmlns:a16="http://schemas.microsoft.com/office/drawing/2014/main" id="{F0DA258D-7148-4FC6-8919-D46E500ED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8252" y="2581410"/>
            <a:ext cx="212725" cy="509587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38" name="Group 26">
            <a:extLst>
              <a:ext uri="{FF2B5EF4-FFF2-40B4-BE49-F238E27FC236}">
                <a16:creationId xmlns:a16="http://schemas.microsoft.com/office/drawing/2014/main" id="{B5352362-CD79-4478-A1E7-47D05DED5A9C}"/>
              </a:ext>
            </a:extLst>
          </p:cNvPr>
          <p:cNvGrpSpPr>
            <a:grpSpLocks/>
          </p:cNvGrpSpPr>
          <p:nvPr/>
        </p:nvGrpSpPr>
        <p:grpSpPr bwMode="auto">
          <a:xfrm>
            <a:off x="2126015" y="4151447"/>
            <a:ext cx="4808537" cy="2441575"/>
            <a:chOff x="289" y="2327"/>
            <a:chExt cx="3029" cy="1538"/>
          </a:xfrm>
        </p:grpSpPr>
        <p:sp>
          <p:nvSpPr>
            <p:cNvPr id="39" name="Rectangle 27">
              <a:extLst>
                <a:ext uri="{FF2B5EF4-FFF2-40B4-BE49-F238E27FC236}">
                  <a16:creationId xmlns:a16="http://schemas.microsoft.com/office/drawing/2014/main" id="{CFB7DB6C-2124-490E-9731-2131B89470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2956"/>
              <a:ext cx="144" cy="384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sp>
          <p:nvSpPr>
            <p:cNvPr id="40" name="Rectangle 28">
              <a:extLst>
                <a:ext uri="{FF2B5EF4-FFF2-40B4-BE49-F238E27FC236}">
                  <a16:creationId xmlns:a16="http://schemas.microsoft.com/office/drawing/2014/main" id="{71BD4999-1A13-4A0C-BFC6-0E1C8C2661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2956"/>
              <a:ext cx="144" cy="384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sp>
          <p:nvSpPr>
            <p:cNvPr id="41" name="Rectangle 29">
              <a:extLst>
                <a:ext uri="{FF2B5EF4-FFF2-40B4-BE49-F238E27FC236}">
                  <a16:creationId xmlns:a16="http://schemas.microsoft.com/office/drawing/2014/main" id="{7C31D5B6-7506-4F55-AF3F-D235927C04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2956"/>
              <a:ext cx="144" cy="384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sp>
          <p:nvSpPr>
            <p:cNvPr id="42" name="Rectangle 30">
              <a:extLst>
                <a:ext uri="{FF2B5EF4-FFF2-40B4-BE49-F238E27FC236}">
                  <a16:creationId xmlns:a16="http://schemas.microsoft.com/office/drawing/2014/main" id="{CA649547-38D8-4BAD-8210-4DC19926B2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2956"/>
              <a:ext cx="144" cy="384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sp>
          <p:nvSpPr>
            <p:cNvPr id="43" name="Rectangle 31">
              <a:extLst>
                <a:ext uri="{FF2B5EF4-FFF2-40B4-BE49-F238E27FC236}">
                  <a16:creationId xmlns:a16="http://schemas.microsoft.com/office/drawing/2014/main" id="{57B5497A-D62A-452E-8650-96AD9CA00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56"/>
              <a:ext cx="144" cy="384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sp>
          <p:nvSpPr>
            <p:cNvPr id="44" name="Line 32">
              <a:extLst>
                <a:ext uri="{FF2B5EF4-FFF2-40B4-BE49-F238E27FC236}">
                  <a16:creationId xmlns:a16="http://schemas.microsoft.com/office/drawing/2014/main" id="{E15022D9-5978-477D-B410-9BB09AA3B6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76" y="3244"/>
              <a:ext cx="96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5" name="Line 33">
              <a:extLst>
                <a:ext uri="{FF2B5EF4-FFF2-40B4-BE49-F238E27FC236}">
                  <a16:creationId xmlns:a16="http://schemas.microsoft.com/office/drawing/2014/main" id="{8F7DC38D-716C-4AFE-8810-BEE08315D3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9" y="3244"/>
              <a:ext cx="96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46" name="Rectangle 34">
              <a:extLst>
                <a:ext uri="{FF2B5EF4-FFF2-40B4-BE49-F238E27FC236}">
                  <a16:creationId xmlns:a16="http://schemas.microsoft.com/office/drawing/2014/main" id="{D33CE6C7-B05E-49A6-AC2E-B5900B0F0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956"/>
              <a:ext cx="144" cy="384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sp>
          <p:nvSpPr>
            <p:cNvPr id="47" name="Rectangle 35">
              <a:extLst>
                <a:ext uri="{FF2B5EF4-FFF2-40B4-BE49-F238E27FC236}">
                  <a16:creationId xmlns:a16="http://schemas.microsoft.com/office/drawing/2014/main" id="{441B0D36-0F13-463D-B58E-E4CBB92B8E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956"/>
              <a:ext cx="144" cy="384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sp>
          <p:nvSpPr>
            <p:cNvPr id="48" name="Rectangle 36">
              <a:extLst>
                <a:ext uri="{FF2B5EF4-FFF2-40B4-BE49-F238E27FC236}">
                  <a16:creationId xmlns:a16="http://schemas.microsoft.com/office/drawing/2014/main" id="{AB3B7141-5CD6-4AFE-BF48-641B290CE3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956"/>
              <a:ext cx="144" cy="384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sp>
          <p:nvSpPr>
            <p:cNvPr id="49" name="Rectangle 37">
              <a:extLst>
                <a:ext uri="{FF2B5EF4-FFF2-40B4-BE49-F238E27FC236}">
                  <a16:creationId xmlns:a16="http://schemas.microsoft.com/office/drawing/2014/main" id="{FC2E4DBD-E4C0-47C2-9440-B58DF49CC6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2956"/>
              <a:ext cx="144" cy="384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sp>
          <p:nvSpPr>
            <p:cNvPr id="50" name="Rectangle 38">
              <a:extLst>
                <a:ext uri="{FF2B5EF4-FFF2-40B4-BE49-F238E27FC236}">
                  <a16:creationId xmlns:a16="http://schemas.microsoft.com/office/drawing/2014/main" id="{E85188A2-88E2-42A7-81DA-3B88DF7F39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2956"/>
              <a:ext cx="144" cy="384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sp>
          <p:nvSpPr>
            <p:cNvPr id="51" name="Line 39">
              <a:extLst>
                <a:ext uri="{FF2B5EF4-FFF2-40B4-BE49-F238E27FC236}">
                  <a16:creationId xmlns:a16="http://schemas.microsoft.com/office/drawing/2014/main" id="{6CFEA99F-523D-47E8-BB18-C0179CE11A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4" y="2716"/>
              <a:ext cx="1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2" name="Line 40">
              <a:extLst>
                <a:ext uri="{FF2B5EF4-FFF2-40B4-BE49-F238E27FC236}">
                  <a16:creationId xmlns:a16="http://schemas.microsoft.com/office/drawing/2014/main" id="{1026B7FB-C2BB-4F18-9D8B-C16564E991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2716"/>
              <a:ext cx="1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3" name="Line 41">
              <a:extLst>
                <a:ext uri="{FF2B5EF4-FFF2-40B4-BE49-F238E27FC236}">
                  <a16:creationId xmlns:a16="http://schemas.microsoft.com/office/drawing/2014/main" id="{2FF16CE0-7950-44C6-9028-868B91A399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" y="2812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lg"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4" name="Line 42">
              <a:extLst>
                <a:ext uri="{FF2B5EF4-FFF2-40B4-BE49-F238E27FC236}">
                  <a16:creationId xmlns:a16="http://schemas.microsoft.com/office/drawing/2014/main" id="{25D09B4B-D7E1-4D83-B163-233ACD708C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09" y="2807"/>
              <a:ext cx="2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lg"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5" name="Text Box 43">
              <a:extLst>
                <a:ext uri="{FF2B5EF4-FFF2-40B4-BE49-F238E27FC236}">
                  <a16:creationId xmlns:a16="http://schemas.microsoft.com/office/drawing/2014/main" id="{C0E37803-A77E-404D-BA3E-32767CAED6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2" y="2539"/>
              <a:ext cx="7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>
                  <a:latin typeface="+mn-lt"/>
                </a:rPr>
                <a:t>945 ns</a:t>
              </a:r>
            </a:p>
          </p:txBody>
        </p:sp>
        <p:sp>
          <p:nvSpPr>
            <p:cNvPr id="56" name="Line 44">
              <a:extLst>
                <a:ext uri="{FF2B5EF4-FFF2-40B4-BE49-F238E27FC236}">
                  <a16:creationId xmlns:a16="http://schemas.microsoft.com/office/drawing/2014/main" id="{1DE3CB17-E3FF-4296-89F0-CF2E505EC3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" y="3344"/>
              <a:ext cx="1" cy="2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7" name="Line 45">
              <a:extLst>
                <a:ext uri="{FF2B5EF4-FFF2-40B4-BE49-F238E27FC236}">
                  <a16:creationId xmlns:a16="http://schemas.microsoft.com/office/drawing/2014/main" id="{E9932C93-09A6-43C5-BD4E-35CD28C52C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30" y="3339"/>
              <a:ext cx="0" cy="2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8" name="Text Box 46">
              <a:extLst>
                <a:ext uri="{FF2B5EF4-FFF2-40B4-BE49-F238E27FC236}">
                  <a16:creationId xmlns:a16="http://schemas.microsoft.com/office/drawing/2014/main" id="{2D0C8CB7-2DEA-4CC0-9218-1B57BDD5D4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2" y="3400"/>
              <a:ext cx="1930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dirty="0">
                  <a:latin typeface="+mn-lt"/>
                </a:rPr>
                <a:t>1 </a:t>
              </a:r>
              <a:r>
                <a:rPr lang="en-US" sz="1200" dirty="0" err="1">
                  <a:latin typeface="+mn-lt"/>
                </a:rPr>
                <a:t>ms</a:t>
              </a:r>
              <a:r>
                <a:rPr lang="en-US" sz="1200" dirty="0">
                  <a:latin typeface="+mn-lt"/>
                </a:rPr>
                <a:t> macro-pulse</a:t>
              </a:r>
            </a:p>
            <a:p>
              <a:pPr algn="ctr">
                <a:spcBef>
                  <a:spcPct val="50000"/>
                </a:spcBef>
              </a:pPr>
              <a:r>
                <a:rPr lang="en-US" sz="1200" dirty="0">
                  <a:latin typeface="+mn-lt"/>
                </a:rPr>
                <a:t>Average macro-pulse beam current: 26 mA</a:t>
              </a:r>
            </a:p>
          </p:txBody>
        </p:sp>
        <p:sp>
          <p:nvSpPr>
            <p:cNvPr id="59" name="Line 47">
              <a:extLst>
                <a:ext uri="{FF2B5EF4-FFF2-40B4-BE49-F238E27FC236}">
                  <a16:creationId xmlns:a16="http://schemas.microsoft.com/office/drawing/2014/main" id="{D7DF2A2C-4EEA-4750-8587-E1EE10055D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4" y="3494"/>
              <a:ext cx="924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lg"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0" name="Line 48">
              <a:extLst>
                <a:ext uri="{FF2B5EF4-FFF2-40B4-BE49-F238E27FC236}">
                  <a16:creationId xmlns:a16="http://schemas.microsoft.com/office/drawing/2014/main" id="{0C1C41B2-34CC-4EE2-936A-590CF23065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6" y="3494"/>
              <a:ext cx="749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lg"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1" name="Text Box 49">
              <a:extLst>
                <a:ext uri="{FF2B5EF4-FFF2-40B4-BE49-F238E27FC236}">
                  <a16:creationId xmlns:a16="http://schemas.microsoft.com/office/drawing/2014/main" id="{A264781C-6EA2-4D1D-82FE-1508A5FE62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-124" y="2888"/>
              <a:ext cx="101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dirty="0">
                  <a:latin typeface="+mn-lt"/>
                </a:rPr>
                <a:t>Current</a:t>
              </a:r>
              <a:endParaRPr lang="en-US" sz="2400" dirty="0">
                <a:latin typeface="+mn-lt"/>
              </a:endParaRPr>
            </a:p>
          </p:txBody>
        </p:sp>
        <p:sp>
          <p:nvSpPr>
            <p:cNvPr id="62" name="Text Box 50">
              <a:extLst>
                <a:ext uri="{FF2B5EF4-FFF2-40B4-BE49-F238E27FC236}">
                  <a16:creationId xmlns:a16="http://schemas.microsoft.com/office/drawing/2014/main" id="{9F5018BA-5612-4001-9319-598021CFFD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4" y="2597"/>
              <a:ext cx="110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>
                  <a:latin typeface="+mn-lt"/>
                </a:rPr>
                <a:t>mini-pulse</a:t>
              </a:r>
            </a:p>
          </p:txBody>
        </p:sp>
        <p:sp>
          <p:nvSpPr>
            <p:cNvPr id="63" name="Line 51">
              <a:extLst>
                <a:ext uri="{FF2B5EF4-FFF2-40B4-BE49-F238E27FC236}">
                  <a16:creationId xmlns:a16="http://schemas.microsoft.com/office/drawing/2014/main" id="{88F06FEF-BBA3-44D4-8385-285E967F8A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04" y="2764"/>
              <a:ext cx="19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4" name="Text Box 52">
              <a:extLst>
                <a:ext uri="{FF2B5EF4-FFF2-40B4-BE49-F238E27FC236}">
                  <a16:creationId xmlns:a16="http://schemas.microsoft.com/office/drawing/2014/main" id="{BD8ADA09-4569-4DE2-8092-8EB447D4C7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7" y="2327"/>
              <a:ext cx="100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dirty="0">
                  <a:latin typeface="+mn-lt"/>
                </a:rPr>
                <a:t>Chopper system makes gaps</a:t>
              </a:r>
            </a:p>
          </p:txBody>
        </p:sp>
        <p:sp>
          <p:nvSpPr>
            <p:cNvPr id="65" name="Line 53">
              <a:extLst>
                <a:ext uri="{FF2B5EF4-FFF2-40B4-BE49-F238E27FC236}">
                  <a16:creationId xmlns:a16="http://schemas.microsoft.com/office/drawing/2014/main" id="{AA823BB5-644F-494F-8495-E0C91D36FD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96" y="2615"/>
              <a:ext cx="24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6" name="Line 54">
              <a:extLst>
                <a:ext uri="{FF2B5EF4-FFF2-40B4-BE49-F238E27FC236}">
                  <a16:creationId xmlns:a16="http://schemas.microsoft.com/office/drawing/2014/main" id="{32289EE6-EFB5-432F-99DB-F026E1109C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36" y="2668"/>
              <a:ext cx="96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7" name="Line 55">
              <a:extLst>
                <a:ext uri="{FF2B5EF4-FFF2-40B4-BE49-F238E27FC236}">
                  <a16:creationId xmlns:a16="http://schemas.microsoft.com/office/drawing/2014/main" id="{87C39040-912F-4AAD-89E0-EC2DF7DB90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2668"/>
              <a:ext cx="144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8" name="Line 56">
              <a:extLst>
                <a:ext uri="{FF2B5EF4-FFF2-40B4-BE49-F238E27FC236}">
                  <a16:creationId xmlns:a16="http://schemas.microsoft.com/office/drawing/2014/main" id="{B70A34E8-3A56-4A2D-9E20-92E842AEC6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2572"/>
              <a:ext cx="1" cy="76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9" name="Line 57">
              <a:extLst>
                <a:ext uri="{FF2B5EF4-FFF2-40B4-BE49-F238E27FC236}">
                  <a16:creationId xmlns:a16="http://schemas.microsoft.com/office/drawing/2014/main" id="{26D7C741-69CE-41DE-B65C-E7874637A8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340"/>
              <a:ext cx="2832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</p:grpSp>
      <p:pic>
        <p:nvPicPr>
          <p:cNvPr id="70" name="Picture 58" descr="swoosh1">
            <a:extLst>
              <a:ext uri="{FF2B5EF4-FFF2-40B4-BE49-F238E27FC236}">
                <a16:creationId xmlns:a16="http://schemas.microsoft.com/office/drawing/2014/main" id="{A2358E25-6845-4A45-A55B-615AAFCCD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9840" y="2735397"/>
            <a:ext cx="1476375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Text Box 7">
            <a:extLst>
              <a:ext uri="{FF2B5EF4-FFF2-40B4-BE49-F238E27FC236}">
                <a16:creationId xmlns:a16="http://schemas.microsoft.com/office/drawing/2014/main" id="{247E67D4-EAC4-4725-BCAE-0BFEF0C47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2839" y="498730"/>
            <a:ext cx="23622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800040"/>
                </a:solidFill>
                <a:latin typeface="+mn-lt"/>
              </a:rPr>
              <a:t>Ring: </a:t>
            </a:r>
            <a:r>
              <a:rPr lang="en-US" sz="1600" dirty="0">
                <a:solidFill>
                  <a:srgbClr val="800040"/>
                </a:solidFill>
                <a:latin typeface="+mn-lt"/>
              </a:rPr>
              <a:t>Accumulate</a:t>
            </a:r>
            <a:br>
              <a:rPr lang="en-US" sz="1600" dirty="0">
                <a:solidFill>
                  <a:srgbClr val="800040"/>
                </a:solidFill>
                <a:latin typeface="+mn-lt"/>
              </a:rPr>
            </a:br>
            <a:r>
              <a:rPr lang="en-US" sz="1600" dirty="0">
                <a:solidFill>
                  <a:srgbClr val="800040"/>
                </a:solidFill>
                <a:latin typeface="+mn-lt"/>
              </a:rPr>
              <a:t>1-ms long pulse </a:t>
            </a:r>
            <a:br>
              <a:rPr lang="en-US" sz="1600" dirty="0">
                <a:solidFill>
                  <a:srgbClr val="800040"/>
                </a:solidFill>
                <a:latin typeface="+mn-lt"/>
              </a:rPr>
            </a:br>
            <a:r>
              <a:rPr lang="en-US" sz="1600" dirty="0">
                <a:solidFill>
                  <a:srgbClr val="800040"/>
                </a:solidFill>
                <a:latin typeface="+mn-lt"/>
              </a:rPr>
              <a:t>to 700 ns</a:t>
            </a:r>
          </a:p>
        </p:txBody>
      </p:sp>
      <p:sp>
        <p:nvSpPr>
          <p:cNvPr id="72" name="Text Box 83">
            <a:extLst>
              <a:ext uri="{FF2B5EF4-FFF2-40B4-BE49-F238E27FC236}">
                <a16:creationId xmlns:a16="http://schemas.microsoft.com/office/drawing/2014/main" id="{81C9286D-E2C9-45CE-BC70-4C0E55DD1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8339" y="2734131"/>
            <a:ext cx="1447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Liquid Hg Target</a:t>
            </a:r>
          </a:p>
        </p:txBody>
      </p:sp>
      <p:sp>
        <p:nvSpPr>
          <p:cNvPr id="73" name="Oval 60">
            <a:extLst>
              <a:ext uri="{FF2B5EF4-FFF2-40B4-BE49-F238E27FC236}">
                <a16:creationId xmlns:a16="http://schemas.microsoft.com/office/drawing/2014/main" id="{C37D29F5-FDBA-45B6-A486-700DFA48A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3977" y="1368560"/>
            <a:ext cx="212725" cy="509587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74" name="Group 61">
            <a:extLst>
              <a:ext uri="{FF2B5EF4-FFF2-40B4-BE49-F238E27FC236}">
                <a16:creationId xmlns:a16="http://schemas.microsoft.com/office/drawing/2014/main" id="{44A0C57D-0967-40BB-8B88-4175ABB56408}"/>
              </a:ext>
            </a:extLst>
          </p:cNvPr>
          <p:cNvGrpSpPr>
            <a:grpSpLocks/>
          </p:cNvGrpSpPr>
          <p:nvPr/>
        </p:nvGrpSpPr>
        <p:grpSpPr bwMode="auto">
          <a:xfrm>
            <a:off x="8007675" y="3794987"/>
            <a:ext cx="3263900" cy="2025650"/>
            <a:chOff x="3591" y="2393"/>
            <a:chExt cx="2056" cy="1276"/>
          </a:xfrm>
        </p:grpSpPr>
        <p:sp>
          <p:nvSpPr>
            <p:cNvPr id="75" name="Text Box 62">
              <a:extLst>
                <a:ext uri="{FF2B5EF4-FFF2-40B4-BE49-F238E27FC236}">
                  <a16:creationId xmlns:a16="http://schemas.microsoft.com/office/drawing/2014/main" id="{94B3AA0A-9045-4608-AD08-9C7E28F4D4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3178" y="2806"/>
              <a:ext cx="101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>
                  <a:latin typeface="+mn-lt"/>
                </a:rPr>
                <a:t>Current</a:t>
              </a:r>
            </a:p>
          </p:txBody>
        </p:sp>
        <p:sp>
          <p:nvSpPr>
            <p:cNvPr id="76" name="Rectangle 63">
              <a:extLst>
                <a:ext uri="{FF2B5EF4-FFF2-40B4-BE49-F238E27FC236}">
                  <a16:creationId xmlns:a16="http://schemas.microsoft.com/office/drawing/2014/main" id="{9DEB272A-F95E-40CD-AF47-D126DBB2C3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0" y="3358"/>
              <a:ext cx="96" cy="96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sp>
          <p:nvSpPr>
            <p:cNvPr id="77" name="Rectangle 64">
              <a:extLst>
                <a:ext uri="{FF2B5EF4-FFF2-40B4-BE49-F238E27FC236}">
                  <a16:creationId xmlns:a16="http://schemas.microsoft.com/office/drawing/2014/main" id="{DC52D30A-1165-49DA-8A47-F4E2B791A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4" y="3310"/>
              <a:ext cx="96" cy="144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sp>
          <p:nvSpPr>
            <p:cNvPr id="78" name="Rectangle 65">
              <a:extLst>
                <a:ext uri="{FF2B5EF4-FFF2-40B4-BE49-F238E27FC236}">
                  <a16:creationId xmlns:a16="http://schemas.microsoft.com/office/drawing/2014/main" id="{0DCF7866-0B40-4873-99AA-F54B6D8206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8" y="3262"/>
              <a:ext cx="96" cy="192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sp>
          <p:nvSpPr>
            <p:cNvPr id="79" name="Rectangle 66">
              <a:extLst>
                <a:ext uri="{FF2B5EF4-FFF2-40B4-BE49-F238E27FC236}">
                  <a16:creationId xmlns:a16="http://schemas.microsoft.com/office/drawing/2014/main" id="{4E872128-2CAA-4FB4-A2FB-1B841AA333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" y="3214"/>
              <a:ext cx="96" cy="240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sp>
          <p:nvSpPr>
            <p:cNvPr id="80" name="Rectangle 67">
              <a:extLst>
                <a:ext uri="{FF2B5EF4-FFF2-40B4-BE49-F238E27FC236}">
                  <a16:creationId xmlns:a16="http://schemas.microsoft.com/office/drawing/2014/main" id="{1440E03E-276C-4FE7-BF3A-E0B8441B17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6" y="3166"/>
              <a:ext cx="96" cy="288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sp>
          <p:nvSpPr>
            <p:cNvPr id="81" name="Rectangle 68">
              <a:extLst>
                <a:ext uri="{FF2B5EF4-FFF2-40B4-BE49-F238E27FC236}">
                  <a16:creationId xmlns:a16="http://schemas.microsoft.com/office/drawing/2014/main" id="{DAE3ED70-241F-409F-9290-3953A8D21E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0" y="3118"/>
              <a:ext cx="96" cy="336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sp>
          <p:nvSpPr>
            <p:cNvPr id="82" name="Line 69">
              <a:extLst>
                <a:ext uri="{FF2B5EF4-FFF2-40B4-BE49-F238E27FC236}">
                  <a16:creationId xmlns:a16="http://schemas.microsoft.com/office/drawing/2014/main" id="{72FA25CB-A43C-426A-8224-08C43DBE3D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36" y="3358"/>
              <a:ext cx="96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83" name="Line 70">
              <a:extLst>
                <a:ext uri="{FF2B5EF4-FFF2-40B4-BE49-F238E27FC236}">
                  <a16:creationId xmlns:a16="http://schemas.microsoft.com/office/drawing/2014/main" id="{89C538D2-8B41-457C-98A0-7D759DC30D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84" y="3358"/>
              <a:ext cx="96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84" name="Rectangle 71">
              <a:extLst>
                <a:ext uri="{FF2B5EF4-FFF2-40B4-BE49-F238E27FC236}">
                  <a16:creationId xmlns:a16="http://schemas.microsoft.com/office/drawing/2014/main" id="{FD54FA58-BB91-4AD7-9BC5-6D121C22F0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8" y="2542"/>
              <a:ext cx="96" cy="912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sp>
          <p:nvSpPr>
            <p:cNvPr id="85" name="Rectangle 72">
              <a:extLst>
                <a:ext uri="{FF2B5EF4-FFF2-40B4-BE49-F238E27FC236}">
                  <a16:creationId xmlns:a16="http://schemas.microsoft.com/office/drawing/2014/main" id="{7B9211C1-B66D-4C42-88E8-7912C809F6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2" y="2494"/>
              <a:ext cx="96" cy="960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sp>
          <p:nvSpPr>
            <p:cNvPr id="86" name="Rectangle 73">
              <a:extLst>
                <a:ext uri="{FF2B5EF4-FFF2-40B4-BE49-F238E27FC236}">
                  <a16:creationId xmlns:a16="http://schemas.microsoft.com/office/drawing/2014/main" id="{47CC3157-9986-4A96-BCB2-D130F0FFEE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6" y="2446"/>
              <a:ext cx="96" cy="1008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sp>
          <p:nvSpPr>
            <p:cNvPr id="87" name="Line 74">
              <a:extLst>
                <a:ext uri="{FF2B5EF4-FFF2-40B4-BE49-F238E27FC236}">
                  <a16:creationId xmlns:a16="http://schemas.microsoft.com/office/drawing/2014/main" id="{43793C85-3287-499D-AA87-4AC371A262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85" y="3404"/>
              <a:ext cx="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88" name="Line 75">
              <a:extLst>
                <a:ext uri="{FF2B5EF4-FFF2-40B4-BE49-F238E27FC236}">
                  <a16:creationId xmlns:a16="http://schemas.microsoft.com/office/drawing/2014/main" id="{01A7F680-5144-41F8-9166-29767D8605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2" y="3460"/>
              <a:ext cx="0" cy="1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89" name="Text Box 76">
              <a:extLst>
                <a:ext uri="{FF2B5EF4-FFF2-40B4-BE49-F238E27FC236}">
                  <a16:creationId xmlns:a16="http://schemas.microsoft.com/office/drawing/2014/main" id="{F1DFBA7F-8D62-4A4F-BE41-55A5916C61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3" y="3496"/>
              <a:ext cx="768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dirty="0">
                  <a:latin typeface="+mn-lt"/>
                </a:rPr>
                <a:t>1 </a:t>
              </a:r>
              <a:r>
                <a:rPr lang="en-US" sz="1200" dirty="0" err="1">
                  <a:latin typeface="+mn-lt"/>
                </a:rPr>
                <a:t>ms</a:t>
              </a:r>
              <a:endParaRPr lang="en-US" sz="1200" dirty="0">
                <a:latin typeface="+mn-lt"/>
              </a:endParaRPr>
            </a:p>
          </p:txBody>
        </p:sp>
        <p:sp>
          <p:nvSpPr>
            <p:cNvPr id="90" name="Line 77">
              <a:extLst>
                <a:ext uri="{FF2B5EF4-FFF2-40B4-BE49-F238E27FC236}">
                  <a16:creationId xmlns:a16="http://schemas.microsoft.com/office/drawing/2014/main" id="{7BF49B18-644D-4373-BACF-758B860225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80" y="3586"/>
              <a:ext cx="71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lg"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91" name="Line 78">
              <a:extLst>
                <a:ext uri="{FF2B5EF4-FFF2-40B4-BE49-F238E27FC236}">
                  <a16:creationId xmlns:a16="http://schemas.microsoft.com/office/drawing/2014/main" id="{BB421CB5-0674-4FB1-880B-17CCE03261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55" y="3586"/>
              <a:ext cx="65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lg"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92" name="Line 79">
              <a:extLst>
                <a:ext uri="{FF2B5EF4-FFF2-40B4-BE49-F238E27FC236}">
                  <a16:creationId xmlns:a16="http://schemas.microsoft.com/office/drawing/2014/main" id="{E8355049-8106-4FB8-A928-7BC5693D88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80" y="2398"/>
              <a:ext cx="0" cy="105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93" name="Line 80">
              <a:extLst>
                <a:ext uri="{FF2B5EF4-FFF2-40B4-BE49-F238E27FC236}">
                  <a16:creationId xmlns:a16="http://schemas.microsoft.com/office/drawing/2014/main" id="{5220DCDF-BFFD-407B-9023-3CCF7F1303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75" y="3454"/>
              <a:ext cx="187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94" name="Rectangle 81">
              <a:extLst>
                <a:ext uri="{FF2B5EF4-FFF2-40B4-BE49-F238E27FC236}">
                  <a16:creationId xmlns:a16="http://schemas.microsoft.com/office/drawing/2014/main" id="{B24AD28C-9392-4A87-94B6-6ACFC0A396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6" y="3406"/>
              <a:ext cx="96" cy="48"/>
            </a:xfrm>
            <a:prstGeom prst="rect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80004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dist="12700" dir="2700000" algn="ctr" rotWithShape="0">
                <a:schemeClr val="bg2">
                  <a:alpha val="88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</p:grpSp>
      <p:pic>
        <p:nvPicPr>
          <p:cNvPr id="95" name="Picture 82" descr="swoosh2">
            <a:extLst>
              <a:ext uri="{FF2B5EF4-FFF2-40B4-BE49-F238E27FC236}">
                <a16:creationId xmlns:a16="http://schemas.microsoft.com/office/drawing/2014/main" id="{A43BBEB4-5BEA-4331-BFB3-3342C3B69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79177" y="1620972"/>
            <a:ext cx="1666875" cy="277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6E181ACB-D693-4C24-867E-F02896DF22C2}"/>
              </a:ext>
            </a:extLst>
          </p:cNvPr>
          <p:cNvCxnSpPr/>
          <p:nvPr/>
        </p:nvCxnSpPr>
        <p:spPr>
          <a:xfrm flipV="1">
            <a:off x="1865665" y="3765685"/>
            <a:ext cx="4373562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TextBox 193">
            <a:extLst>
              <a:ext uri="{FF2B5EF4-FFF2-40B4-BE49-F238E27FC236}">
                <a16:creationId xmlns:a16="http://schemas.microsoft.com/office/drawing/2014/main" id="{86D34E1E-15D3-45CA-A338-1B8DAD379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7802" y="3452947"/>
            <a:ext cx="7072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259 m</a:t>
            </a:r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DD1B15F2-AD6E-40B9-8517-A567180EC0FB}"/>
              </a:ext>
            </a:extLst>
          </p:cNvPr>
          <p:cNvCxnSpPr/>
          <p:nvPr/>
        </p:nvCxnSpPr>
        <p:spPr>
          <a:xfrm>
            <a:off x="3580165" y="4070901"/>
            <a:ext cx="2659062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34F50E27-A4E2-42A1-A3C6-5432A7DA7E5E}"/>
              </a:ext>
            </a:extLst>
          </p:cNvPr>
          <p:cNvCxnSpPr/>
          <p:nvPr/>
        </p:nvCxnSpPr>
        <p:spPr>
          <a:xfrm>
            <a:off x="6213828" y="4070901"/>
            <a:ext cx="884237" cy="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Box 193">
            <a:extLst>
              <a:ext uri="{FF2B5EF4-FFF2-40B4-BE49-F238E27FC236}">
                <a16:creationId xmlns:a16="http://schemas.microsoft.com/office/drawing/2014/main" id="{36E089B5-2D82-4E87-8DEC-A316F06CE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4415" y="3792887"/>
            <a:ext cx="6495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157 m</a:t>
            </a:r>
          </a:p>
        </p:txBody>
      </p:sp>
      <p:sp>
        <p:nvSpPr>
          <p:cNvPr id="101" name="TextBox 193">
            <a:extLst>
              <a:ext uri="{FF2B5EF4-FFF2-40B4-BE49-F238E27FC236}">
                <a16:creationId xmlns:a16="http://schemas.microsoft.com/office/drawing/2014/main" id="{AC4D5889-1465-4C5F-AAFB-1258C4903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9227" y="3779070"/>
            <a:ext cx="5565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71 m</a:t>
            </a:r>
          </a:p>
        </p:txBody>
      </p:sp>
    </p:spTree>
    <p:extLst>
      <p:ext uri="{BB962C8B-B14F-4D97-AF65-F5344CB8AC3E}">
        <p14:creationId xmlns:p14="http://schemas.microsoft.com/office/powerpoint/2010/main" val="395555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DF052-DF65-4D57-B098-2419864F4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SNS superconducting linac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B6BEECA-CE9F-4AAA-8561-BAEB9B69B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1000591"/>
            <a:ext cx="5812490" cy="5164754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400" dirty="0"/>
              <a:t>The first SRF technology for large scale pulsed proton machine 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Designed for H- beam acceleration from 186 MeV to 1000 MeV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Two types of cavity geometries to cover board range of particle velocities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33 medium beta (</a:t>
            </a:r>
            <a:r>
              <a:rPr lang="el-GR" sz="1800" dirty="0"/>
              <a:t>β</a:t>
            </a:r>
            <a:r>
              <a:rPr lang="en-US" sz="1800" baseline="-25000" dirty="0"/>
              <a:t>g</a:t>
            </a:r>
            <a:r>
              <a:rPr lang="en-US" sz="1800" dirty="0"/>
              <a:t>=0.61) SRF cavities 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48 high beta (</a:t>
            </a:r>
            <a:r>
              <a:rPr lang="el-GR" sz="1800" dirty="0"/>
              <a:t>β</a:t>
            </a:r>
            <a:r>
              <a:rPr lang="en-US" sz="1800" baseline="-25000" dirty="0"/>
              <a:t>g</a:t>
            </a:r>
            <a:r>
              <a:rPr lang="en-US" sz="1800" dirty="0"/>
              <a:t>=0.81) SRF cavities 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157-m long, 81 independently powered 805-MHz SRF cavities in 23 cryomodules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71-m long space is reserved for energy upgrade </a:t>
            </a:r>
          </a:p>
          <a:p>
            <a:pPr>
              <a:spcBef>
                <a:spcPts val="600"/>
              </a:spcBef>
            </a:pPr>
            <a:endParaRPr lang="en-US" sz="2400" dirty="0"/>
          </a:p>
        </p:txBody>
      </p:sp>
      <p:pic>
        <p:nvPicPr>
          <p:cNvPr id="5" name="Picture 2" descr="C:\Users\6sk\Desktop\SP_2016\photos\12508030203_713e0ae52e_o.jpg">
            <a:extLst>
              <a:ext uri="{FF2B5EF4-FFF2-40B4-BE49-F238E27FC236}">
                <a16:creationId xmlns:a16="http://schemas.microsoft.com/office/drawing/2014/main" id="{AFD5A2F0-16B0-4522-B44C-5DF02138E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257" y="1554871"/>
            <a:ext cx="5715000" cy="3813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61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C9B87A8-EE3A-43F8-A088-B09D0590A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/>
          <a:p>
            <a:r>
              <a:rPr lang="en-US" dirty="0"/>
              <a:t>SNS cryomodule design basis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9B04A5-7071-4047-8F5A-9C8973276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890282"/>
            <a:ext cx="11430000" cy="5623729"/>
          </a:xfrm>
        </p:spPr>
        <p:txBody>
          <a:bodyPr/>
          <a:lstStyle/>
          <a:p>
            <a:r>
              <a:rPr lang="en-US" sz="2400" dirty="0"/>
              <a:t>Cryomodule: similar construction arrangement employed in CEBAF (space frame, end-cans, etc.)</a:t>
            </a:r>
          </a:p>
          <a:p>
            <a:r>
              <a:rPr lang="en-US" sz="2400" dirty="0"/>
              <a:t>Cryogenics</a:t>
            </a:r>
          </a:p>
          <a:p>
            <a:pPr lvl="1"/>
            <a:r>
              <a:rPr lang="en-US" sz="2000" dirty="0"/>
              <a:t>Heat exchanger for primary in return end-can</a:t>
            </a:r>
          </a:p>
          <a:p>
            <a:pPr lvl="1"/>
            <a:r>
              <a:rPr lang="en-US" sz="2000" dirty="0"/>
              <a:t>FPC outer conductor cooled by 5-K supercritical helium</a:t>
            </a:r>
          </a:p>
          <a:p>
            <a:r>
              <a:rPr lang="en-US" sz="2400" dirty="0"/>
              <a:t>Fundamental power coupler (FPC): scaled from KEK 508-MHz coupler</a:t>
            </a:r>
          </a:p>
          <a:p>
            <a:r>
              <a:rPr lang="en-US" sz="2400" dirty="0"/>
              <a:t>HOM coupler: scaled from TTF HOM coupler in case of large HOM induced power</a:t>
            </a:r>
          </a:p>
          <a:p>
            <a:r>
              <a:rPr lang="en-US" sz="2400" dirty="0"/>
              <a:t>Mechanical tuner: adapted from </a:t>
            </a:r>
            <a:r>
              <a:rPr lang="en-US" sz="2400" dirty="0" err="1"/>
              <a:t>Saclay</a:t>
            </a:r>
            <a:r>
              <a:rPr lang="en-US" sz="2400" dirty="0"/>
              <a:t>-TTF design</a:t>
            </a:r>
          </a:p>
          <a:p>
            <a:r>
              <a:rPr lang="en-US" sz="2400" dirty="0"/>
              <a:t>Piezo tuner: adapted later. Integrated into one of tuner mounting legs in case of unexpected large LFD</a:t>
            </a:r>
          </a:p>
          <a:p>
            <a:r>
              <a:rPr lang="en-US" sz="2400" dirty="0"/>
              <a:t>End-group material: Reactor grade niobium</a:t>
            </a:r>
          </a:p>
        </p:txBody>
      </p:sp>
    </p:spTree>
    <p:extLst>
      <p:ext uri="{BB962C8B-B14F-4D97-AF65-F5344CB8AC3E}">
        <p14:creationId xmlns:p14="http://schemas.microsoft.com/office/powerpoint/2010/main" val="953070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37FFA6C-0E3A-461B-8D32-CADDB3E6E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382" y="3161234"/>
            <a:ext cx="11425236" cy="535531"/>
          </a:xfrm>
        </p:spPr>
        <p:txBody>
          <a:bodyPr/>
          <a:lstStyle/>
          <a:p>
            <a:pPr algn="ctr"/>
            <a:r>
              <a:rPr lang="en-US" dirty="0"/>
              <a:t>SNS Operation and operational statistics</a:t>
            </a:r>
          </a:p>
        </p:txBody>
      </p:sp>
    </p:spTree>
    <p:extLst>
      <p:ext uri="{BB962C8B-B14F-4D97-AF65-F5344CB8AC3E}">
        <p14:creationId xmlns:p14="http://schemas.microsoft.com/office/powerpoint/2010/main" val="2297949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AF1B6-8DEA-4FAB-92E6-12E2AAAE0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SNS operation schedule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D3412-772C-4404-BE1F-781F66F6D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837" y="823478"/>
            <a:ext cx="11430000" cy="4047778"/>
          </a:xfrm>
        </p:spPr>
        <p:txBody>
          <a:bodyPr/>
          <a:lstStyle/>
          <a:p>
            <a:r>
              <a:rPr lang="en-US" sz="2400" dirty="0"/>
              <a:t>Planned neutron production hours in recent years: 4,700~4,900 (green)</a:t>
            </a:r>
          </a:p>
          <a:p>
            <a:pPr lvl="1"/>
            <a:r>
              <a:rPr lang="en-US" sz="2000" dirty="0"/>
              <a:t>Input from ‘target management plan’ and major maintenance activities</a:t>
            </a:r>
          </a:p>
          <a:p>
            <a:pPr lvl="1"/>
            <a:r>
              <a:rPr lang="en-US" sz="2000" dirty="0"/>
              <a:t>Goal in near future: 5,000 planned hours at &gt; 90% availability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A8888F-D856-4628-9960-CA342EA7F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0" y="2047622"/>
            <a:ext cx="7416800" cy="453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50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9E50A-23BC-4838-8782-216988E14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power on target since FY07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2344B-E90F-4B7A-89E8-9FA8328F6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141" y="1044135"/>
            <a:ext cx="11430000" cy="4047778"/>
          </a:xfrm>
        </p:spPr>
        <p:txBody>
          <a:bodyPr/>
          <a:lstStyle/>
          <a:p>
            <a:r>
              <a:rPr lang="en-US" sz="2400" dirty="0"/>
              <a:t>Various issues has been encountered and addressed</a:t>
            </a:r>
          </a:p>
          <a:p>
            <a:r>
              <a:rPr lang="en-US" sz="2400" dirty="0"/>
              <a:t>SNS has achieved a stable operation at 1.4 MW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4605F4-394D-41FC-B4B2-4326DD2E6F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17"/>
          <a:stretch/>
        </p:blipFill>
        <p:spPr>
          <a:xfrm>
            <a:off x="2234292" y="2046514"/>
            <a:ext cx="8953063" cy="46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5652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D857776B906744A6C0B59F8E59AB1C" ma:contentTypeVersion="11" ma:contentTypeDescription="Create a new document." ma:contentTypeScope="" ma:versionID="ba28904c0b7b607750e0363fd53a8842">
  <xsd:schema xmlns:xsd="http://www.w3.org/2001/XMLSchema" xmlns:xs="http://www.w3.org/2001/XMLSchema" xmlns:p="http://schemas.microsoft.com/office/2006/metadata/properties" xmlns:ns3="e72db4a7-89da-4507-8627-cef95eeaeb65" xmlns:ns4="ee4cbaa4-e6f5-4cce-8469-d8061f22c87d" targetNamespace="http://schemas.microsoft.com/office/2006/metadata/properties" ma:root="true" ma:fieldsID="c02b065b7fdcc92a596d023c2c79ef23" ns3:_="" ns4:_="">
    <xsd:import namespace="e72db4a7-89da-4507-8627-cef95eeaeb65"/>
    <xsd:import namespace="ee4cbaa4-e6f5-4cce-8469-d8061f22c87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2db4a7-89da-4507-8627-cef95eeaeb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4cbaa4-e6f5-4cce-8469-d8061f22c87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427AAFE-B8A2-4D40-BFA5-F43AEF6944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72db4a7-89da-4507-8627-cef95eeaeb65"/>
    <ds:schemaRef ds:uri="ee4cbaa4-e6f5-4cce-8469-d8061f22c8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2F5672A-8E48-4F2B-AFFD-06832CDC34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1ABC137-F478-48AF-94F1-527234D6D2C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2335</Words>
  <Application>Microsoft Office PowerPoint</Application>
  <PresentationFormat>Widescreen</PresentationFormat>
  <Paragraphs>366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Arial Black</vt:lpstr>
      <vt:lpstr>Calibri</vt:lpstr>
      <vt:lpstr>Cambria</vt:lpstr>
      <vt:lpstr>Century Gothic</vt:lpstr>
      <vt:lpstr>Symbol</vt:lpstr>
      <vt:lpstr>Times New Roman</vt:lpstr>
      <vt:lpstr>ORNL</vt:lpstr>
      <vt:lpstr>Performance, Reliability and Maintenance of the SNS Superconducting Linac  and its upgrade</vt:lpstr>
      <vt:lpstr>Outline</vt:lpstr>
      <vt:lpstr>SNS and SNS SCL overview</vt:lpstr>
      <vt:lpstr>SNS machine layout</vt:lpstr>
      <vt:lpstr>SNS superconducting linac</vt:lpstr>
      <vt:lpstr>SNS cryomodule design basis</vt:lpstr>
      <vt:lpstr>SNS Operation and operational statistics</vt:lpstr>
      <vt:lpstr>SNS operation schedule </vt:lpstr>
      <vt:lpstr>Beam power on target since FY07</vt:lpstr>
      <vt:lpstr>Overall machine performance in FY20</vt:lpstr>
      <vt:lpstr>SCL Reliability</vt:lpstr>
      <vt:lpstr>SCL performance and maintenance</vt:lpstr>
      <vt:lpstr>SNS SCL output energy at 60-pps operation evolved from 850 MeV</vt:lpstr>
      <vt:lpstr>PowerPoint Presentation</vt:lpstr>
      <vt:lpstr>The first 1.5 years operation</vt:lpstr>
      <vt:lpstr>Early stage of operation</vt:lpstr>
      <vt:lpstr>Errant beam</vt:lpstr>
      <vt:lpstr>Reduction of errant beam events and duration</vt:lpstr>
      <vt:lpstr>Cavity performance recovery, cryomodule repair and spare cryomodule </vt:lpstr>
      <vt:lpstr>Offline repair rework since 2009</vt:lpstr>
      <vt:lpstr>Other cryomodule repairs since FY07</vt:lpstr>
      <vt:lpstr>Plasma processing</vt:lpstr>
      <vt:lpstr>In-situ Plasma Processing R&amp;D </vt:lpstr>
      <vt:lpstr>Plasma boosts to 1 GeV</vt:lpstr>
      <vt:lpstr>Summary of SNS SCL history </vt:lpstr>
      <vt:lpstr>CHL Reliability</vt:lpstr>
      <vt:lpstr>Previous issues in CHL</vt:lpstr>
      <vt:lpstr>Proton Power Upgrade (PPU) Project</vt:lpstr>
      <vt:lpstr>Proton Power Upgrade project</vt:lpstr>
      <vt:lpstr>SCL setup for 1.3 GeV for 2.8 MW</vt:lpstr>
      <vt:lpstr>PPU cavity/cryomodule design specifications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2018-07-12T19:30:01Z</dcterms:created>
  <dcterms:modified xsi:type="dcterms:W3CDTF">2020-06-18T13:59:23Z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0x01010010D857776B906744A6C0B59F8E59AB1C</vt:lpwstr>
  </property>
</Properties>
</file>