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257" r:id="rId3"/>
    <p:sldId id="258" r:id="rId4"/>
    <p:sldId id="263" r:id="rId5"/>
    <p:sldId id="292" r:id="rId6"/>
    <p:sldId id="259" r:id="rId7"/>
    <p:sldId id="293" r:id="rId8"/>
    <p:sldId id="279" r:id="rId9"/>
    <p:sldId id="261" r:id="rId10"/>
    <p:sldId id="280" r:id="rId11"/>
    <p:sldId id="284" r:id="rId12"/>
    <p:sldId id="264" r:id="rId13"/>
    <p:sldId id="266" r:id="rId14"/>
    <p:sldId id="294" r:id="rId15"/>
    <p:sldId id="278" r:id="rId16"/>
    <p:sldId id="285" r:id="rId17"/>
    <p:sldId id="267" r:id="rId18"/>
    <p:sldId id="283" r:id="rId19"/>
    <p:sldId id="282" r:id="rId20"/>
    <p:sldId id="286" r:id="rId21"/>
    <p:sldId id="270" r:id="rId22"/>
    <p:sldId id="287" r:id="rId23"/>
    <p:sldId id="289" r:id="rId24"/>
    <p:sldId id="288" r:id="rId25"/>
    <p:sldId id="272" r:id="rId26"/>
    <p:sldId id="273" r:id="rId27"/>
    <p:sldId id="291" r:id="rId28"/>
    <p:sldId id="276"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A56"/>
    <a:srgbClr val="CFD4DB"/>
    <a:srgbClr val="8695A6"/>
    <a:srgbClr val="6B7E93"/>
    <a:srgbClr val="4E5B6A"/>
    <a:srgbClr val="D6A300"/>
    <a:srgbClr val="DEE4DC"/>
    <a:srgbClr val="EFDED5"/>
    <a:srgbClr val="6C3C3C"/>
    <a:srgbClr val="79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8" autoAdjust="0"/>
    <p:restoredTop sz="94660"/>
  </p:normalViewPr>
  <p:slideViewPr>
    <p:cSldViewPr snapToGrid="0">
      <p:cViewPr varScale="1">
        <p:scale>
          <a:sx n="113" d="100"/>
          <a:sy n="113" d="100"/>
        </p:scale>
        <p:origin x="282" y="42"/>
      </p:cViewPr>
      <p:guideLst/>
    </p:cSldViewPr>
  </p:slideViewPr>
  <p:notesTextViewPr>
    <p:cViewPr>
      <p:scale>
        <a:sx n="1" d="1"/>
        <a:sy n="1" d="1"/>
      </p:scale>
      <p:origin x="0" y="0"/>
    </p:cViewPr>
  </p:notesTextViewPr>
  <p:notesViewPr>
    <p:cSldViewPr snapToGrid="0">
      <p:cViewPr varScale="1">
        <p:scale>
          <a:sx n="85" d="100"/>
          <a:sy n="85" d="100"/>
        </p:scale>
        <p:origin x="3810" y="6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3E8FD9-73C2-41DC-B337-B5CFD80328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8E3F63-3180-4237-A36F-F40914CA56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CDDBCF-2563-4CAD-9809-1FC472C282C3}" type="datetimeFigureOut">
              <a:rPr lang="en-US" smtClean="0"/>
              <a:t>3/3/2021</a:t>
            </a:fld>
            <a:endParaRPr lang="en-US"/>
          </a:p>
        </p:txBody>
      </p:sp>
      <p:sp>
        <p:nvSpPr>
          <p:cNvPr id="4" name="Footer Placeholder 3">
            <a:extLst>
              <a:ext uri="{FF2B5EF4-FFF2-40B4-BE49-F238E27FC236}">
                <a16:creationId xmlns:a16="http://schemas.microsoft.com/office/drawing/2014/main" id="{A73F8F04-91E8-461A-90C0-0DF2B85507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212FB5-F5E2-4EF1-89C7-F71C6644FF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DAA638-7EED-45F0-B8A6-CEA3512758A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E08699-DB42-437A-A9B3-12A78D30CD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7CC377-CC91-4FF4-9063-76B466D4011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A1D9D-A085-42A4-97F5-208197ABA048}" type="datetimeFigureOut">
              <a:rPr lang="en-US" smtClean="0"/>
              <a:t>3/3/2021</a:t>
            </a:fld>
            <a:endParaRPr lang="en-US"/>
          </a:p>
        </p:txBody>
      </p:sp>
      <p:sp>
        <p:nvSpPr>
          <p:cNvPr id="4" name="Slide Image Placeholder 3">
            <a:extLst>
              <a:ext uri="{FF2B5EF4-FFF2-40B4-BE49-F238E27FC236}">
                <a16:creationId xmlns:a16="http://schemas.microsoft.com/office/drawing/2014/main" id="{0252879C-1A32-4018-8638-40452159AFA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F7F5320B-46C0-40D3-AE01-4C222D9D753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0C30429-DD7D-4A63-9D0D-CAF7C012232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325816DE-5E81-410A-8FE8-7681825FC70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685EC-7BD3-4617-AF9F-B7044DDEB94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a:stretch/>
        </p:blipFill>
        <p:spPr>
          <a:xfrm>
            <a:off x="0" y="0"/>
            <a:ext cx="12192000" cy="6858000"/>
          </a:xfrm>
          <a:prstGeom prst="rect">
            <a:avLst/>
          </a:prstGeom>
        </p:spPr>
      </p:pic>
      <p:sp>
        <p:nvSpPr>
          <p:cNvPr id="2" name="Title 1"/>
          <p:cNvSpPr>
            <a:spLocks noGrp="1"/>
          </p:cNvSpPr>
          <p:nvPr>
            <p:ph type="ctrTitle"/>
          </p:nvPr>
        </p:nvSpPr>
        <p:spPr>
          <a:xfrm>
            <a:off x="5408247" y="2790092"/>
            <a:ext cx="6322645"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5408247" y="4642339"/>
            <a:ext cx="6322645"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8771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724400" y="6400193"/>
            <a:ext cx="2743200" cy="365125"/>
          </a:xfrm>
        </p:spPr>
        <p:txBody>
          <a:bodyPr/>
          <a:lstStyle>
            <a:lvl1pPr algn="ctr">
              <a:defRPr/>
            </a:lvl1pPr>
          </a:lstStyle>
          <a:p>
            <a:fld id="{F6657736-2D9A-4833-9BB6-BA486362B200}" type="slidenum">
              <a:rPr lang="en-US" smtClean="0"/>
              <a:t>‹#›</a:t>
            </a:fld>
            <a:endParaRPr lang="en-US"/>
          </a:p>
        </p:txBody>
      </p:sp>
    </p:spTree>
    <p:extLst>
      <p:ext uri="{BB962C8B-B14F-4D97-AF65-F5344CB8AC3E}">
        <p14:creationId xmlns:p14="http://schemas.microsoft.com/office/powerpoint/2010/main" val="359403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724400" y="6362007"/>
            <a:ext cx="2743200" cy="365125"/>
          </a:xfrm>
        </p:spPr>
        <p:txBody>
          <a:bodyPr/>
          <a:lstStyle>
            <a:lvl1pPr algn="ctr">
              <a:defRPr/>
            </a:lvl1pPr>
          </a:lstStyle>
          <a:p>
            <a:fld id="{F6657736-2D9A-4833-9BB6-BA486362B200}" type="slidenum">
              <a:rPr lang="en-US" smtClean="0"/>
              <a:t>‹#›</a:t>
            </a:fld>
            <a:endParaRPr lang="en-US"/>
          </a:p>
        </p:txBody>
      </p:sp>
    </p:spTree>
    <p:extLst>
      <p:ext uri="{BB962C8B-B14F-4D97-AF65-F5344CB8AC3E}">
        <p14:creationId xmlns:p14="http://schemas.microsoft.com/office/powerpoint/2010/main" val="114882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0868"/>
            <a:ext cx="12192000" cy="645509"/>
          </a:xfrm>
          <a:gradFill flip="none" rotWithShape="1">
            <a:gsLst>
              <a:gs pos="0">
                <a:schemeClr val="accent3">
                  <a:lumMod val="40000"/>
                  <a:lumOff val="60000"/>
                </a:schemeClr>
              </a:gs>
              <a:gs pos="13000">
                <a:srgbClr val="E0E0E0"/>
              </a:gs>
              <a:gs pos="100000">
                <a:schemeClr val="bg1"/>
              </a:gs>
            </a:gsLst>
            <a:lin ang="0" scaled="1"/>
            <a:tileRect/>
          </a:gradFill>
        </p:spPr>
        <p:txBody>
          <a:bodyPr>
            <a:normAutofit/>
          </a:bodyPr>
          <a:lstStyle>
            <a:lvl1pPr>
              <a:defRPr sz="3200">
                <a:solidFill>
                  <a:srgbClr val="30519D"/>
                </a:solidFill>
                <a:latin typeface="Century Gothic" panose="020B0502020202020204" pitchFamily="34" charset="0"/>
                <a:ea typeface="Century Gothic" panose="020B0502020202020204" pitchFamily="34" charset="0"/>
                <a:cs typeface="Arial" charset="0"/>
              </a:defRPr>
            </a:lvl1pPr>
          </a:lstStyle>
          <a:p>
            <a:r>
              <a:rPr lang="en-US" dirty="0"/>
              <a:t>Click to edit Master title style</a:t>
            </a:r>
          </a:p>
        </p:txBody>
      </p:sp>
      <p:sp>
        <p:nvSpPr>
          <p:cNvPr id="3" name="Content Placeholder 2"/>
          <p:cNvSpPr>
            <a:spLocks noGrp="1"/>
          </p:cNvSpPr>
          <p:nvPr>
            <p:ph idx="1"/>
          </p:nvPr>
        </p:nvSpPr>
        <p:spPr>
          <a:xfrm>
            <a:off x="423420" y="1071480"/>
            <a:ext cx="10515600" cy="43513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626391" y="6488668"/>
            <a:ext cx="452487" cy="365125"/>
          </a:xfrm>
        </p:spPr>
        <p:txBody>
          <a:bodyPr/>
          <a:lstStyle>
            <a:lvl1pPr algn="ctr">
              <a:defRPr>
                <a:solidFill>
                  <a:schemeClr val="bg1"/>
                </a:solidFill>
              </a:defRPr>
            </a:lvl1pPr>
          </a:lstStyle>
          <a:p>
            <a:fld id="{F6657736-2D9A-4833-9BB6-BA486362B200}" type="slidenum">
              <a:rPr lang="en-US" smtClean="0"/>
              <a:pPr/>
              <a:t>‹#›</a:t>
            </a:fld>
            <a:endParaRPr lang="en-US" dirty="0"/>
          </a:p>
        </p:txBody>
      </p:sp>
      <p:sp>
        <p:nvSpPr>
          <p:cNvPr id="4" name="TextBox 3">
            <a:extLst>
              <a:ext uri="{FF2B5EF4-FFF2-40B4-BE49-F238E27FC236}">
                <a16:creationId xmlns:a16="http://schemas.microsoft.com/office/drawing/2014/main" id="{BCD7AC25-8E33-49BF-9E7B-3CFFBB22EBAE}"/>
              </a:ext>
            </a:extLst>
          </p:cNvPr>
          <p:cNvSpPr txBox="1"/>
          <p:nvPr userDrawn="1"/>
        </p:nvSpPr>
        <p:spPr>
          <a:xfrm>
            <a:off x="0" y="6498396"/>
            <a:ext cx="8738648" cy="369332"/>
          </a:xfrm>
          <a:prstGeom prst="rect">
            <a:avLst/>
          </a:prstGeom>
          <a:solidFill>
            <a:schemeClr val="accent1">
              <a:lumMod val="50000"/>
            </a:schemeClr>
          </a:solidFill>
        </p:spPr>
        <p:txBody>
          <a:bodyPr wrap="square" rtlCol="0">
            <a:spAutoFit/>
          </a:bodyPr>
          <a:lstStyle/>
          <a:p>
            <a:r>
              <a:rPr lang="en-US" dirty="0" err="1">
                <a:solidFill>
                  <a:schemeClr val="bg1"/>
                </a:solidFill>
              </a:rPr>
              <a:t>Jlab</a:t>
            </a:r>
            <a:r>
              <a:rPr lang="en-US" dirty="0">
                <a:solidFill>
                  <a:schemeClr val="bg1"/>
                </a:solidFill>
              </a:rPr>
              <a:t> Accelerator Seminar		 March 4, 2021			Qiong Wu</a:t>
            </a:r>
          </a:p>
        </p:txBody>
      </p:sp>
    </p:spTree>
    <p:extLst>
      <p:ext uri="{BB962C8B-B14F-4D97-AF65-F5344CB8AC3E}">
        <p14:creationId xmlns:p14="http://schemas.microsoft.com/office/powerpoint/2010/main" val="177759583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718051" y="6356352"/>
            <a:ext cx="2743200" cy="365125"/>
          </a:xfrm>
        </p:spPr>
        <p:txBody>
          <a:bodyPr/>
          <a:lstStyle>
            <a:lvl1pPr algn="ctr">
              <a:defRPr/>
            </a:lvl1pPr>
          </a:lstStyle>
          <a:p>
            <a:fld id="{F6657736-2D9A-4833-9BB6-BA486362B200}" type="slidenum">
              <a:rPr lang="en-US" smtClean="0"/>
              <a:t>‹#›</a:t>
            </a:fld>
            <a:endParaRPr lang="en-US"/>
          </a:p>
        </p:txBody>
      </p:sp>
    </p:spTree>
    <p:extLst>
      <p:ext uri="{BB962C8B-B14F-4D97-AF65-F5344CB8AC3E}">
        <p14:creationId xmlns:p14="http://schemas.microsoft.com/office/powerpoint/2010/main" val="2157236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4724400" y="6356352"/>
            <a:ext cx="2743200" cy="365125"/>
          </a:xfrm>
        </p:spPr>
        <p:txBody>
          <a:bodyPr/>
          <a:lstStyle>
            <a:lvl1pPr algn="ctr">
              <a:defRPr/>
            </a:lvl1pPr>
          </a:lstStyle>
          <a:p>
            <a:fld id="{F6657736-2D9A-4833-9BB6-BA486362B200}" type="slidenum">
              <a:rPr lang="en-US" smtClean="0"/>
              <a:t>‹#›</a:t>
            </a:fld>
            <a:endParaRPr lang="en-US"/>
          </a:p>
        </p:txBody>
      </p:sp>
    </p:spTree>
    <p:extLst>
      <p:ext uri="{BB962C8B-B14F-4D97-AF65-F5344CB8AC3E}">
        <p14:creationId xmlns:p14="http://schemas.microsoft.com/office/powerpoint/2010/main" val="1417677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4724400" y="6349481"/>
            <a:ext cx="2743200" cy="365125"/>
          </a:xfrm>
        </p:spPr>
        <p:txBody>
          <a:bodyPr/>
          <a:lstStyle>
            <a:lvl1pPr algn="ctr">
              <a:defRPr/>
            </a:lvl1pPr>
          </a:lstStyle>
          <a:p>
            <a:fld id="{F6657736-2D9A-4833-9BB6-BA486362B200}" type="slidenum">
              <a:rPr lang="en-US" smtClean="0"/>
              <a:t>‹#›</a:t>
            </a:fld>
            <a:endParaRPr lang="en-US"/>
          </a:p>
        </p:txBody>
      </p:sp>
    </p:spTree>
    <p:extLst>
      <p:ext uri="{BB962C8B-B14F-4D97-AF65-F5344CB8AC3E}">
        <p14:creationId xmlns:p14="http://schemas.microsoft.com/office/powerpoint/2010/main" val="2297856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4724400" y="6310312"/>
            <a:ext cx="2743200" cy="365125"/>
          </a:xfrm>
        </p:spPr>
        <p:txBody>
          <a:bodyPr/>
          <a:lstStyle>
            <a:lvl1pPr algn="ctr">
              <a:defRPr/>
            </a:lvl1pPr>
          </a:lstStyle>
          <a:p>
            <a:fld id="{F6657736-2D9A-4833-9BB6-BA486362B200}" type="slidenum">
              <a:rPr lang="en-US" smtClean="0"/>
              <a:t>‹#›</a:t>
            </a:fld>
            <a:endParaRPr lang="en-US"/>
          </a:p>
        </p:txBody>
      </p:sp>
    </p:spTree>
    <p:extLst>
      <p:ext uri="{BB962C8B-B14F-4D97-AF65-F5344CB8AC3E}">
        <p14:creationId xmlns:p14="http://schemas.microsoft.com/office/powerpoint/2010/main" val="207312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724400" y="6356352"/>
            <a:ext cx="2743200" cy="365125"/>
          </a:xfrm>
        </p:spPr>
        <p:txBody>
          <a:bodyPr/>
          <a:lstStyle>
            <a:lvl1pPr algn="ctr">
              <a:defRPr/>
            </a:lvl1pPr>
          </a:lstStyle>
          <a:p>
            <a:fld id="{F6657736-2D9A-4833-9BB6-BA486362B200}" type="slidenum">
              <a:rPr lang="en-US" smtClean="0"/>
              <a:t>‹#›</a:t>
            </a:fld>
            <a:endParaRPr lang="en-US"/>
          </a:p>
        </p:txBody>
      </p:sp>
    </p:spTree>
    <p:extLst>
      <p:ext uri="{BB962C8B-B14F-4D97-AF65-F5344CB8AC3E}">
        <p14:creationId xmlns:p14="http://schemas.microsoft.com/office/powerpoint/2010/main" val="3139288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4724400" y="6330692"/>
            <a:ext cx="2743200" cy="365125"/>
          </a:xfrm>
        </p:spPr>
        <p:txBody>
          <a:bodyPr/>
          <a:lstStyle>
            <a:lvl1pPr algn="ctr">
              <a:defRPr/>
            </a:lvl1pPr>
          </a:lstStyle>
          <a:p>
            <a:fld id="{F6657736-2D9A-4833-9BB6-BA486362B200}" type="slidenum">
              <a:rPr lang="en-US" smtClean="0"/>
              <a:t>‹#›</a:t>
            </a:fld>
            <a:endParaRPr lang="en-US"/>
          </a:p>
        </p:txBody>
      </p:sp>
    </p:spTree>
    <p:extLst>
      <p:ext uri="{BB962C8B-B14F-4D97-AF65-F5344CB8AC3E}">
        <p14:creationId xmlns:p14="http://schemas.microsoft.com/office/powerpoint/2010/main" val="1967590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4724400" y="6336955"/>
            <a:ext cx="2743200" cy="365125"/>
          </a:xfrm>
        </p:spPr>
        <p:txBody>
          <a:bodyPr/>
          <a:lstStyle>
            <a:lvl1pPr algn="ctr">
              <a:defRPr/>
            </a:lvl1pPr>
          </a:lstStyle>
          <a:p>
            <a:fld id="{F6657736-2D9A-4833-9BB6-BA486362B200}" type="slidenum">
              <a:rPr lang="en-US" smtClean="0"/>
              <a:t>‹#›</a:t>
            </a:fld>
            <a:endParaRPr lang="en-US"/>
          </a:p>
        </p:txBody>
      </p:sp>
    </p:spTree>
    <p:extLst>
      <p:ext uri="{BB962C8B-B14F-4D97-AF65-F5344CB8AC3E}">
        <p14:creationId xmlns:p14="http://schemas.microsoft.com/office/powerpoint/2010/main" val="4230713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8548"/>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15E0F1AA-E469-409A-BF9E-C55A80E919A2}" type="datetimeFigureOut">
              <a:rPr lang="en-US" smtClean="0"/>
              <a:t>3/3/2021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9329616" y="6356352"/>
            <a:ext cx="27432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F6657736-2D9A-4833-9BB6-BA486362B200}" type="slidenum">
              <a:rPr lang="en-US" smtClean="0"/>
              <a:t>‹#›</a:t>
            </a:fld>
            <a:endParaRPr lang="en-US"/>
          </a:p>
        </p:txBody>
      </p:sp>
      <p:pic>
        <p:nvPicPr>
          <p:cNvPr id="8" name="Picture 7"/>
          <p:cNvPicPr>
            <a:picLocks noChangeAspect="1"/>
          </p:cNvPicPr>
          <p:nvPr/>
        </p:nvPicPr>
        <p:blipFill>
          <a:blip r:embed="rId14"/>
          <a:srcRect/>
          <a:stretch/>
        </p:blipFill>
        <p:spPr>
          <a:xfrm>
            <a:off x="0" y="0"/>
            <a:ext cx="12192000" cy="6858000"/>
          </a:xfrm>
          <a:prstGeom prst="rect">
            <a:avLst/>
          </a:prstGeom>
        </p:spPr>
      </p:pic>
    </p:spTree>
    <p:extLst>
      <p:ext uri="{BB962C8B-B14F-4D97-AF65-F5344CB8AC3E}">
        <p14:creationId xmlns:p14="http://schemas.microsoft.com/office/powerpoint/2010/main" val="741984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1.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emf"/><Relationship Id="rId9"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jpeg"/><Relationship Id="rId4" Type="http://schemas.openxmlformats.org/officeDocument/2006/relationships/image" Target="../media/image53.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jpeg"/><Relationship Id="rId7" Type="http://schemas.openxmlformats.org/officeDocument/2006/relationships/image" Target="../media/image62.JP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C0AA-C3B7-4D0F-A0AF-5C0C88BB1D58}"/>
              </a:ext>
            </a:extLst>
          </p:cNvPr>
          <p:cNvSpPr>
            <a:spLocks noGrp="1"/>
          </p:cNvSpPr>
          <p:nvPr>
            <p:ph type="ctrTitle"/>
          </p:nvPr>
        </p:nvSpPr>
        <p:spPr>
          <a:xfrm>
            <a:off x="5408247" y="2383689"/>
            <a:ext cx="6322645" cy="1774948"/>
          </a:xfrm>
        </p:spPr>
        <p:txBody>
          <a:bodyPr/>
          <a:lstStyle/>
          <a:p>
            <a:r>
              <a:rPr lang="en-US" dirty="0"/>
              <a:t>SRF Challenges for </a:t>
            </a:r>
            <a:br>
              <a:rPr lang="en-US" dirty="0"/>
            </a:br>
            <a:r>
              <a:rPr lang="en-US" dirty="0"/>
              <a:t>the EIC Project</a:t>
            </a:r>
          </a:p>
        </p:txBody>
      </p:sp>
      <p:sp>
        <p:nvSpPr>
          <p:cNvPr id="3" name="Subtitle 2">
            <a:extLst>
              <a:ext uri="{FF2B5EF4-FFF2-40B4-BE49-F238E27FC236}">
                <a16:creationId xmlns:a16="http://schemas.microsoft.com/office/drawing/2014/main" id="{D88AC4E7-BBC8-4672-B2D3-0A260EF88D4D}"/>
              </a:ext>
            </a:extLst>
          </p:cNvPr>
          <p:cNvSpPr>
            <a:spLocks noGrp="1"/>
          </p:cNvSpPr>
          <p:nvPr>
            <p:ph type="subTitle" idx="1"/>
          </p:nvPr>
        </p:nvSpPr>
        <p:spPr>
          <a:xfrm>
            <a:off x="5408247" y="4235936"/>
            <a:ext cx="6322645" cy="982606"/>
          </a:xfrm>
        </p:spPr>
        <p:txBody>
          <a:bodyPr>
            <a:normAutofit fontScale="77500" lnSpcReduction="20000"/>
          </a:bodyPr>
          <a:lstStyle/>
          <a:p>
            <a:r>
              <a:rPr lang="en-US" dirty="0"/>
              <a:t>Qiong Wu</a:t>
            </a:r>
          </a:p>
          <a:p>
            <a:r>
              <a:rPr lang="en-US" dirty="0"/>
              <a:t>Brookhaven National Laboratory</a:t>
            </a:r>
          </a:p>
          <a:p>
            <a:r>
              <a:rPr lang="en-US" dirty="0" err="1"/>
              <a:t>Jlab</a:t>
            </a:r>
            <a:r>
              <a:rPr lang="en-US" dirty="0"/>
              <a:t> Accelerator Seminar, March 4</a:t>
            </a:r>
            <a:r>
              <a:rPr lang="en-US" baseline="30000" dirty="0"/>
              <a:t>th</a:t>
            </a:r>
            <a:r>
              <a:rPr lang="en-US" dirty="0"/>
              <a:t>, 2021</a:t>
            </a:r>
          </a:p>
        </p:txBody>
      </p:sp>
    </p:spTree>
    <p:extLst>
      <p:ext uri="{BB962C8B-B14F-4D97-AF65-F5344CB8AC3E}">
        <p14:creationId xmlns:p14="http://schemas.microsoft.com/office/powerpoint/2010/main" val="3771705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E33B-10D0-4F49-93A3-6E6000F5D0CF}"/>
              </a:ext>
            </a:extLst>
          </p:cNvPr>
          <p:cNvSpPr>
            <a:spLocks noGrp="1"/>
          </p:cNvSpPr>
          <p:nvPr>
            <p:ph type="title"/>
          </p:nvPr>
        </p:nvSpPr>
        <p:spPr/>
        <p:txBody>
          <a:bodyPr/>
          <a:lstStyle/>
          <a:p>
            <a:r>
              <a:rPr lang="en-US" dirty="0"/>
              <a:t>	SRF Challenges </a:t>
            </a:r>
          </a:p>
        </p:txBody>
      </p:sp>
      <p:sp>
        <p:nvSpPr>
          <p:cNvPr id="4" name="Slide Number Placeholder 3">
            <a:extLst>
              <a:ext uri="{FF2B5EF4-FFF2-40B4-BE49-F238E27FC236}">
                <a16:creationId xmlns:a16="http://schemas.microsoft.com/office/drawing/2014/main" id="{B7A68B27-CEF7-460F-BB3F-29B129FD5DEA}"/>
              </a:ext>
            </a:extLst>
          </p:cNvPr>
          <p:cNvSpPr>
            <a:spLocks noGrp="1"/>
          </p:cNvSpPr>
          <p:nvPr>
            <p:ph type="sldNum" sz="quarter" idx="12"/>
          </p:nvPr>
        </p:nvSpPr>
        <p:spPr/>
        <p:txBody>
          <a:bodyPr/>
          <a:lstStyle/>
          <a:p>
            <a:fld id="{F6657736-2D9A-4833-9BB6-BA486362B200}" type="slidenum">
              <a:rPr lang="en-US" smtClean="0"/>
              <a:pPr/>
              <a:t>10</a:t>
            </a:fld>
            <a:endParaRPr lang="en-US" dirty="0"/>
          </a:p>
        </p:txBody>
      </p:sp>
      <p:sp>
        <p:nvSpPr>
          <p:cNvPr id="7" name="Freeform 5">
            <a:extLst>
              <a:ext uri="{FF2B5EF4-FFF2-40B4-BE49-F238E27FC236}">
                <a16:creationId xmlns:a16="http://schemas.microsoft.com/office/drawing/2014/main" id="{D03342F1-AD0E-42E7-96A7-03D91293336E}"/>
              </a:ext>
            </a:extLst>
          </p:cNvPr>
          <p:cNvSpPr>
            <a:spLocks/>
          </p:cNvSpPr>
          <p:nvPr/>
        </p:nvSpPr>
        <p:spPr bwMode="auto">
          <a:xfrm>
            <a:off x="2483964" y="1647739"/>
            <a:ext cx="3282407" cy="1582965"/>
          </a:xfrm>
          <a:custGeom>
            <a:avLst/>
            <a:gdLst>
              <a:gd name="T0" fmla="*/ 0 w 1653"/>
              <a:gd name="T1" fmla="*/ 0 h 797"/>
              <a:gd name="T2" fmla="*/ 735 w 1653"/>
              <a:gd name="T3" fmla="*/ 0 h 797"/>
              <a:gd name="T4" fmla="*/ 935 w 1653"/>
              <a:gd name="T5" fmla="*/ 200 h 797"/>
              <a:gd name="T6" fmla="*/ 935 w 1653"/>
              <a:gd name="T7" fmla="*/ 597 h 797"/>
              <a:gd name="T8" fmla="*/ 1135 w 1653"/>
              <a:gd name="T9" fmla="*/ 797 h 797"/>
              <a:gd name="T10" fmla="*/ 1653 w 1653"/>
              <a:gd name="T11" fmla="*/ 797 h 797"/>
            </a:gdLst>
            <a:ahLst/>
            <a:cxnLst>
              <a:cxn ang="0">
                <a:pos x="T0" y="T1"/>
              </a:cxn>
              <a:cxn ang="0">
                <a:pos x="T2" y="T3"/>
              </a:cxn>
              <a:cxn ang="0">
                <a:pos x="T4" y="T5"/>
              </a:cxn>
              <a:cxn ang="0">
                <a:pos x="T6" y="T7"/>
              </a:cxn>
              <a:cxn ang="0">
                <a:pos x="T8" y="T9"/>
              </a:cxn>
              <a:cxn ang="0">
                <a:pos x="T10" y="T11"/>
              </a:cxn>
            </a:cxnLst>
            <a:rect l="0" t="0" r="r" b="b"/>
            <a:pathLst>
              <a:path w="1653" h="797">
                <a:moveTo>
                  <a:pt x="0" y="0"/>
                </a:moveTo>
                <a:cubicBezTo>
                  <a:pt x="735" y="0"/>
                  <a:pt x="735" y="0"/>
                  <a:pt x="735" y="0"/>
                </a:cubicBezTo>
                <a:cubicBezTo>
                  <a:pt x="845" y="0"/>
                  <a:pt x="935" y="89"/>
                  <a:pt x="935" y="200"/>
                </a:cubicBezTo>
                <a:cubicBezTo>
                  <a:pt x="935" y="597"/>
                  <a:pt x="935" y="597"/>
                  <a:pt x="935" y="597"/>
                </a:cubicBezTo>
                <a:cubicBezTo>
                  <a:pt x="935" y="707"/>
                  <a:pt x="1024" y="797"/>
                  <a:pt x="1135" y="797"/>
                </a:cubicBezTo>
                <a:cubicBezTo>
                  <a:pt x="1653" y="797"/>
                  <a:pt x="1653" y="797"/>
                  <a:pt x="1653" y="797"/>
                </a:cubicBezTo>
              </a:path>
            </a:pathLst>
          </a:custGeom>
          <a:noFill/>
          <a:ln w="762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 name="Freeform 6">
            <a:extLst>
              <a:ext uri="{FF2B5EF4-FFF2-40B4-BE49-F238E27FC236}">
                <a16:creationId xmlns:a16="http://schemas.microsoft.com/office/drawing/2014/main" id="{9752052B-33C0-4DFC-9949-3B9A0751EEF0}"/>
              </a:ext>
            </a:extLst>
          </p:cNvPr>
          <p:cNvSpPr>
            <a:spLocks/>
          </p:cNvSpPr>
          <p:nvPr/>
        </p:nvSpPr>
        <p:spPr bwMode="auto">
          <a:xfrm>
            <a:off x="2483964" y="3629252"/>
            <a:ext cx="3282407" cy="1585772"/>
          </a:xfrm>
          <a:custGeom>
            <a:avLst/>
            <a:gdLst>
              <a:gd name="T0" fmla="*/ 1653 w 1653"/>
              <a:gd name="T1" fmla="*/ 0 h 798"/>
              <a:gd name="T2" fmla="*/ 1135 w 1653"/>
              <a:gd name="T3" fmla="*/ 0 h 798"/>
              <a:gd name="T4" fmla="*/ 935 w 1653"/>
              <a:gd name="T5" fmla="*/ 200 h 798"/>
              <a:gd name="T6" fmla="*/ 935 w 1653"/>
              <a:gd name="T7" fmla="*/ 598 h 798"/>
              <a:gd name="T8" fmla="*/ 735 w 1653"/>
              <a:gd name="T9" fmla="*/ 798 h 798"/>
              <a:gd name="T10" fmla="*/ 0 w 1653"/>
              <a:gd name="T11" fmla="*/ 798 h 798"/>
            </a:gdLst>
            <a:ahLst/>
            <a:cxnLst>
              <a:cxn ang="0">
                <a:pos x="T0" y="T1"/>
              </a:cxn>
              <a:cxn ang="0">
                <a:pos x="T2" y="T3"/>
              </a:cxn>
              <a:cxn ang="0">
                <a:pos x="T4" y="T5"/>
              </a:cxn>
              <a:cxn ang="0">
                <a:pos x="T6" y="T7"/>
              </a:cxn>
              <a:cxn ang="0">
                <a:pos x="T8" y="T9"/>
              </a:cxn>
              <a:cxn ang="0">
                <a:pos x="T10" y="T11"/>
              </a:cxn>
            </a:cxnLst>
            <a:rect l="0" t="0" r="r" b="b"/>
            <a:pathLst>
              <a:path w="1653" h="798">
                <a:moveTo>
                  <a:pt x="1653" y="0"/>
                </a:moveTo>
                <a:cubicBezTo>
                  <a:pt x="1135" y="0"/>
                  <a:pt x="1135" y="0"/>
                  <a:pt x="1135" y="0"/>
                </a:cubicBezTo>
                <a:cubicBezTo>
                  <a:pt x="1024" y="0"/>
                  <a:pt x="935" y="90"/>
                  <a:pt x="935" y="200"/>
                </a:cubicBezTo>
                <a:cubicBezTo>
                  <a:pt x="935" y="598"/>
                  <a:pt x="935" y="598"/>
                  <a:pt x="935" y="598"/>
                </a:cubicBezTo>
                <a:cubicBezTo>
                  <a:pt x="935" y="708"/>
                  <a:pt x="845" y="798"/>
                  <a:pt x="735" y="798"/>
                </a:cubicBezTo>
                <a:cubicBezTo>
                  <a:pt x="0" y="798"/>
                  <a:pt x="0" y="798"/>
                  <a:pt x="0" y="798"/>
                </a:cubicBezTo>
              </a:path>
            </a:pathLst>
          </a:custGeom>
          <a:noFill/>
          <a:ln w="76200" cap="rnd">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 name="Freeform 5">
            <a:extLst>
              <a:ext uri="{FF2B5EF4-FFF2-40B4-BE49-F238E27FC236}">
                <a16:creationId xmlns:a16="http://schemas.microsoft.com/office/drawing/2014/main" id="{529B790D-3FBB-46F8-B5E7-ACDAB2505B02}"/>
              </a:ext>
            </a:extLst>
          </p:cNvPr>
          <p:cNvSpPr>
            <a:spLocks/>
          </p:cNvSpPr>
          <p:nvPr/>
        </p:nvSpPr>
        <p:spPr bwMode="auto">
          <a:xfrm flipH="1">
            <a:off x="6094472" y="1647739"/>
            <a:ext cx="3282407" cy="1582965"/>
          </a:xfrm>
          <a:custGeom>
            <a:avLst/>
            <a:gdLst>
              <a:gd name="T0" fmla="*/ 0 w 1653"/>
              <a:gd name="T1" fmla="*/ 0 h 797"/>
              <a:gd name="T2" fmla="*/ 735 w 1653"/>
              <a:gd name="T3" fmla="*/ 0 h 797"/>
              <a:gd name="T4" fmla="*/ 935 w 1653"/>
              <a:gd name="T5" fmla="*/ 200 h 797"/>
              <a:gd name="T6" fmla="*/ 935 w 1653"/>
              <a:gd name="T7" fmla="*/ 597 h 797"/>
              <a:gd name="T8" fmla="*/ 1135 w 1653"/>
              <a:gd name="T9" fmla="*/ 797 h 797"/>
              <a:gd name="T10" fmla="*/ 1653 w 1653"/>
              <a:gd name="T11" fmla="*/ 797 h 797"/>
            </a:gdLst>
            <a:ahLst/>
            <a:cxnLst>
              <a:cxn ang="0">
                <a:pos x="T0" y="T1"/>
              </a:cxn>
              <a:cxn ang="0">
                <a:pos x="T2" y="T3"/>
              </a:cxn>
              <a:cxn ang="0">
                <a:pos x="T4" y="T5"/>
              </a:cxn>
              <a:cxn ang="0">
                <a:pos x="T6" y="T7"/>
              </a:cxn>
              <a:cxn ang="0">
                <a:pos x="T8" y="T9"/>
              </a:cxn>
              <a:cxn ang="0">
                <a:pos x="T10" y="T11"/>
              </a:cxn>
            </a:cxnLst>
            <a:rect l="0" t="0" r="r" b="b"/>
            <a:pathLst>
              <a:path w="1653" h="797">
                <a:moveTo>
                  <a:pt x="0" y="0"/>
                </a:moveTo>
                <a:cubicBezTo>
                  <a:pt x="735" y="0"/>
                  <a:pt x="735" y="0"/>
                  <a:pt x="735" y="0"/>
                </a:cubicBezTo>
                <a:cubicBezTo>
                  <a:pt x="845" y="0"/>
                  <a:pt x="935" y="89"/>
                  <a:pt x="935" y="200"/>
                </a:cubicBezTo>
                <a:cubicBezTo>
                  <a:pt x="935" y="597"/>
                  <a:pt x="935" y="597"/>
                  <a:pt x="935" y="597"/>
                </a:cubicBezTo>
                <a:cubicBezTo>
                  <a:pt x="935" y="707"/>
                  <a:pt x="1024" y="797"/>
                  <a:pt x="1135" y="797"/>
                </a:cubicBezTo>
                <a:cubicBezTo>
                  <a:pt x="1653" y="797"/>
                  <a:pt x="1653" y="797"/>
                  <a:pt x="1653" y="797"/>
                </a:cubicBezTo>
              </a:path>
            </a:pathLst>
          </a:custGeom>
          <a:noFill/>
          <a:ln w="76200"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 name="Freeform 6">
            <a:extLst>
              <a:ext uri="{FF2B5EF4-FFF2-40B4-BE49-F238E27FC236}">
                <a16:creationId xmlns:a16="http://schemas.microsoft.com/office/drawing/2014/main" id="{AB3819FC-1D3E-454B-8D87-3D16929631BF}"/>
              </a:ext>
            </a:extLst>
          </p:cNvPr>
          <p:cNvSpPr>
            <a:spLocks/>
          </p:cNvSpPr>
          <p:nvPr/>
        </p:nvSpPr>
        <p:spPr bwMode="auto">
          <a:xfrm flipH="1">
            <a:off x="6094472" y="3629252"/>
            <a:ext cx="3282407" cy="1585772"/>
          </a:xfrm>
          <a:custGeom>
            <a:avLst/>
            <a:gdLst>
              <a:gd name="T0" fmla="*/ 1653 w 1653"/>
              <a:gd name="T1" fmla="*/ 0 h 798"/>
              <a:gd name="T2" fmla="*/ 1135 w 1653"/>
              <a:gd name="T3" fmla="*/ 0 h 798"/>
              <a:gd name="T4" fmla="*/ 935 w 1653"/>
              <a:gd name="T5" fmla="*/ 200 h 798"/>
              <a:gd name="T6" fmla="*/ 935 w 1653"/>
              <a:gd name="T7" fmla="*/ 598 h 798"/>
              <a:gd name="T8" fmla="*/ 735 w 1653"/>
              <a:gd name="T9" fmla="*/ 798 h 798"/>
              <a:gd name="T10" fmla="*/ 0 w 1653"/>
              <a:gd name="T11" fmla="*/ 798 h 798"/>
            </a:gdLst>
            <a:ahLst/>
            <a:cxnLst>
              <a:cxn ang="0">
                <a:pos x="T0" y="T1"/>
              </a:cxn>
              <a:cxn ang="0">
                <a:pos x="T2" y="T3"/>
              </a:cxn>
              <a:cxn ang="0">
                <a:pos x="T4" y="T5"/>
              </a:cxn>
              <a:cxn ang="0">
                <a:pos x="T6" y="T7"/>
              </a:cxn>
              <a:cxn ang="0">
                <a:pos x="T8" y="T9"/>
              </a:cxn>
              <a:cxn ang="0">
                <a:pos x="T10" y="T11"/>
              </a:cxn>
            </a:cxnLst>
            <a:rect l="0" t="0" r="r" b="b"/>
            <a:pathLst>
              <a:path w="1653" h="798">
                <a:moveTo>
                  <a:pt x="1653" y="0"/>
                </a:moveTo>
                <a:cubicBezTo>
                  <a:pt x="1135" y="0"/>
                  <a:pt x="1135" y="0"/>
                  <a:pt x="1135" y="0"/>
                </a:cubicBezTo>
                <a:cubicBezTo>
                  <a:pt x="1024" y="0"/>
                  <a:pt x="935" y="90"/>
                  <a:pt x="935" y="200"/>
                </a:cubicBezTo>
                <a:cubicBezTo>
                  <a:pt x="935" y="598"/>
                  <a:pt x="935" y="598"/>
                  <a:pt x="935" y="598"/>
                </a:cubicBezTo>
                <a:cubicBezTo>
                  <a:pt x="935" y="708"/>
                  <a:pt x="845" y="798"/>
                  <a:pt x="735" y="798"/>
                </a:cubicBezTo>
                <a:cubicBezTo>
                  <a:pt x="0" y="798"/>
                  <a:pt x="0" y="798"/>
                  <a:pt x="0" y="798"/>
                </a:cubicBezTo>
              </a:path>
            </a:pathLst>
          </a:custGeom>
          <a:noFill/>
          <a:ln w="76200" cap="rnd">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 name="Oval 10">
            <a:extLst>
              <a:ext uri="{FF2B5EF4-FFF2-40B4-BE49-F238E27FC236}">
                <a16:creationId xmlns:a16="http://schemas.microsoft.com/office/drawing/2014/main" id="{12EF6682-E6A2-4659-9469-1298981AD84F}"/>
              </a:ext>
            </a:extLst>
          </p:cNvPr>
          <p:cNvSpPr/>
          <p:nvPr/>
        </p:nvSpPr>
        <p:spPr>
          <a:xfrm>
            <a:off x="4960434" y="2461394"/>
            <a:ext cx="1939975" cy="1939974"/>
          </a:xfrm>
          <a:prstGeom prst="ellipse">
            <a:avLst/>
          </a:prstGeom>
          <a:solidFill>
            <a:srgbClr val="8696A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sz="2000" b="1" dirty="0">
                <a:solidFill>
                  <a:schemeClr val="tx1"/>
                </a:solidFill>
                <a:ea typeface="Open Sans" panose="020B0606030504020204" pitchFamily="34" charset="0"/>
                <a:cs typeface="Segoe UI Light" panose="020B0502040204020203" pitchFamily="34" charset="0"/>
              </a:rPr>
              <a:t>EIC</a:t>
            </a:r>
          </a:p>
          <a:p>
            <a:pPr algn="ctr"/>
            <a:r>
              <a:rPr lang="en-IN" sz="2000" b="1" dirty="0">
                <a:solidFill>
                  <a:schemeClr val="tx1"/>
                </a:solidFill>
                <a:ea typeface="Open Sans" panose="020B0606030504020204" pitchFamily="34" charset="0"/>
                <a:cs typeface="Segoe UI Light" panose="020B0502040204020203" pitchFamily="34" charset="0"/>
              </a:rPr>
              <a:t>SRF Systems</a:t>
            </a:r>
            <a:endParaRPr lang="en-IN" sz="2000" b="1" dirty="0">
              <a:solidFill>
                <a:schemeClr val="tx1"/>
              </a:solidFill>
            </a:endParaRPr>
          </a:p>
        </p:txBody>
      </p:sp>
      <p:sp>
        <p:nvSpPr>
          <p:cNvPr id="12" name="Oval 11">
            <a:extLst>
              <a:ext uri="{FF2B5EF4-FFF2-40B4-BE49-F238E27FC236}">
                <a16:creationId xmlns:a16="http://schemas.microsoft.com/office/drawing/2014/main" id="{785D87BD-C80E-464E-8711-00B260A89B13}"/>
              </a:ext>
            </a:extLst>
          </p:cNvPr>
          <p:cNvSpPr/>
          <p:nvPr/>
        </p:nvSpPr>
        <p:spPr>
          <a:xfrm>
            <a:off x="1656832" y="1143946"/>
            <a:ext cx="998060" cy="9980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dirty="0">
                <a:latin typeface="Segoe UI Light" panose="020B0502040204020203" pitchFamily="34" charset="0"/>
                <a:cs typeface="Segoe UI Light" panose="020B0502040204020203" pitchFamily="34" charset="0"/>
              </a:rPr>
              <a:t>01</a:t>
            </a:r>
          </a:p>
        </p:txBody>
      </p:sp>
      <p:sp>
        <p:nvSpPr>
          <p:cNvPr id="13" name="Oval 12">
            <a:extLst>
              <a:ext uri="{FF2B5EF4-FFF2-40B4-BE49-F238E27FC236}">
                <a16:creationId xmlns:a16="http://schemas.microsoft.com/office/drawing/2014/main" id="{AFE4E05D-5C74-4C03-8D87-845639925058}"/>
              </a:ext>
            </a:extLst>
          </p:cNvPr>
          <p:cNvSpPr/>
          <p:nvPr/>
        </p:nvSpPr>
        <p:spPr>
          <a:xfrm>
            <a:off x="9191472" y="1148709"/>
            <a:ext cx="998060" cy="9980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dirty="0">
                <a:latin typeface="Segoe UI Light" panose="020B0502040204020203" pitchFamily="34" charset="0"/>
                <a:cs typeface="Segoe UI Light" panose="020B0502040204020203" pitchFamily="34" charset="0"/>
              </a:rPr>
              <a:t>02</a:t>
            </a:r>
          </a:p>
        </p:txBody>
      </p:sp>
      <p:sp>
        <p:nvSpPr>
          <p:cNvPr id="14" name="Oval 13">
            <a:extLst>
              <a:ext uri="{FF2B5EF4-FFF2-40B4-BE49-F238E27FC236}">
                <a16:creationId xmlns:a16="http://schemas.microsoft.com/office/drawing/2014/main" id="{05299087-BBBC-482C-A7FA-66AFB508EA64}"/>
              </a:ext>
            </a:extLst>
          </p:cNvPr>
          <p:cNvSpPr/>
          <p:nvPr/>
        </p:nvSpPr>
        <p:spPr>
          <a:xfrm>
            <a:off x="1656832" y="4711231"/>
            <a:ext cx="998060" cy="9980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dirty="0">
                <a:latin typeface="Segoe UI Light" panose="020B0502040204020203" pitchFamily="34" charset="0"/>
                <a:cs typeface="Segoe UI Light" panose="020B0502040204020203" pitchFamily="34" charset="0"/>
              </a:rPr>
              <a:t>03</a:t>
            </a:r>
          </a:p>
        </p:txBody>
      </p:sp>
      <p:sp>
        <p:nvSpPr>
          <p:cNvPr id="15" name="Oval 14">
            <a:extLst>
              <a:ext uri="{FF2B5EF4-FFF2-40B4-BE49-F238E27FC236}">
                <a16:creationId xmlns:a16="http://schemas.microsoft.com/office/drawing/2014/main" id="{7E73857E-C6E7-46D2-BA2A-E0D62C65B209}"/>
              </a:ext>
            </a:extLst>
          </p:cNvPr>
          <p:cNvSpPr/>
          <p:nvPr/>
        </p:nvSpPr>
        <p:spPr>
          <a:xfrm>
            <a:off x="9191472" y="4711231"/>
            <a:ext cx="998060" cy="9980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dirty="0">
                <a:latin typeface="Segoe UI Light" panose="020B0502040204020203" pitchFamily="34" charset="0"/>
                <a:cs typeface="Segoe UI Light" panose="020B0502040204020203" pitchFamily="34" charset="0"/>
              </a:rPr>
              <a:t>04</a:t>
            </a:r>
          </a:p>
        </p:txBody>
      </p:sp>
      <p:sp>
        <p:nvSpPr>
          <p:cNvPr id="16" name="Rectangle 15">
            <a:extLst>
              <a:ext uri="{FF2B5EF4-FFF2-40B4-BE49-F238E27FC236}">
                <a16:creationId xmlns:a16="http://schemas.microsoft.com/office/drawing/2014/main" id="{14096FC7-1202-4323-8935-D5D615128E6C}"/>
              </a:ext>
            </a:extLst>
          </p:cNvPr>
          <p:cNvSpPr/>
          <p:nvPr/>
        </p:nvSpPr>
        <p:spPr>
          <a:xfrm>
            <a:off x="609606" y="2643352"/>
            <a:ext cx="3367962" cy="646331"/>
          </a:xfrm>
          <a:prstGeom prst="rect">
            <a:avLst/>
          </a:prstGeom>
        </p:spPr>
        <p:txBody>
          <a:bodyPr wrap="square" lIns="0" tIns="0" rIns="0" bIns="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lvl="1" indent="-28575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Working point of the ESR cavities</a:t>
            </a:r>
          </a:p>
          <a:p>
            <a:pPr marL="0" lvl="1" indent="-28575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Crab cavities</a:t>
            </a:r>
          </a:p>
          <a:p>
            <a:pPr marL="0" lvl="1" indent="-28575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Impedance threshold for ESR and HSR</a:t>
            </a:r>
          </a:p>
        </p:txBody>
      </p:sp>
      <p:sp>
        <p:nvSpPr>
          <p:cNvPr id="17" name="Rectangle 16">
            <a:extLst>
              <a:ext uri="{FF2B5EF4-FFF2-40B4-BE49-F238E27FC236}">
                <a16:creationId xmlns:a16="http://schemas.microsoft.com/office/drawing/2014/main" id="{C2381C1B-22CA-42DF-A49A-B5B6FD13F841}"/>
              </a:ext>
            </a:extLst>
          </p:cNvPr>
          <p:cNvSpPr/>
          <p:nvPr/>
        </p:nvSpPr>
        <p:spPr>
          <a:xfrm>
            <a:off x="873842" y="2254032"/>
            <a:ext cx="3103725" cy="307777"/>
          </a:xfrm>
          <a:prstGeom prst="rect">
            <a:avLst/>
          </a:prstGeom>
        </p:spPr>
        <p:txBody>
          <a:bodyPr wrap="square" lIns="0" tIns="0" rIns="0" bIns="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a:r>
              <a:rPr lang="en-IN" sz="2000" b="1" dirty="0">
                <a:solidFill>
                  <a:schemeClr val="accent1"/>
                </a:solidFill>
                <a:ea typeface="Open Sans" panose="020B0606030504020204" pitchFamily="34" charset="0"/>
                <a:cs typeface="Segoe UI Light" panose="020B0502040204020203" pitchFamily="34" charset="0"/>
              </a:rPr>
              <a:t>Beam dynamics</a:t>
            </a:r>
          </a:p>
        </p:txBody>
      </p:sp>
      <p:sp>
        <p:nvSpPr>
          <p:cNvPr id="18" name="Rectangle 17">
            <a:extLst>
              <a:ext uri="{FF2B5EF4-FFF2-40B4-BE49-F238E27FC236}">
                <a16:creationId xmlns:a16="http://schemas.microsoft.com/office/drawing/2014/main" id="{1920B7EB-C426-4F89-89D3-EE8DDC987E5D}"/>
              </a:ext>
            </a:extLst>
          </p:cNvPr>
          <p:cNvSpPr/>
          <p:nvPr/>
        </p:nvSpPr>
        <p:spPr>
          <a:xfrm>
            <a:off x="873842" y="4296192"/>
            <a:ext cx="3103725" cy="307777"/>
          </a:xfrm>
          <a:prstGeom prst="rect">
            <a:avLst/>
          </a:prstGeom>
        </p:spPr>
        <p:txBody>
          <a:bodyPr wrap="square" lIns="0" tIns="0" rIns="0" bIns="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a:r>
              <a:rPr lang="en-IN" sz="2000" b="1" dirty="0">
                <a:solidFill>
                  <a:schemeClr val="accent2"/>
                </a:solidFill>
                <a:ea typeface="Open Sans" panose="020B0606030504020204" pitchFamily="34" charset="0"/>
                <a:cs typeface="Segoe UI Light" panose="020B0502040204020203" pitchFamily="34" charset="0"/>
              </a:rPr>
              <a:t>Production and Installation</a:t>
            </a:r>
          </a:p>
        </p:txBody>
      </p:sp>
      <p:sp>
        <p:nvSpPr>
          <p:cNvPr id="19" name="Rectangle 18">
            <a:extLst>
              <a:ext uri="{FF2B5EF4-FFF2-40B4-BE49-F238E27FC236}">
                <a16:creationId xmlns:a16="http://schemas.microsoft.com/office/drawing/2014/main" id="{9222631F-8AE9-4504-817E-84D58F8E83D3}"/>
              </a:ext>
            </a:extLst>
          </p:cNvPr>
          <p:cNvSpPr/>
          <p:nvPr/>
        </p:nvSpPr>
        <p:spPr>
          <a:xfrm>
            <a:off x="605414" y="3624423"/>
            <a:ext cx="3428999" cy="646331"/>
          </a:xfrm>
          <a:prstGeom prst="rect">
            <a:avLst/>
          </a:prstGeom>
        </p:spPr>
        <p:txBody>
          <a:bodyPr wrap="square" lIns="0" tIns="0" rIns="0" bIns="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342900" indent="-34290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Performance reduction during assembly</a:t>
            </a:r>
          </a:p>
          <a:p>
            <a:pPr marL="342900" indent="-34290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RF power supply</a:t>
            </a:r>
          </a:p>
          <a:p>
            <a:pPr marL="342900" indent="-34290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Cavity alignment</a:t>
            </a:r>
          </a:p>
        </p:txBody>
      </p:sp>
      <p:sp>
        <p:nvSpPr>
          <p:cNvPr id="20" name="Rectangle 19">
            <a:extLst>
              <a:ext uri="{FF2B5EF4-FFF2-40B4-BE49-F238E27FC236}">
                <a16:creationId xmlns:a16="http://schemas.microsoft.com/office/drawing/2014/main" id="{1B470632-CA86-4543-AF8A-042F99C2B7BC}"/>
              </a:ext>
            </a:extLst>
          </p:cNvPr>
          <p:cNvSpPr/>
          <p:nvPr/>
        </p:nvSpPr>
        <p:spPr>
          <a:xfrm>
            <a:off x="7884242" y="2604639"/>
            <a:ext cx="3103725" cy="646331"/>
          </a:xfrm>
          <a:prstGeom prst="rect">
            <a:avLst/>
          </a:prstGeom>
        </p:spPr>
        <p:txBody>
          <a:bodyPr wrap="square" lIns="0" tIns="0" rIns="0" bIns="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342900" indent="-34290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Cavity design</a:t>
            </a:r>
          </a:p>
          <a:p>
            <a:pPr marL="342900" indent="-34290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RF couplers</a:t>
            </a:r>
          </a:p>
          <a:p>
            <a:pPr marL="342900" indent="-34290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Preparation</a:t>
            </a:r>
          </a:p>
        </p:txBody>
      </p:sp>
      <p:sp>
        <p:nvSpPr>
          <p:cNvPr id="21" name="Rectangle 20">
            <a:extLst>
              <a:ext uri="{FF2B5EF4-FFF2-40B4-BE49-F238E27FC236}">
                <a16:creationId xmlns:a16="http://schemas.microsoft.com/office/drawing/2014/main" id="{DA2D5AFF-7B41-4803-9E05-A70887116F6D}"/>
              </a:ext>
            </a:extLst>
          </p:cNvPr>
          <p:cNvSpPr/>
          <p:nvPr/>
        </p:nvSpPr>
        <p:spPr>
          <a:xfrm>
            <a:off x="7884242" y="2254032"/>
            <a:ext cx="3103725" cy="307777"/>
          </a:xfrm>
          <a:prstGeom prst="rect">
            <a:avLst/>
          </a:prstGeom>
        </p:spPr>
        <p:txBody>
          <a:bodyPr wrap="square" lIns="0" tIns="0" rIns="0" bIns="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2000" b="1" dirty="0">
                <a:solidFill>
                  <a:schemeClr val="accent4"/>
                </a:solidFill>
                <a:ea typeface="Open Sans" panose="020B0606030504020204" pitchFamily="34" charset="0"/>
                <a:cs typeface="Segoe UI Light" panose="020B0502040204020203" pitchFamily="34" charset="0"/>
              </a:rPr>
              <a:t>Cavity and RF couplers</a:t>
            </a:r>
          </a:p>
        </p:txBody>
      </p:sp>
      <p:sp>
        <p:nvSpPr>
          <p:cNvPr id="22" name="Rectangle 21">
            <a:extLst>
              <a:ext uri="{FF2B5EF4-FFF2-40B4-BE49-F238E27FC236}">
                <a16:creationId xmlns:a16="http://schemas.microsoft.com/office/drawing/2014/main" id="{24F23EFF-6D8C-469A-A782-FC46A0969E8F}"/>
              </a:ext>
            </a:extLst>
          </p:cNvPr>
          <p:cNvSpPr/>
          <p:nvPr/>
        </p:nvSpPr>
        <p:spPr>
          <a:xfrm>
            <a:off x="7884242" y="4296192"/>
            <a:ext cx="3103725" cy="307777"/>
          </a:xfrm>
          <a:prstGeom prst="rect">
            <a:avLst/>
          </a:prstGeom>
        </p:spPr>
        <p:txBody>
          <a:bodyPr wrap="square" lIns="0" tIns="0" rIns="0" bIns="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altLang="zh-CN" sz="2000" b="1" dirty="0">
                <a:solidFill>
                  <a:schemeClr val="accent5"/>
                </a:solidFill>
                <a:ea typeface="Open Sans" panose="020B0606030504020204" pitchFamily="34" charset="0"/>
                <a:cs typeface="Segoe UI Light" panose="020B0502040204020203" pitchFamily="34" charset="0"/>
              </a:rPr>
              <a:t>Operation and Controls</a:t>
            </a:r>
            <a:endParaRPr lang="en-IN" sz="2000" b="1" dirty="0">
              <a:solidFill>
                <a:schemeClr val="accent5"/>
              </a:solidFill>
              <a:ea typeface="Open Sans" panose="020B0606030504020204"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6C90A245-2144-4914-9E13-22885C129B30}"/>
              </a:ext>
            </a:extLst>
          </p:cNvPr>
          <p:cNvSpPr/>
          <p:nvPr/>
        </p:nvSpPr>
        <p:spPr>
          <a:xfrm>
            <a:off x="7883275" y="3624424"/>
            <a:ext cx="4087353" cy="430887"/>
          </a:xfrm>
          <a:prstGeom prst="rect">
            <a:avLst/>
          </a:prstGeom>
        </p:spPr>
        <p:txBody>
          <a:bodyPr wrap="square" lIns="0" tIns="0" rIns="0" bIns="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342900" indent="-34290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Feedback system</a:t>
            </a:r>
          </a:p>
          <a:p>
            <a:pPr marL="342900" indent="-342900">
              <a:buFont typeface="Arial" panose="020B0604020202020204" pitchFamily="34" charset="0"/>
              <a:buChar char="•"/>
            </a:pPr>
            <a:r>
              <a:rPr lang="en-US" sz="1400" dirty="0">
                <a:latin typeface="Segoe UI Light" panose="020B0502040204020203" pitchFamily="34" charset="0"/>
                <a:cs typeface="Segoe UI Light" panose="020B0502040204020203" pitchFamily="34" charset="0"/>
              </a:rPr>
              <a:t>HSR energy ramp</a:t>
            </a:r>
          </a:p>
        </p:txBody>
      </p:sp>
    </p:spTree>
    <p:extLst>
      <p:ext uri="{BB962C8B-B14F-4D97-AF65-F5344CB8AC3E}">
        <p14:creationId xmlns:p14="http://schemas.microsoft.com/office/powerpoint/2010/main" val="3063017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749043-F7BB-44FC-9B1F-E1F4D477DB56}"/>
              </a:ext>
            </a:extLst>
          </p:cNvPr>
          <p:cNvSpPr>
            <a:spLocks noGrp="1"/>
          </p:cNvSpPr>
          <p:nvPr>
            <p:ph type="sldNum" sz="quarter" idx="12"/>
          </p:nvPr>
        </p:nvSpPr>
        <p:spPr/>
        <p:txBody>
          <a:bodyPr/>
          <a:lstStyle/>
          <a:p>
            <a:fld id="{F6657736-2D9A-4833-9BB6-BA486362B200}" type="slidenum">
              <a:rPr lang="en-US" smtClean="0"/>
              <a:pPr/>
              <a:t>11</a:t>
            </a:fld>
            <a:endParaRPr lang="en-US" dirty="0"/>
          </a:p>
        </p:txBody>
      </p:sp>
      <p:sp>
        <p:nvSpPr>
          <p:cNvPr id="5" name="Freeform 5">
            <a:extLst>
              <a:ext uri="{FF2B5EF4-FFF2-40B4-BE49-F238E27FC236}">
                <a16:creationId xmlns:a16="http://schemas.microsoft.com/office/drawing/2014/main" id="{0D950299-01B0-4E0B-A4E3-04860386B1BE}"/>
              </a:ext>
            </a:extLst>
          </p:cNvPr>
          <p:cNvSpPr>
            <a:spLocks/>
          </p:cNvSpPr>
          <p:nvPr/>
        </p:nvSpPr>
        <p:spPr bwMode="auto">
          <a:xfrm>
            <a:off x="2264889" y="628564"/>
            <a:ext cx="3282407" cy="1582965"/>
          </a:xfrm>
          <a:custGeom>
            <a:avLst/>
            <a:gdLst>
              <a:gd name="T0" fmla="*/ 0 w 1653"/>
              <a:gd name="T1" fmla="*/ 0 h 797"/>
              <a:gd name="T2" fmla="*/ 735 w 1653"/>
              <a:gd name="T3" fmla="*/ 0 h 797"/>
              <a:gd name="T4" fmla="*/ 935 w 1653"/>
              <a:gd name="T5" fmla="*/ 200 h 797"/>
              <a:gd name="T6" fmla="*/ 935 w 1653"/>
              <a:gd name="T7" fmla="*/ 597 h 797"/>
              <a:gd name="T8" fmla="*/ 1135 w 1653"/>
              <a:gd name="T9" fmla="*/ 797 h 797"/>
              <a:gd name="T10" fmla="*/ 1653 w 1653"/>
              <a:gd name="T11" fmla="*/ 797 h 797"/>
            </a:gdLst>
            <a:ahLst/>
            <a:cxnLst>
              <a:cxn ang="0">
                <a:pos x="T0" y="T1"/>
              </a:cxn>
              <a:cxn ang="0">
                <a:pos x="T2" y="T3"/>
              </a:cxn>
              <a:cxn ang="0">
                <a:pos x="T4" y="T5"/>
              </a:cxn>
              <a:cxn ang="0">
                <a:pos x="T6" y="T7"/>
              </a:cxn>
              <a:cxn ang="0">
                <a:pos x="T8" y="T9"/>
              </a:cxn>
              <a:cxn ang="0">
                <a:pos x="T10" y="T11"/>
              </a:cxn>
            </a:cxnLst>
            <a:rect l="0" t="0" r="r" b="b"/>
            <a:pathLst>
              <a:path w="1653" h="797">
                <a:moveTo>
                  <a:pt x="0" y="0"/>
                </a:moveTo>
                <a:cubicBezTo>
                  <a:pt x="735" y="0"/>
                  <a:pt x="735" y="0"/>
                  <a:pt x="735" y="0"/>
                </a:cubicBezTo>
                <a:cubicBezTo>
                  <a:pt x="845" y="0"/>
                  <a:pt x="935" y="89"/>
                  <a:pt x="935" y="200"/>
                </a:cubicBezTo>
                <a:cubicBezTo>
                  <a:pt x="935" y="597"/>
                  <a:pt x="935" y="597"/>
                  <a:pt x="935" y="597"/>
                </a:cubicBezTo>
                <a:cubicBezTo>
                  <a:pt x="935" y="707"/>
                  <a:pt x="1024" y="797"/>
                  <a:pt x="1135" y="797"/>
                </a:cubicBezTo>
                <a:cubicBezTo>
                  <a:pt x="1653" y="797"/>
                  <a:pt x="1653" y="797"/>
                  <a:pt x="1653" y="797"/>
                </a:cubicBezTo>
              </a:path>
            </a:pathLst>
          </a:custGeom>
          <a:noFill/>
          <a:ln w="762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 name="Oval 5">
            <a:extLst>
              <a:ext uri="{FF2B5EF4-FFF2-40B4-BE49-F238E27FC236}">
                <a16:creationId xmlns:a16="http://schemas.microsoft.com/office/drawing/2014/main" id="{1BA18731-8B8D-4812-915A-035F2200217B}"/>
              </a:ext>
            </a:extLst>
          </p:cNvPr>
          <p:cNvSpPr/>
          <p:nvPr/>
        </p:nvSpPr>
        <p:spPr>
          <a:xfrm>
            <a:off x="1437757" y="124771"/>
            <a:ext cx="998060" cy="9980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dirty="0">
                <a:latin typeface="Segoe UI Light" panose="020B0502040204020203" pitchFamily="34" charset="0"/>
                <a:cs typeface="Segoe UI Light" panose="020B0502040204020203" pitchFamily="34" charset="0"/>
              </a:rPr>
              <a:t>01</a:t>
            </a:r>
          </a:p>
        </p:txBody>
      </p:sp>
      <p:sp>
        <p:nvSpPr>
          <p:cNvPr id="7" name="Rectangle 6">
            <a:extLst>
              <a:ext uri="{FF2B5EF4-FFF2-40B4-BE49-F238E27FC236}">
                <a16:creationId xmlns:a16="http://schemas.microsoft.com/office/drawing/2014/main" id="{FFCE3FC9-F63E-4731-BEC9-400E0FC7E22F}"/>
              </a:ext>
            </a:extLst>
          </p:cNvPr>
          <p:cNvSpPr/>
          <p:nvPr/>
        </p:nvSpPr>
        <p:spPr>
          <a:xfrm>
            <a:off x="654767" y="1234857"/>
            <a:ext cx="3103725" cy="307777"/>
          </a:xfrm>
          <a:prstGeom prst="rect">
            <a:avLst/>
          </a:prstGeom>
        </p:spPr>
        <p:txBody>
          <a:bodyPr wrap="square" lIns="0" tIns="0" rIns="0" bIns="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a:r>
              <a:rPr lang="en-IN" sz="2000" b="1" dirty="0">
                <a:solidFill>
                  <a:schemeClr val="accent1"/>
                </a:solidFill>
                <a:ea typeface="Open Sans" panose="020B0606030504020204" pitchFamily="34" charset="0"/>
                <a:cs typeface="Segoe UI Light" panose="020B0502040204020203" pitchFamily="34" charset="0"/>
              </a:rPr>
              <a:t>Beam dynamics</a:t>
            </a:r>
          </a:p>
        </p:txBody>
      </p:sp>
      <p:sp>
        <p:nvSpPr>
          <p:cNvPr id="2" name="Title 1">
            <a:extLst>
              <a:ext uri="{FF2B5EF4-FFF2-40B4-BE49-F238E27FC236}">
                <a16:creationId xmlns:a16="http://schemas.microsoft.com/office/drawing/2014/main" id="{910B3C28-25B2-470A-B3A9-AAF4E252802E}"/>
              </a:ext>
            </a:extLst>
          </p:cNvPr>
          <p:cNvSpPr>
            <a:spLocks noGrp="1"/>
          </p:cNvSpPr>
          <p:nvPr>
            <p:ph type="title"/>
          </p:nvPr>
        </p:nvSpPr>
        <p:spPr>
          <a:xfrm>
            <a:off x="0" y="2572362"/>
            <a:ext cx="12192000" cy="645509"/>
          </a:xfrm>
        </p:spPr>
        <p:txBody>
          <a:bodyPr/>
          <a:lstStyle/>
          <a:p>
            <a:r>
              <a:rPr lang="en-US" dirty="0"/>
              <a:t>Challenges from Beam Dynamics</a:t>
            </a:r>
          </a:p>
        </p:txBody>
      </p:sp>
    </p:spTree>
    <p:extLst>
      <p:ext uri="{BB962C8B-B14F-4D97-AF65-F5344CB8AC3E}">
        <p14:creationId xmlns:p14="http://schemas.microsoft.com/office/powerpoint/2010/main" val="221695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49DA6-233F-4884-8EBB-3DD1FCD34D9B}"/>
              </a:ext>
            </a:extLst>
          </p:cNvPr>
          <p:cNvSpPr>
            <a:spLocks noGrp="1"/>
          </p:cNvSpPr>
          <p:nvPr>
            <p:ph type="title"/>
          </p:nvPr>
        </p:nvSpPr>
        <p:spPr/>
        <p:txBody>
          <a:bodyPr>
            <a:noAutofit/>
          </a:bodyPr>
          <a:lstStyle/>
          <a:p>
            <a:r>
              <a:rPr lang="en-US" sz="2400" dirty="0"/>
              <a:t>	 Challenge from Beam Dynamics 1 – Working Point for ESR Cavities </a:t>
            </a:r>
          </a:p>
        </p:txBody>
      </p:sp>
      <p:sp>
        <p:nvSpPr>
          <p:cNvPr id="4" name="Slide Number Placeholder 3">
            <a:extLst>
              <a:ext uri="{FF2B5EF4-FFF2-40B4-BE49-F238E27FC236}">
                <a16:creationId xmlns:a16="http://schemas.microsoft.com/office/drawing/2014/main" id="{6838DCD4-AD46-4A24-A49E-AE00454E8613}"/>
              </a:ext>
            </a:extLst>
          </p:cNvPr>
          <p:cNvSpPr>
            <a:spLocks noGrp="1"/>
          </p:cNvSpPr>
          <p:nvPr>
            <p:ph type="sldNum" sz="quarter" idx="12"/>
          </p:nvPr>
        </p:nvSpPr>
        <p:spPr/>
        <p:txBody>
          <a:bodyPr/>
          <a:lstStyle/>
          <a:p>
            <a:fld id="{F6657736-2D9A-4833-9BB6-BA486362B200}" type="slidenum">
              <a:rPr lang="en-US" smtClean="0"/>
              <a:pPr/>
              <a:t>12</a:t>
            </a:fld>
            <a:endParaRPr lang="en-US" dirty="0"/>
          </a:p>
        </p:txBody>
      </p:sp>
      <p:pic>
        <p:nvPicPr>
          <p:cNvPr id="3" name="Picture 2">
            <a:extLst>
              <a:ext uri="{FF2B5EF4-FFF2-40B4-BE49-F238E27FC236}">
                <a16:creationId xmlns:a16="http://schemas.microsoft.com/office/drawing/2014/main" id="{CB419027-28EA-4688-9A6B-0A3A188D11DA}"/>
              </a:ext>
            </a:extLst>
          </p:cNvPr>
          <p:cNvPicPr>
            <a:picLocks noChangeAspect="1"/>
          </p:cNvPicPr>
          <p:nvPr/>
        </p:nvPicPr>
        <p:blipFill rotWithShape="1">
          <a:blip r:embed="rId2"/>
          <a:srcRect l="3823" r="4990"/>
          <a:stretch/>
        </p:blipFill>
        <p:spPr>
          <a:xfrm>
            <a:off x="0" y="776377"/>
            <a:ext cx="1477580" cy="735854"/>
          </a:xfrm>
          <a:prstGeom prst="rect">
            <a:avLst/>
          </a:prstGeom>
        </p:spPr>
      </p:pic>
      <p:pic>
        <p:nvPicPr>
          <p:cNvPr id="7" name="Picture 6">
            <a:extLst>
              <a:ext uri="{FF2B5EF4-FFF2-40B4-BE49-F238E27FC236}">
                <a16:creationId xmlns:a16="http://schemas.microsoft.com/office/drawing/2014/main" id="{1C94C005-EF6F-4917-942B-17F37C1B1FBC}"/>
              </a:ext>
            </a:extLst>
          </p:cNvPr>
          <p:cNvPicPr>
            <a:picLocks noChangeAspect="1"/>
          </p:cNvPicPr>
          <p:nvPr/>
        </p:nvPicPr>
        <p:blipFill rotWithShape="1">
          <a:blip r:embed="rId2"/>
          <a:srcRect l="3823" r="4990"/>
          <a:stretch/>
        </p:blipFill>
        <p:spPr>
          <a:xfrm>
            <a:off x="2032585" y="1230475"/>
            <a:ext cx="1477580" cy="735854"/>
          </a:xfrm>
          <a:prstGeom prst="rect">
            <a:avLst/>
          </a:prstGeom>
        </p:spPr>
      </p:pic>
      <p:pic>
        <p:nvPicPr>
          <p:cNvPr id="9" name="Picture 8">
            <a:extLst>
              <a:ext uri="{FF2B5EF4-FFF2-40B4-BE49-F238E27FC236}">
                <a16:creationId xmlns:a16="http://schemas.microsoft.com/office/drawing/2014/main" id="{F9020E08-2832-4E7B-8704-C7572657D961}"/>
              </a:ext>
            </a:extLst>
          </p:cNvPr>
          <p:cNvPicPr>
            <a:picLocks noChangeAspect="1"/>
          </p:cNvPicPr>
          <p:nvPr/>
        </p:nvPicPr>
        <p:blipFill rotWithShape="1">
          <a:blip r:embed="rId2"/>
          <a:srcRect l="3823" r="4990"/>
          <a:stretch/>
        </p:blipFill>
        <p:spPr>
          <a:xfrm>
            <a:off x="4053241" y="1701288"/>
            <a:ext cx="1477580" cy="735854"/>
          </a:xfrm>
          <a:prstGeom prst="rect">
            <a:avLst/>
          </a:prstGeom>
        </p:spPr>
      </p:pic>
      <p:sp>
        <p:nvSpPr>
          <p:cNvPr id="17" name="TextBox 16">
            <a:extLst>
              <a:ext uri="{FF2B5EF4-FFF2-40B4-BE49-F238E27FC236}">
                <a16:creationId xmlns:a16="http://schemas.microsoft.com/office/drawing/2014/main" id="{02F68C13-2A68-47D4-A8BE-342D201017C4}"/>
              </a:ext>
            </a:extLst>
          </p:cNvPr>
          <p:cNvSpPr txBox="1"/>
          <p:nvPr/>
        </p:nvSpPr>
        <p:spPr>
          <a:xfrm>
            <a:off x="4362362" y="856496"/>
            <a:ext cx="7758113" cy="830997"/>
          </a:xfrm>
          <a:prstGeom prst="rect">
            <a:avLst/>
          </a:prstGeom>
          <a:noFill/>
        </p:spPr>
        <p:txBody>
          <a:bodyPr wrap="square" rtlCol="0">
            <a:spAutoFit/>
          </a:bodyPr>
          <a:lstStyle/>
          <a:p>
            <a:r>
              <a:rPr lang="en-US" sz="1600" dirty="0"/>
              <a:t>When beam power is high, but the voltage required is relatively low in an electron storage ring, traditionally, the cavities would need to operate with very low loaded Q or large detuned frequency.</a:t>
            </a:r>
          </a:p>
        </p:txBody>
      </p:sp>
      <p:sp>
        <p:nvSpPr>
          <p:cNvPr id="19" name="TextBox 18">
            <a:extLst>
              <a:ext uri="{FF2B5EF4-FFF2-40B4-BE49-F238E27FC236}">
                <a16:creationId xmlns:a16="http://schemas.microsoft.com/office/drawing/2014/main" id="{CA6EAB4F-AA70-41CC-8FC8-CB3C1719998F}"/>
              </a:ext>
            </a:extLst>
          </p:cNvPr>
          <p:cNvSpPr txBox="1"/>
          <p:nvPr/>
        </p:nvSpPr>
        <p:spPr>
          <a:xfrm>
            <a:off x="6099526" y="1844485"/>
            <a:ext cx="5943627" cy="584775"/>
          </a:xfrm>
          <a:prstGeom prst="rect">
            <a:avLst/>
          </a:prstGeom>
          <a:noFill/>
        </p:spPr>
        <p:txBody>
          <a:bodyPr wrap="square" rtlCol="0">
            <a:spAutoFit/>
          </a:bodyPr>
          <a:lstStyle/>
          <a:p>
            <a:r>
              <a:rPr lang="en-US" sz="1600" dirty="0"/>
              <a:t>These ideas introduce complexity to the system, not energy efficient, and may excite coupled bunch instability. </a:t>
            </a:r>
          </a:p>
        </p:txBody>
      </p:sp>
      <p:pic>
        <p:nvPicPr>
          <p:cNvPr id="54" name="Picture 53">
            <a:extLst>
              <a:ext uri="{FF2B5EF4-FFF2-40B4-BE49-F238E27FC236}">
                <a16:creationId xmlns:a16="http://schemas.microsoft.com/office/drawing/2014/main" id="{0DC1300B-E689-4E0E-8CD4-66780B3FA798}"/>
              </a:ext>
            </a:extLst>
          </p:cNvPr>
          <p:cNvPicPr>
            <a:picLocks noChangeAspect="1"/>
          </p:cNvPicPr>
          <p:nvPr/>
        </p:nvPicPr>
        <p:blipFill>
          <a:blip r:embed="rId3"/>
          <a:stretch>
            <a:fillRect/>
          </a:stretch>
        </p:blipFill>
        <p:spPr>
          <a:xfrm>
            <a:off x="799053" y="3757780"/>
            <a:ext cx="1992216" cy="2742119"/>
          </a:xfrm>
          <a:prstGeom prst="rect">
            <a:avLst/>
          </a:prstGeom>
        </p:spPr>
      </p:pic>
      <p:sp>
        <p:nvSpPr>
          <p:cNvPr id="55" name="Rectangle 54">
            <a:extLst>
              <a:ext uri="{FF2B5EF4-FFF2-40B4-BE49-F238E27FC236}">
                <a16:creationId xmlns:a16="http://schemas.microsoft.com/office/drawing/2014/main" id="{1BF02FF3-F1D5-42A2-AB2C-17DC7418AE35}"/>
              </a:ext>
            </a:extLst>
          </p:cNvPr>
          <p:cNvSpPr/>
          <p:nvPr/>
        </p:nvSpPr>
        <p:spPr>
          <a:xfrm>
            <a:off x="1872267" y="2729632"/>
            <a:ext cx="1812157" cy="923330"/>
          </a:xfrm>
          <a:prstGeom prst="rect">
            <a:avLst/>
          </a:prstGeom>
        </p:spPr>
        <p:txBody>
          <a:bodyPr wrap="square">
            <a:spAutoFit/>
          </a:bodyPr>
          <a:lstStyle/>
          <a:p>
            <a:r>
              <a:rPr lang="en-US" dirty="0">
                <a:latin typeface="Segoe UI" panose="020B0502040204020203" pitchFamily="34" charset="0"/>
                <a:cs typeface="Segoe UI" panose="020B0502040204020203" pitchFamily="34" charset="0"/>
              </a:rPr>
              <a:t>Reverse phase operation study @KEKB</a:t>
            </a:r>
          </a:p>
        </p:txBody>
      </p:sp>
      <p:sp>
        <p:nvSpPr>
          <p:cNvPr id="56" name="TextBox 55">
            <a:extLst>
              <a:ext uri="{FF2B5EF4-FFF2-40B4-BE49-F238E27FC236}">
                <a16:creationId xmlns:a16="http://schemas.microsoft.com/office/drawing/2014/main" id="{D6D998C4-94A2-47A5-9637-9F2831937CA2}"/>
              </a:ext>
            </a:extLst>
          </p:cNvPr>
          <p:cNvSpPr txBox="1"/>
          <p:nvPr/>
        </p:nvSpPr>
        <p:spPr>
          <a:xfrm>
            <a:off x="271354" y="2066875"/>
            <a:ext cx="3232846" cy="461665"/>
          </a:xfrm>
          <a:prstGeom prst="rect">
            <a:avLst/>
          </a:prstGeom>
          <a:noFill/>
        </p:spPr>
        <p:txBody>
          <a:bodyPr wrap="square" rtlCol="0">
            <a:spAutoFit/>
          </a:bodyPr>
          <a:lstStyle/>
          <a:p>
            <a:r>
              <a:rPr lang="en-US" altLang="ja-JP" sz="1200" i="1" dirty="0"/>
              <a:t>Y. Morita, EIC Workshop – Promoting Collaboration on the Electron-Ion Collider, 2020</a:t>
            </a:r>
            <a:endParaRPr lang="ja-JP" altLang="en-US" sz="1200" i="1" dirty="0"/>
          </a:p>
        </p:txBody>
      </p:sp>
      <p:sp>
        <p:nvSpPr>
          <p:cNvPr id="58" name="Rectangle 57">
            <a:extLst>
              <a:ext uri="{FF2B5EF4-FFF2-40B4-BE49-F238E27FC236}">
                <a16:creationId xmlns:a16="http://schemas.microsoft.com/office/drawing/2014/main" id="{85641C10-9BEA-4F53-8B29-695E6647C34C}"/>
              </a:ext>
            </a:extLst>
          </p:cNvPr>
          <p:cNvSpPr/>
          <p:nvPr/>
        </p:nvSpPr>
        <p:spPr>
          <a:xfrm>
            <a:off x="5053650" y="2601885"/>
            <a:ext cx="7038888" cy="584775"/>
          </a:xfrm>
          <a:prstGeom prst="rect">
            <a:avLst/>
          </a:prstGeom>
        </p:spPr>
        <p:txBody>
          <a:bodyPr wrap="square">
            <a:spAutoFit/>
          </a:bodyPr>
          <a:lstStyle/>
          <a:p>
            <a:r>
              <a:rPr lang="en-US" sz="1600" dirty="0"/>
              <a:t>The ESR currently adopts the </a:t>
            </a:r>
            <a:r>
              <a:rPr lang="en-US" sz="1600" b="1" dirty="0">
                <a:solidFill>
                  <a:srgbClr val="6C3C3C"/>
                </a:solidFill>
              </a:rPr>
              <a:t>Reverse Phase Operation</a:t>
            </a:r>
            <a:r>
              <a:rPr lang="en-US" sz="1600" dirty="0"/>
              <a:t> method to take advantage of the extra voltage from the SRF cavity capabilities. </a:t>
            </a:r>
          </a:p>
        </p:txBody>
      </p:sp>
      <p:sp>
        <p:nvSpPr>
          <p:cNvPr id="65" name="Rectangle 64">
            <a:extLst>
              <a:ext uri="{FF2B5EF4-FFF2-40B4-BE49-F238E27FC236}">
                <a16:creationId xmlns:a16="http://schemas.microsoft.com/office/drawing/2014/main" id="{CCE8C496-63F7-4D1C-8AE5-901B956EA707}"/>
              </a:ext>
            </a:extLst>
          </p:cNvPr>
          <p:cNvSpPr/>
          <p:nvPr/>
        </p:nvSpPr>
        <p:spPr>
          <a:xfrm>
            <a:off x="3465558" y="4174112"/>
            <a:ext cx="2630442" cy="2031325"/>
          </a:xfrm>
          <a:prstGeom prst="rect">
            <a:avLst/>
          </a:prstGeom>
          <a:solidFill>
            <a:srgbClr val="4E5B6A"/>
          </a:solidFill>
        </p:spPr>
        <p:txBody>
          <a:bodyPr wrap="square" rtlCol="0">
            <a:spAutoFit/>
          </a:bodyPr>
          <a:lstStyle/>
          <a:p>
            <a:r>
              <a:rPr lang="en-US" dirty="0">
                <a:solidFill>
                  <a:schemeClr val="bg1"/>
                </a:solidFill>
              </a:rPr>
              <a:t>Stable solutions at 5,10 and 18 GeV have been found with power levels at 5% above absolute minimum and radiative damping only (G. Bassi, T. Mastoridis, T. Xin).</a:t>
            </a:r>
          </a:p>
        </p:txBody>
      </p:sp>
      <p:sp>
        <p:nvSpPr>
          <p:cNvPr id="66" name="Rectangle 65">
            <a:extLst>
              <a:ext uri="{FF2B5EF4-FFF2-40B4-BE49-F238E27FC236}">
                <a16:creationId xmlns:a16="http://schemas.microsoft.com/office/drawing/2014/main" id="{2126E640-ACC7-48DA-8662-D0E2C0DDC9D0}"/>
              </a:ext>
            </a:extLst>
          </p:cNvPr>
          <p:cNvSpPr/>
          <p:nvPr/>
        </p:nvSpPr>
        <p:spPr>
          <a:xfrm>
            <a:off x="4110726" y="3833636"/>
            <a:ext cx="1659878" cy="369332"/>
          </a:xfrm>
          <a:prstGeom prst="rect">
            <a:avLst/>
          </a:prstGeom>
        </p:spPr>
        <p:txBody>
          <a:bodyPr wrap="none">
            <a:spAutoFit/>
          </a:bodyPr>
          <a:lstStyle/>
          <a:p>
            <a:r>
              <a:rPr lang="en-US" dirty="0"/>
              <a:t>M. Blaskiewicz </a:t>
            </a:r>
          </a:p>
        </p:txBody>
      </p:sp>
      <p:grpSp>
        <p:nvGrpSpPr>
          <p:cNvPr id="10" name="Group 9">
            <a:extLst>
              <a:ext uri="{FF2B5EF4-FFF2-40B4-BE49-F238E27FC236}">
                <a16:creationId xmlns:a16="http://schemas.microsoft.com/office/drawing/2014/main" id="{78980CC1-5890-4B55-9024-3B41A37A5C13}"/>
              </a:ext>
            </a:extLst>
          </p:cNvPr>
          <p:cNvGrpSpPr/>
          <p:nvPr/>
        </p:nvGrpSpPr>
        <p:grpSpPr>
          <a:xfrm>
            <a:off x="6370105" y="3342971"/>
            <a:ext cx="2841221" cy="3046984"/>
            <a:chOff x="6577535" y="3342971"/>
            <a:chExt cx="2841221" cy="3046984"/>
          </a:xfrm>
        </p:grpSpPr>
        <p:pic>
          <p:nvPicPr>
            <p:cNvPr id="5" name="Picture 4">
              <a:extLst>
                <a:ext uri="{FF2B5EF4-FFF2-40B4-BE49-F238E27FC236}">
                  <a16:creationId xmlns:a16="http://schemas.microsoft.com/office/drawing/2014/main" id="{B06DF9C9-8858-4D47-90B2-20B73E1C68A9}"/>
                </a:ext>
              </a:extLst>
            </p:cNvPr>
            <p:cNvPicPr>
              <a:picLocks/>
            </p:cNvPicPr>
            <p:nvPr/>
          </p:nvPicPr>
          <p:blipFill>
            <a:blip r:embed="rId4"/>
            <a:stretch>
              <a:fillRect/>
            </a:stretch>
          </p:blipFill>
          <p:spPr>
            <a:xfrm>
              <a:off x="6577535" y="4089703"/>
              <a:ext cx="2841221" cy="2300252"/>
            </a:xfrm>
            <a:prstGeom prst="rect">
              <a:avLst/>
            </a:prstGeom>
          </p:spPr>
        </p:pic>
        <p:sp>
          <p:nvSpPr>
            <p:cNvPr id="59" name="Rectangle 58">
              <a:extLst>
                <a:ext uri="{FF2B5EF4-FFF2-40B4-BE49-F238E27FC236}">
                  <a16:creationId xmlns:a16="http://schemas.microsoft.com/office/drawing/2014/main" id="{C0D5B19C-4098-4F61-B7AE-310B2957EABC}"/>
                </a:ext>
              </a:extLst>
            </p:cNvPr>
            <p:cNvSpPr/>
            <p:nvPr/>
          </p:nvSpPr>
          <p:spPr>
            <a:xfrm>
              <a:off x="6577535" y="3342971"/>
              <a:ext cx="2790828" cy="738664"/>
            </a:xfrm>
            <a:prstGeom prst="rect">
              <a:avLst/>
            </a:prstGeom>
            <a:solidFill>
              <a:srgbClr val="CFD4DB"/>
            </a:solidFill>
          </p:spPr>
          <p:txBody>
            <a:bodyPr wrap="square">
              <a:spAutoFit/>
            </a:bodyPr>
            <a:lstStyle/>
            <a:p>
              <a:r>
                <a:rPr lang="en-US" sz="1400" dirty="0">
                  <a:latin typeface="Segoe UI" panose="020B0502040204020203" pitchFamily="34" charset="0"/>
                  <a:cs typeface="Segoe UI" panose="020B0502040204020203" pitchFamily="34" charset="0"/>
                </a:rPr>
                <a:t>The electron bunch length distribution and phase slip along the train @ 10GeV with RPO </a:t>
              </a:r>
              <a:endParaRPr lang="en-US" sz="1200" dirty="0">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8AC1794A-2C01-48D5-9E1E-19F7236D6E69}"/>
                </a:ext>
              </a:extLst>
            </p:cNvPr>
            <p:cNvSpPr txBox="1"/>
            <p:nvPr/>
          </p:nvSpPr>
          <p:spPr>
            <a:xfrm>
              <a:off x="8652460" y="5444029"/>
              <a:ext cx="686222" cy="338554"/>
            </a:xfrm>
            <a:prstGeom prst="rect">
              <a:avLst/>
            </a:prstGeom>
            <a:noFill/>
          </p:spPr>
          <p:txBody>
            <a:bodyPr wrap="square" rtlCol="0">
              <a:spAutoFit/>
            </a:bodyPr>
            <a:lstStyle/>
            <a:p>
              <a:r>
                <a:rPr lang="en-US" sz="1600" dirty="0"/>
                <a:t>T. Xin</a:t>
              </a:r>
            </a:p>
          </p:txBody>
        </p:sp>
      </p:grpSp>
      <p:grpSp>
        <p:nvGrpSpPr>
          <p:cNvPr id="11" name="Group 10">
            <a:extLst>
              <a:ext uri="{FF2B5EF4-FFF2-40B4-BE49-F238E27FC236}">
                <a16:creationId xmlns:a16="http://schemas.microsoft.com/office/drawing/2014/main" id="{AF7DA43E-0BF6-425F-A5A9-73F303C1F692}"/>
              </a:ext>
            </a:extLst>
          </p:cNvPr>
          <p:cNvGrpSpPr/>
          <p:nvPr/>
        </p:nvGrpSpPr>
        <p:grpSpPr>
          <a:xfrm>
            <a:off x="9314835" y="3334665"/>
            <a:ext cx="2724765" cy="3052557"/>
            <a:chOff x="9467234" y="3334665"/>
            <a:chExt cx="2724765" cy="3052557"/>
          </a:xfrm>
        </p:grpSpPr>
        <p:pic>
          <p:nvPicPr>
            <p:cNvPr id="21" name="Picture 20">
              <a:extLst>
                <a:ext uri="{FF2B5EF4-FFF2-40B4-BE49-F238E27FC236}">
                  <a16:creationId xmlns:a16="http://schemas.microsoft.com/office/drawing/2014/main" id="{09074C59-5247-7944-B6E6-C4D237DA813E}"/>
                </a:ext>
              </a:extLst>
            </p:cNvPr>
            <p:cNvPicPr>
              <a:picLocks noChangeAspect="1"/>
            </p:cNvPicPr>
            <p:nvPr/>
          </p:nvPicPr>
          <p:blipFill rotWithShape="1">
            <a:blip r:embed="rId5">
              <a:extLst>
                <a:ext uri="{28A0092B-C50C-407E-A947-70E740481C1C}">
                  <a14:useLocalDpi xmlns:a14="http://schemas.microsoft.com/office/drawing/2010/main" val="0"/>
                </a:ext>
              </a:extLst>
            </a:blip>
            <a:srcRect l="4977" t="8706" r="6642" b="2"/>
            <a:stretch/>
          </p:blipFill>
          <p:spPr>
            <a:xfrm>
              <a:off x="9467234" y="4276330"/>
              <a:ext cx="2724765" cy="2110892"/>
            </a:xfrm>
            <a:prstGeom prst="rect">
              <a:avLst/>
            </a:prstGeom>
          </p:spPr>
        </p:pic>
        <p:sp>
          <p:nvSpPr>
            <p:cNvPr id="64" name="TextBox 63">
              <a:extLst>
                <a:ext uri="{FF2B5EF4-FFF2-40B4-BE49-F238E27FC236}">
                  <a16:creationId xmlns:a16="http://schemas.microsoft.com/office/drawing/2014/main" id="{66C92AE2-D38A-4E15-AF0F-3FA146D68EF1}"/>
                </a:ext>
              </a:extLst>
            </p:cNvPr>
            <p:cNvSpPr txBox="1"/>
            <p:nvPr/>
          </p:nvSpPr>
          <p:spPr>
            <a:xfrm>
              <a:off x="9678939" y="4073329"/>
              <a:ext cx="1250998" cy="338554"/>
            </a:xfrm>
            <a:prstGeom prst="rect">
              <a:avLst/>
            </a:prstGeom>
            <a:noFill/>
          </p:spPr>
          <p:txBody>
            <a:bodyPr wrap="square" rtlCol="0">
              <a:spAutoFit/>
            </a:bodyPr>
            <a:lstStyle/>
            <a:p>
              <a:r>
                <a:rPr lang="en-US" sz="1600" dirty="0"/>
                <a:t>T. Mastoridis</a:t>
              </a:r>
            </a:p>
          </p:txBody>
        </p:sp>
        <p:sp>
          <p:nvSpPr>
            <p:cNvPr id="24" name="Rectangle 23">
              <a:extLst>
                <a:ext uri="{FF2B5EF4-FFF2-40B4-BE49-F238E27FC236}">
                  <a16:creationId xmlns:a16="http://schemas.microsoft.com/office/drawing/2014/main" id="{3C1AD2CA-EE95-4DE4-9817-8EB8D846552F}"/>
                </a:ext>
              </a:extLst>
            </p:cNvPr>
            <p:cNvSpPr/>
            <p:nvPr/>
          </p:nvSpPr>
          <p:spPr>
            <a:xfrm>
              <a:off x="9649470" y="3334665"/>
              <a:ext cx="2426980" cy="738664"/>
            </a:xfrm>
            <a:prstGeom prst="rect">
              <a:avLst/>
            </a:prstGeom>
            <a:solidFill>
              <a:srgbClr val="CFD4DB"/>
            </a:solidFill>
          </p:spPr>
          <p:txBody>
            <a:bodyPr wrap="square">
              <a:spAutoFit/>
            </a:bodyPr>
            <a:lstStyle/>
            <a:p>
              <a:r>
                <a:rPr lang="en-US" sz="1400" dirty="0">
                  <a:latin typeface="Segoe UI" panose="020B0502040204020203" pitchFamily="34" charset="0"/>
                  <a:cs typeface="Segoe UI" panose="020B0502040204020203" pitchFamily="34" charset="0"/>
                </a:rPr>
                <a:t>Transient beam loading effect on beam phase for different working scenarios</a:t>
              </a:r>
              <a:endParaRPr lang="en-US" sz="1200" dirty="0">
                <a:latin typeface="Segoe UI" panose="020B0502040204020203" pitchFamily="34" charset="0"/>
                <a:cs typeface="Segoe UI" panose="020B0502040204020203" pitchFamily="34" charset="0"/>
              </a:endParaRPr>
            </a:p>
          </p:txBody>
        </p:sp>
      </p:grpSp>
      <p:pic>
        <p:nvPicPr>
          <p:cNvPr id="8" name="Picture 7">
            <a:extLst>
              <a:ext uri="{FF2B5EF4-FFF2-40B4-BE49-F238E27FC236}">
                <a16:creationId xmlns:a16="http://schemas.microsoft.com/office/drawing/2014/main" id="{009C57E2-5205-4CDE-BF0B-3B0AE2F54896}"/>
              </a:ext>
            </a:extLst>
          </p:cNvPr>
          <p:cNvPicPr>
            <a:picLocks noChangeAspect="1"/>
          </p:cNvPicPr>
          <p:nvPr/>
        </p:nvPicPr>
        <p:blipFill>
          <a:blip r:embed="rId6"/>
          <a:stretch>
            <a:fillRect/>
          </a:stretch>
        </p:blipFill>
        <p:spPr>
          <a:xfrm>
            <a:off x="177425" y="2520646"/>
            <a:ext cx="1439575" cy="1237134"/>
          </a:xfrm>
          <a:prstGeom prst="rect">
            <a:avLst/>
          </a:prstGeom>
        </p:spPr>
      </p:pic>
      <p:cxnSp>
        <p:nvCxnSpPr>
          <p:cNvPr id="13" name="Straight Connector 12">
            <a:extLst>
              <a:ext uri="{FF2B5EF4-FFF2-40B4-BE49-F238E27FC236}">
                <a16:creationId xmlns:a16="http://schemas.microsoft.com/office/drawing/2014/main" id="{91E83E0C-8765-4DDA-897C-3E8BEF3A072F}"/>
              </a:ext>
            </a:extLst>
          </p:cNvPr>
          <p:cNvCxnSpPr>
            <a:cxnSpLocks/>
          </p:cNvCxnSpPr>
          <p:nvPr/>
        </p:nvCxnSpPr>
        <p:spPr>
          <a:xfrm>
            <a:off x="1521091" y="1280461"/>
            <a:ext cx="462018" cy="106179"/>
          </a:xfrm>
          <a:prstGeom prst="line">
            <a:avLst/>
          </a:prstGeom>
          <a:ln w="28575">
            <a:solidFill>
              <a:srgbClr val="6B7E93"/>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2A43D31-3EA2-428D-BE86-FB1BD86EF0EA}"/>
              </a:ext>
            </a:extLst>
          </p:cNvPr>
          <p:cNvCxnSpPr>
            <a:cxnSpLocks/>
          </p:cNvCxnSpPr>
          <p:nvPr/>
        </p:nvCxnSpPr>
        <p:spPr>
          <a:xfrm>
            <a:off x="3550694" y="1738306"/>
            <a:ext cx="462018" cy="106179"/>
          </a:xfrm>
          <a:prstGeom prst="line">
            <a:avLst/>
          </a:prstGeom>
          <a:ln w="28575">
            <a:solidFill>
              <a:srgbClr val="6B7E93"/>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D49B56-55D1-47E0-92AD-0D1ECE241D8C}"/>
              </a:ext>
            </a:extLst>
          </p:cNvPr>
          <p:cNvSpPr txBox="1"/>
          <p:nvPr/>
        </p:nvSpPr>
        <p:spPr>
          <a:xfrm>
            <a:off x="9810827" y="5886088"/>
            <a:ext cx="2324100" cy="230832"/>
          </a:xfrm>
          <a:prstGeom prst="rect">
            <a:avLst/>
          </a:prstGeom>
          <a:noFill/>
        </p:spPr>
        <p:txBody>
          <a:bodyPr wrap="square" rtlCol="0">
            <a:spAutoFit/>
          </a:bodyPr>
          <a:lstStyle/>
          <a:p>
            <a:r>
              <a:rPr lang="en-US" sz="900" dirty="0"/>
              <a:t>Simulation done with 18 cavity assumption</a:t>
            </a:r>
          </a:p>
        </p:txBody>
      </p:sp>
    </p:spTree>
    <p:extLst>
      <p:ext uri="{BB962C8B-B14F-4D97-AF65-F5344CB8AC3E}">
        <p14:creationId xmlns:p14="http://schemas.microsoft.com/office/powerpoint/2010/main" val="2246340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9BD5-7A8C-4052-9A38-65CEAED0B8A2}"/>
              </a:ext>
            </a:extLst>
          </p:cNvPr>
          <p:cNvSpPr>
            <a:spLocks noGrp="1"/>
          </p:cNvSpPr>
          <p:nvPr>
            <p:ph type="title"/>
          </p:nvPr>
        </p:nvSpPr>
        <p:spPr/>
        <p:txBody>
          <a:bodyPr>
            <a:normAutofit/>
          </a:bodyPr>
          <a:lstStyle/>
          <a:p>
            <a:r>
              <a:rPr lang="en-US" sz="2400" dirty="0"/>
              <a:t>	 Challenges from Beam Dynamics 2 – crab cavity</a:t>
            </a:r>
          </a:p>
        </p:txBody>
      </p:sp>
      <p:sp>
        <p:nvSpPr>
          <p:cNvPr id="3" name="Content Placeholder 2">
            <a:extLst>
              <a:ext uri="{FF2B5EF4-FFF2-40B4-BE49-F238E27FC236}">
                <a16:creationId xmlns:a16="http://schemas.microsoft.com/office/drawing/2014/main" id="{41ED4F41-A90E-47F2-B65A-F1B614966665}"/>
              </a:ext>
            </a:extLst>
          </p:cNvPr>
          <p:cNvSpPr>
            <a:spLocks noGrp="1"/>
          </p:cNvSpPr>
          <p:nvPr>
            <p:ph idx="1"/>
          </p:nvPr>
        </p:nvSpPr>
        <p:spPr>
          <a:xfrm>
            <a:off x="964858" y="3294336"/>
            <a:ext cx="4370638" cy="307637"/>
          </a:xfrm>
        </p:spPr>
        <p:txBody>
          <a:bodyPr>
            <a:normAutofit fontScale="92500" lnSpcReduction="10000"/>
          </a:bodyPr>
          <a:lstStyle/>
          <a:p>
            <a:r>
              <a:rPr lang="en-US" sz="1800" dirty="0">
                <a:latin typeface="Segoe UI" panose="020B0502040204020203" pitchFamily="34" charset="0"/>
                <a:cs typeface="Segoe UI" panose="020B0502040204020203" pitchFamily="34" charset="0"/>
              </a:rPr>
              <a:t>x, z coupling – </a:t>
            </a:r>
          </a:p>
        </p:txBody>
      </p:sp>
      <p:sp>
        <p:nvSpPr>
          <p:cNvPr id="4" name="Slide Number Placeholder 3">
            <a:extLst>
              <a:ext uri="{FF2B5EF4-FFF2-40B4-BE49-F238E27FC236}">
                <a16:creationId xmlns:a16="http://schemas.microsoft.com/office/drawing/2014/main" id="{42184CC6-B6AF-45E4-95D4-F149879CA483}"/>
              </a:ext>
            </a:extLst>
          </p:cNvPr>
          <p:cNvSpPr>
            <a:spLocks noGrp="1"/>
          </p:cNvSpPr>
          <p:nvPr>
            <p:ph type="sldNum" sz="quarter" idx="12"/>
          </p:nvPr>
        </p:nvSpPr>
        <p:spPr/>
        <p:txBody>
          <a:bodyPr/>
          <a:lstStyle/>
          <a:p>
            <a:fld id="{F6657736-2D9A-4833-9BB6-BA486362B200}" type="slidenum">
              <a:rPr lang="en-US" smtClean="0"/>
              <a:pPr/>
              <a:t>13</a:t>
            </a:fld>
            <a:endParaRPr lang="en-US" dirty="0"/>
          </a:p>
        </p:txBody>
      </p:sp>
      <p:pic>
        <p:nvPicPr>
          <p:cNvPr id="52" name="Picture 51">
            <a:extLst>
              <a:ext uri="{FF2B5EF4-FFF2-40B4-BE49-F238E27FC236}">
                <a16:creationId xmlns:a16="http://schemas.microsoft.com/office/drawing/2014/main" id="{E18FCAEA-AE14-4DB8-8885-34171B0B60C9}"/>
              </a:ext>
            </a:extLst>
          </p:cNvPr>
          <p:cNvPicPr>
            <a:picLocks noChangeAspect="1"/>
          </p:cNvPicPr>
          <p:nvPr/>
        </p:nvPicPr>
        <p:blipFill>
          <a:blip r:embed="rId2"/>
          <a:stretch>
            <a:fillRect/>
          </a:stretch>
        </p:blipFill>
        <p:spPr>
          <a:xfrm>
            <a:off x="9758986" y="5363066"/>
            <a:ext cx="2138068" cy="1111456"/>
          </a:xfrm>
          <a:prstGeom prst="rect">
            <a:avLst/>
          </a:prstGeom>
        </p:spPr>
      </p:pic>
      <p:pic>
        <p:nvPicPr>
          <p:cNvPr id="54" name="Picture 53">
            <a:extLst>
              <a:ext uri="{FF2B5EF4-FFF2-40B4-BE49-F238E27FC236}">
                <a16:creationId xmlns:a16="http://schemas.microsoft.com/office/drawing/2014/main" id="{FE686E73-1CAF-4EF3-844E-2862F039A0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50849" y="3949547"/>
            <a:ext cx="2235197" cy="1258821"/>
          </a:xfrm>
          <a:prstGeom prst="rect">
            <a:avLst/>
          </a:prstGeom>
        </p:spPr>
      </p:pic>
      <p:sp>
        <p:nvSpPr>
          <p:cNvPr id="55" name="TextBox 54">
            <a:extLst>
              <a:ext uri="{FF2B5EF4-FFF2-40B4-BE49-F238E27FC236}">
                <a16:creationId xmlns:a16="http://schemas.microsoft.com/office/drawing/2014/main" id="{DE546DA3-5436-4DEA-9C37-D55BB23BE2AE}"/>
              </a:ext>
            </a:extLst>
          </p:cNvPr>
          <p:cNvSpPr txBox="1"/>
          <p:nvPr/>
        </p:nvSpPr>
        <p:spPr>
          <a:xfrm>
            <a:off x="469461" y="2873332"/>
            <a:ext cx="11253077" cy="338554"/>
          </a:xfrm>
          <a:prstGeom prst="rect">
            <a:avLst/>
          </a:prstGeom>
          <a:solidFill>
            <a:schemeClr val="accent5">
              <a:lumMod val="20000"/>
              <a:lumOff val="80000"/>
            </a:schemeClr>
          </a:solidFill>
        </p:spPr>
        <p:txBody>
          <a:bodyPr wrap="square" rtlCol="0">
            <a:spAutoFit/>
          </a:bodyPr>
          <a:lstStyle/>
          <a:p>
            <a:r>
              <a:rPr lang="en-US" sz="1600" dirty="0">
                <a:latin typeface="Segoe UI" panose="020B0502040204020203" pitchFamily="34" charset="0"/>
                <a:cs typeface="Segoe UI" panose="020B0502040204020203" pitchFamily="34" charset="0"/>
              </a:rPr>
              <a:t>For current EIC parameter, the following couplings are observed through beam-beam simulations, and need to be reduced:</a:t>
            </a:r>
          </a:p>
        </p:txBody>
      </p:sp>
      <p:pic>
        <p:nvPicPr>
          <p:cNvPr id="57" name="Picture 56">
            <a:extLst>
              <a:ext uri="{FF2B5EF4-FFF2-40B4-BE49-F238E27FC236}">
                <a16:creationId xmlns:a16="http://schemas.microsoft.com/office/drawing/2014/main" id="{8C0DEF90-E301-4B93-A3AC-80EA85D50FA3}"/>
              </a:ext>
            </a:extLst>
          </p:cNvPr>
          <p:cNvPicPr>
            <a:picLocks noChangeAspect="1"/>
          </p:cNvPicPr>
          <p:nvPr/>
        </p:nvPicPr>
        <p:blipFill>
          <a:blip r:embed="rId4"/>
          <a:stretch>
            <a:fillRect/>
          </a:stretch>
        </p:blipFill>
        <p:spPr>
          <a:xfrm>
            <a:off x="2663760" y="3273951"/>
            <a:ext cx="1500700" cy="328022"/>
          </a:xfrm>
          <a:prstGeom prst="rect">
            <a:avLst/>
          </a:prstGeom>
        </p:spPr>
      </p:pic>
      <p:pic>
        <p:nvPicPr>
          <p:cNvPr id="58" name="Picture 57">
            <a:extLst>
              <a:ext uri="{FF2B5EF4-FFF2-40B4-BE49-F238E27FC236}">
                <a16:creationId xmlns:a16="http://schemas.microsoft.com/office/drawing/2014/main" id="{7B495CA6-64B5-42F2-8414-BF776544B166}"/>
              </a:ext>
            </a:extLst>
          </p:cNvPr>
          <p:cNvPicPr>
            <a:picLocks noChangeAspect="1"/>
          </p:cNvPicPr>
          <p:nvPr/>
        </p:nvPicPr>
        <p:blipFill>
          <a:blip r:embed="rId5"/>
          <a:stretch>
            <a:fillRect/>
          </a:stretch>
        </p:blipFill>
        <p:spPr>
          <a:xfrm>
            <a:off x="8505113" y="3254950"/>
            <a:ext cx="1874837" cy="386417"/>
          </a:xfrm>
          <a:prstGeom prst="rect">
            <a:avLst/>
          </a:prstGeom>
        </p:spPr>
      </p:pic>
      <p:sp>
        <p:nvSpPr>
          <p:cNvPr id="59" name="TextBox 58">
            <a:extLst>
              <a:ext uri="{FF2B5EF4-FFF2-40B4-BE49-F238E27FC236}">
                <a16:creationId xmlns:a16="http://schemas.microsoft.com/office/drawing/2014/main" id="{0CB3D831-A9D2-4F49-BD8D-A039E1C59D6F}"/>
              </a:ext>
            </a:extLst>
          </p:cNvPr>
          <p:cNvSpPr txBox="1"/>
          <p:nvPr/>
        </p:nvSpPr>
        <p:spPr>
          <a:xfrm>
            <a:off x="141197" y="3721741"/>
            <a:ext cx="9032436" cy="830997"/>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The x-z coupling can be corrected by lowering the frequency of crab cavity, and/or adding higher harmonic cavities. The frequency choice was balanced among </a:t>
            </a:r>
            <a:r>
              <a:rPr lang="en-US" sz="1600" dirty="0">
                <a:solidFill>
                  <a:srgbClr val="0070C0"/>
                </a:solidFill>
                <a:latin typeface="Segoe UI" panose="020B0502040204020203" pitchFamily="34" charset="0"/>
                <a:cs typeface="Segoe UI" panose="020B0502040204020203" pitchFamily="34" charset="0"/>
              </a:rPr>
              <a:t>beam-beam effect with crab cavities</a:t>
            </a:r>
            <a:r>
              <a:rPr lang="en-US" sz="1600" dirty="0">
                <a:latin typeface="Segoe UI" panose="020B0502040204020203" pitchFamily="34" charset="0"/>
                <a:cs typeface="Segoe UI" panose="020B0502040204020203" pitchFamily="34" charset="0"/>
              </a:rPr>
              <a:t>, </a:t>
            </a:r>
            <a:r>
              <a:rPr lang="en-US" sz="1600" dirty="0">
                <a:solidFill>
                  <a:srgbClr val="00B050"/>
                </a:solidFill>
                <a:latin typeface="Segoe UI" panose="020B0502040204020203" pitchFamily="34" charset="0"/>
                <a:cs typeface="Segoe UI" panose="020B0502040204020203" pitchFamily="34" charset="0"/>
              </a:rPr>
              <a:t>EIC revolution frequency</a:t>
            </a:r>
            <a:r>
              <a:rPr lang="en-US" sz="1600" dirty="0">
                <a:latin typeface="Segoe UI" panose="020B0502040204020203" pitchFamily="34" charset="0"/>
                <a:cs typeface="Segoe UI" panose="020B0502040204020203" pitchFamily="34" charset="0"/>
              </a:rPr>
              <a:t>, and </a:t>
            </a:r>
            <a:r>
              <a:rPr lang="en-US" sz="1600" dirty="0">
                <a:solidFill>
                  <a:schemeClr val="accent2">
                    <a:lumMod val="75000"/>
                  </a:schemeClr>
                </a:solidFill>
                <a:latin typeface="Segoe UI" panose="020B0502040204020203" pitchFamily="34" charset="0"/>
                <a:cs typeface="Segoe UI" panose="020B0502040204020203" pitchFamily="34" charset="0"/>
              </a:rPr>
              <a:t>production and manufacturing capability </a:t>
            </a:r>
            <a:r>
              <a:rPr lang="en-US" sz="1600" dirty="0">
                <a:latin typeface="Segoe UI" panose="020B0502040204020203" pitchFamily="34" charset="0"/>
                <a:cs typeface="Segoe UI" panose="020B0502040204020203" pitchFamily="34" charset="0"/>
              </a:rPr>
              <a:t>for Niobium cavities.</a:t>
            </a:r>
          </a:p>
        </p:txBody>
      </p:sp>
      <p:sp>
        <p:nvSpPr>
          <p:cNvPr id="108" name="TextBox 107">
            <a:extLst>
              <a:ext uri="{FF2B5EF4-FFF2-40B4-BE49-F238E27FC236}">
                <a16:creationId xmlns:a16="http://schemas.microsoft.com/office/drawing/2014/main" id="{E4DB9962-65F8-4F42-9977-03EF41B481F7}"/>
              </a:ext>
            </a:extLst>
          </p:cNvPr>
          <p:cNvSpPr txBox="1"/>
          <p:nvPr/>
        </p:nvSpPr>
        <p:spPr>
          <a:xfrm>
            <a:off x="4746988" y="837255"/>
            <a:ext cx="3232846" cy="461665"/>
          </a:xfrm>
          <a:prstGeom prst="rect">
            <a:avLst/>
          </a:prstGeom>
          <a:noFill/>
        </p:spPr>
        <p:txBody>
          <a:bodyPr wrap="square" rtlCol="0">
            <a:spAutoFit/>
          </a:bodyPr>
          <a:lstStyle/>
          <a:p>
            <a:r>
              <a:rPr lang="en-US" sz="1200" dirty="0">
                <a:latin typeface="Segoe UI" panose="020B0502040204020203" pitchFamily="34" charset="0"/>
                <a:cs typeface="Segoe UI" panose="020B0502040204020203" pitchFamily="34" charset="0"/>
              </a:rPr>
              <a:t>Successful operation of first crab cavity in KEKB for 3 years (2007 -2010) </a:t>
            </a:r>
          </a:p>
        </p:txBody>
      </p:sp>
      <p:pic>
        <p:nvPicPr>
          <p:cNvPr id="111" name="Picture 4">
            <a:extLst>
              <a:ext uri="{FF2B5EF4-FFF2-40B4-BE49-F238E27FC236}">
                <a16:creationId xmlns:a16="http://schemas.microsoft.com/office/drawing/2014/main" id="{7BB0D23C-9B66-4296-91BC-B0AFEF926F54}"/>
              </a:ext>
            </a:extLst>
          </p:cNvPr>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4777713" y="1354866"/>
            <a:ext cx="1496230" cy="100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8">
            <a:extLst>
              <a:ext uri="{FF2B5EF4-FFF2-40B4-BE49-F238E27FC236}">
                <a16:creationId xmlns:a16="http://schemas.microsoft.com/office/drawing/2014/main" id="{56FDB76A-BA81-421C-A45D-9190E8472D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3205" y="1355316"/>
            <a:ext cx="1496230" cy="10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TextBox 112">
            <a:extLst>
              <a:ext uri="{FF2B5EF4-FFF2-40B4-BE49-F238E27FC236}">
                <a16:creationId xmlns:a16="http://schemas.microsoft.com/office/drawing/2014/main" id="{131CECCF-716C-46D4-9D3F-33789777EB12}"/>
              </a:ext>
            </a:extLst>
          </p:cNvPr>
          <p:cNvSpPr txBox="1"/>
          <p:nvPr/>
        </p:nvSpPr>
        <p:spPr>
          <a:xfrm>
            <a:off x="8434221" y="837255"/>
            <a:ext cx="3232846" cy="461665"/>
          </a:xfrm>
          <a:prstGeom prst="rect">
            <a:avLst/>
          </a:prstGeom>
          <a:noFill/>
        </p:spPr>
        <p:txBody>
          <a:bodyPr wrap="square" rtlCol="0">
            <a:spAutoFit/>
          </a:bodyPr>
          <a:lstStyle/>
          <a:p>
            <a:r>
              <a:rPr lang="en-US" sz="1200" dirty="0">
                <a:latin typeface="Segoe UI" panose="020B0502040204020203" pitchFamily="34" charset="0"/>
                <a:cs typeface="Segoe UI" panose="020B0502040204020203" pitchFamily="34" charset="0"/>
              </a:rPr>
              <a:t>Successful operation of proton crab cavity in SPS, CERN (2018)</a:t>
            </a:r>
          </a:p>
        </p:txBody>
      </p:sp>
      <p:pic>
        <p:nvPicPr>
          <p:cNvPr id="114" name="Picture 113">
            <a:extLst>
              <a:ext uri="{FF2B5EF4-FFF2-40B4-BE49-F238E27FC236}">
                <a16:creationId xmlns:a16="http://schemas.microsoft.com/office/drawing/2014/main" id="{35981CE3-08D9-42DC-9A78-1145585BCF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082" b="7870"/>
          <a:stretch/>
        </p:blipFill>
        <p:spPr>
          <a:xfrm>
            <a:off x="8505113" y="1350651"/>
            <a:ext cx="1450406" cy="1002634"/>
          </a:xfrm>
          <a:prstGeom prst="rect">
            <a:avLst/>
          </a:prstGeom>
        </p:spPr>
      </p:pic>
      <p:pic>
        <p:nvPicPr>
          <p:cNvPr id="115" name="Picture 114">
            <a:extLst>
              <a:ext uri="{FF2B5EF4-FFF2-40B4-BE49-F238E27FC236}">
                <a16:creationId xmlns:a16="http://schemas.microsoft.com/office/drawing/2014/main" id="{4DA98E5C-F804-4044-8EBC-9984BED08AF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011464" y="1350651"/>
            <a:ext cx="1966020" cy="1002634"/>
          </a:xfrm>
          <a:prstGeom prst="rect">
            <a:avLst/>
          </a:prstGeom>
        </p:spPr>
      </p:pic>
      <p:sp>
        <p:nvSpPr>
          <p:cNvPr id="116" name="TextBox 115">
            <a:extLst>
              <a:ext uri="{FF2B5EF4-FFF2-40B4-BE49-F238E27FC236}">
                <a16:creationId xmlns:a16="http://schemas.microsoft.com/office/drawing/2014/main" id="{FCFBC280-D66E-48A3-B395-1D519F8F0CFB}"/>
              </a:ext>
            </a:extLst>
          </p:cNvPr>
          <p:cNvSpPr txBox="1"/>
          <p:nvPr/>
        </p:nvSpPr>
        <p:spPr>
          <a:xfrm>
            <a:off x="8505113" y="2382410"/>
            <a:ext cx="3232846" cy="276999"/>
          </a:xfrm>
          <a:prstGeom prst="rect">
            <a:avLst/>
          </a:prstGeom>
          <a:noFill/>
        </p:spPr>
        <p:txBody>
          <a:bodyPr wrap="square" rtlCol="0">
            <a:spAutoFit/>
          </a:bodyPr>
          <a:lstStyle/>
          <a:p>
            <a:r>
              <a:rPr lang="en-US" altLang="ja-JP" sz="1200" i="1" dirty="0"/>
              <a:t>R. Calaga, HL-LHC Collaboration Meeting 2018 </a:t>
            </a:r>
            <a:endParaRPr lang="ja-JP" altLang="en-US" sz="1200" i="1" dirty="0"/>
          </a:p>
        </p:txBody>
      </p:sp>
      <p:sp>
        <p:nvSpPr>
          <p:cNvPr id="117" name="TextBox 116">
            <a:extLst>
              <a:ext uri="{FF2B5EF4-FFF2-40B4-BE49-F238E27FC236}">
                <a16:creationId xmlns:a16="http://schemas.microsoft.com/office/drawing/2014/main" id="{486A3E43-CB80-41B0-BF9C-D6510A7B7434}"/>
              </a:ext>
            </a:extLst>
          </p:cNvPr>
          <p:cNvSpPr txBox="1"/>
          <p:nvPr/>
        </p:nvSpPr>
        <p:spPr>
          <a:xfrm>
            <a:off x="4777713" y="2394627"/>
            <a:ext cx="3232846" cy="276999"/>
          </a:xfrm>
          <a:prstGeom prst="rect">
            <a:avLst/>
          </a:prstGeom>
          <a:noFill/>
        </p:spPr>
        <p:txBody>
          <a:bodyPr wrap="square" rtlCol="0">
            <a:spAutoFit/>
          </a:bodyPr>
          <a:lstStyle/>
          <a:p>
            <a:r>
              <a:rPr lang="en-US" altLang="ja-JP" sz="1200" i="1" dirty="0"/>
              <a:t>K. </a:t>
            </a:r>
            <a:r>
              <a:rPr lang="en-US" altLang="ja-JP" sz="1200" i="1" dirty="0" err="1"/>
              <a:t>Hosoyama</a:t>
            </a:r>
            <a:r>
              <a:rPr lang="en-US" altLang="ja-JP" sz="1200" i="1" dirty="0"/>
              <a:t>, CC2010</a:t>
            </a:r>
            <a:endParaRPr lang="ja-JP" altLang="en-US" sz="1200" i="1" dirty="0"/>
          </a:p>
        </p:txBody>
      </p:sp>
      <p:pic>
        <p:nvPicPr>
          <p:cNvPr id="119" name="Picture 118" descr="Shape, arrow&#10;&#10;Description automatically generated">
            <a:extLst>
              <a:ext uri="{FF2B5EF4-FFF2-40B4-BE49-F238E27FC236}">
                <a16:creationId xmlns:a16="http://schemas.microsoft.com/office/drawing/2014/main" id="{9B6BF1CD-ADA6-43EC-8ECB-8B4548BA41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8737" y="3281675"/>
            <a:ext cx="211805" cy="254913"/>
          </a:xfrm>
          <a:prstGeom prst="rect">
            <a:avLst/>
          </a:prstGeom>
        </p:spPr>
      </p:pic>
      <p:grpSp>
        <p:nvGrpSpPr>
          <p:cNvPr id="124" name="Group 123">
            <a:extLst>
              <a:ext uri="{FF2B5EF4-FFF2-40B4-BE49-F238E27FC236}">
                <a16:creationId xmlns:a16="http://schemas.microsoft.com/office/drawing/2014/main" id="{F38E6F68-0AB0-4863-BA3A-BB51A5A0497E}"/>
              </a:ext>
            </a:extLst>
          </p:cNvPr>
          <p:cNvGrpSpPr/>
          <p:nvPr/>
        </p:nvGrpSpPr>
        <p:grpSpPr>
          <a:xfrm>
            <a:off x="199669" y="4688050"/>
            <a:ext cx="5078754" cy="1749586"/>
            <a:chOff x="79102" y="2931830"/>
            <a:chExt cx="5078754" cy="1749586"/>
          </a:xfrm>
        </p:grpSpPr>
        <p:pic>
          <p:nvPicPr>
            <p:cNvPr id="120" name="Picture 119">
              <a:extLst>
                <a:ext uri="{FF2B5EF4-FFF2-40B4-BE49-F238E27FC236}">
                  <a16:creationId xmlns:a16="http://schemas.microsoft.com/office/drawing/2014/main" id="{B5FA978A-8105-44BF-BF09-254A85AEE414}"/>
                </a:ext>
              </a:extLst>
            </p:cNvPr>
            <p:cNvPicPr>
              <a:picLocks noChangeAspect="1"/>
            </p:cNvPicPr>
            <p:nvPr/>
          </p:nvPicPr>
          <p:blipFill>
            <a:blip r:embed="rId11"/>
            <a:stretch>
              <a:fillRect/>
            </a:stretch>
          </p:blipFill>
          <p:spPr>
            <a:xfrm>
              <a:off x="79102" y="2931830"/>
              <a:ext cx="2522090" cy="1749586"/>
            </a:xfrm>
            <a:prstGeom prst="rect">
              <a:avLst/>
            </a:prstGeom>
          </p:spPr>
        </p:pic>
        <p:pic>
          <p:nvPicPr>
            <p:cNvPr id="121" name="Picture 120">
              <a:extLst>
                <a:ext uri="{FF2B5EF4-FFF2-40B4-BE49-F238E27FC236}">
                  <a16:creationId xmlns:a16="http://schemas.microsoft.com/office/drawing/2014/main" id="{E79C294B-A678-4BBA-A2DD-AB8975DCF26A}"/>
                </a:ext>
              </a:extLst>
            </p:cNvPr>
            <p:cNvPicPr>
              <a:picLocks noChangeAspect="1"/>
            </p:cNvPicPr>
            <p:nvPr/>
          </p:nvPicPr>
          <p:blipFill>
            <a:blip r:embed="rId12"/>
            <a:stretch>
              <a:fillRect/>
            </a:stretch>
          </p:blipFill>
          <p:spPr>
            <a:xfrm>
              <a:off x="2635765" y="2931830"/>
              <a:ext cx="2522091" cy="1737973"/>
            </a:xfrm>
            <a:prstGeom prst="rect">
              <a:avLst/>
            </a:prstGeom>
          </p:spPr>
        </p:pic>
        <p:sp>
          <p:nvSpPr>
            <p:cNvPr id="122" name="TextBox 121">
              <a:extLst>
                <a:ext uri="{FF2B5EF4-FFF2-40B4-BE49-F238E27FC236}">
                  <a16:creationId xmlns:a16="http://schemas.microsoft.com/office/drawing/2014/main" id="{92F3821E-2E1C-45AE-B73E-8C3B0164EB76}"/>
                </a:ext>
              </a:extLst>
            </p:cNvPr>
            <p:cNvSpPr txBox="1"/>
            <p:nvPr/>
          </p:nvSpPr>
          <p:spPr>
            <a:xfrm>
              <a:off x="664633" y="3066768"/>
              <a:ext cx="1041244" cy="307777"/>
            </a:xfrm>
            <a:prstGeom prst="rect">
              <a:avLst/>
            </a:prstGeom>
            <a:noFill/>
          </p:spPr>
          <p:txBody>
            <a:bodyPr wrap="square" rtlCol="0">
              <a:spAutoFit/>
            </a:bodyPr>
            <a:lstStyle/>
            <a:p>
              <a:r>
                <a:rPr lang="en-US" sz="1400" dirty="0"/>
                <a:t>Y. Luo (BNL)</a:t>
              </a:r>
            </a:p>
          </p:txBody>
        </p:sp>
        <p:sp>
          <p:nvSpPr>
            <p:cNvPr id="123" name="TextBox 122">
              <a:extLst>
                <a:ext uri="{FF2B5EF4-FFF2-40B4-BE49-F238E27FC236}">
                  <a16:creationId xmlns:a16="http://schemas.microsoft.com/office/drawing/2014/main" id="{D09079E2-53F7-4935-9FF8-EB338BB8C606}"/>
                </a:ext>
              </a:extLst>
            </p:cNvPr>
            <p:cNvSpPr txBox="1"/>
            <p:nvPr/>
          </p:nvSpPr>
          <p:spPr>
            <a:xfrm>
              <a:off x="4315287" y="4159531"/>
              <a:ext cx="749300" cy="307777"/>
            </a:xfrm>
            <a:prstGeom prst="rect">
              <a:avLst/>
            </a:prstGeom>
            <a:noFill/>
          </p:spPr>
          <p:txBody>
            <a:bodyPr wrap="square" rtlCol="0">
              <a:spAutoFit/>
            </a:bodyPr>
            <a:lstStyle/>
            <a:p>
              <a:r>
                <a:rPr lang="en-US" sz="1400" dirty="0"/>
                <a:t>Y. Luo</a:t>
              </a:r>
            </a:p>
          </p:txBody>
        </p:sp>
      </p:grpSp>
      <p:sp>
        <p:nvSpPr>
          <p:cNvPr id="125" name="TextBox 124">
            <a:extLst>
              <a:ext uri="{FF2B5EF4-FFF2-40B4-BE49-F238E27FC236}">
                <a16:creationId xmlns:a16="http://schemas.microsoft.com/office/drawing/2014/main" id="{1737D23D-EF32-41EF-84F9-E287F5EB0A29}"/>
              </a:ext>
            </a:extLst>
          </p:cNvPr>
          <p:cNvSpPr txBox="1"/>
          <p:nvPr/>
        </p:nvSpPr>
        <p:spPr>
          <a:xfrm>
            <a:off x="6414470" y="3271184"/>
            <a:ext cx="2976034" cy="353943"/>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Segoe UI" panose="020B0502040204020203" pitchFamily="34" charset="0"/>
                <a:cs typeface="Segoe UI" panose="020B0502040204020203" pitchFamily="34" charset="0"/>
              </a:rPr>
              <a:t>x, y, z coupling –</a:t>
            </a:r>
          </a:p>
        </p:txBody>
      </p:sp>
      <p:sp>
        <p:nvSpPr>
          <p:cNvPr id="126" name="TextBox 125">
            <a:extLst>
              <a:ext uri="{FF2B5EF4-FFF2-40B4-BE49-F238E27FC236}">
                <a16:creationId xmlns:a16="http://schemas.microsoft.com/office/drawing/2014/main" id="{B88A8E41-87E4-482B-9CB8-42F95A2E709F}"/>
              </a:ext>
            </a:extLst>
          </p:cNvPr>
          <p:cNvSpPr txBox="1"/>
          <p:nvPr/>
        </p:nvSpPr>
        <p:spPr>
          <a:xfrm>
            <a:off x="10517746" y="3799682"/>
            <a:ext cx="1703889" cy="276999"/>
          </a:xfrm>
          <a:prstGeom prst="rect">
            <a:avLst/>
          </a:prstGeom>
          <a:noFill/>
        </p:spPr>
        <p:txBody>
          <a:bodyPr wrap="square" rtlCol="0">
            <a:spAutoFit/>
          </a:bodyPr>
          <a:lstStyle/>
          <a:p>
            <a:r>
              <a:rPr lang="en-US" sz="1200" dirty="0"/>
              <a:t>DQW type, B. Xiao (BNL) </a:t>
            </a:r>
          </a:p>
        </p:txBody>
      </p:sp>
      <p:sp>
        <p:nvSpPr>
          <p:cNvPr id="127" name="TextBox 126">
            <a:extLst>
              <a:ext uri="{FF2B5EF4-FFF2-40B4-BE49-F238E27FC236}">
                <a16:creationId xmlns:a16="http://schemas.microsoft.com/office/drawing/2014/main" id="{0FA92863-CF06-4EF9-94F7-D357B59A432F}"/>
              </a:ext>
            </a:extLst>
          </p:cNvPr>
          <p:cNvSpPr txBox="1"/>
          <p:nvPr/>
        </p:nvSpPr>
        <p:spPr>
          <a:xfrm>
            <a:off x="10419009" y="5187145"/>
            <a:ext cx="1865276" cy="276999"/>
          </a:xfrm>
          <a:prstGeom prst="rect">
            <a:avLst/>
          </a:prstGeom>
          <a:noFill/>
        </p:spPr>
        <p:txBody>
          <a:bodyPr wrap="square" rtlCol="0">
            <a:spAutoFit/>
          </a:bodyPr>
          <a:lstStyle/>
          <a:p>
            <a:r>
              <a:rPr lang="en-US" sz="1200" dirty="0"/>
              <a:t>RFD type, S. De Silva (ODU)</a:t>
            </a:r>
          </a:p>
        </p:txBody>
      </p:sp>
      <p:sp>
        <p:nvSpPr>
          <p:cNvPr id="128" name="TextBox 127">
            <a:extLst>
              <a:ext uri="{FF2B5EF4-FFF2-40B4-BE49-F238E27FC236}">
                <a16:creationId xmlns:a16="http://schemas.microsoft.com/office/drawing/2014/main" id="{6FD586CA-0644-46DA-B892-52768D297971}"/>
              </a:ext>
            </a:extLst>
          </p:cNvPr>
          <p:cNvSpPr txBox="1"/>
          <p:nvPr/>
        </p:nvSpPr>
        <p:spPr>
          <a:xfrm>
            <a:off x="5595587" y="4680023"/>
            <a:ext cx="3610248" cy="646331"/>
          </a:xfrm>
          <a:prstGeom prst="rect">
            <a:avLst/>
          </a:prstGeom>
          <a:solidFill>
            <a:srgbClr val="4E5B6A"/>
          </a:solidFill>
        </p:spPr>
        <p:txBody>
          <a:bodyPr wrap="square" rtlCol="0">
            <a:spAutoFit/>
          </a:bodyPr>
          <a:lstStyle/>
          <a:p>
            <a:r>
              <a:rPr lang="en-US" dirty="0">
                <a:solidFill>
                  <a:schemeClr val="bg1"/>
                </a:solidFill>
              </a:rPr>
              <a:t>197 MHz is the final choice for our fundamental SRF proton crab cavity </a:t>
            </a:r>
          </a:p>
        </p:txBody>
      </p:sp>
      <p:pic>
        <p:nvPicPr>
          <p:cNvPr id="2050" name="Picture 2">
            <a:extLst>
              <a:ext uri="{FF2B5EF4-FFF2-40B4-BE49-F238E27FC236}">
                <a16:creationId xmlns:a16="http://schemas.microsoft.com/office/drawing/2014/main" id="{D62D643C-DC52-4078-B7C3-A004B10173BE}"/>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403" b="91597" l="2453" r="93774">
                        <a14:foregroundMark x1="7358" y1="70168" x2="7358" y2="70168"/>
                        <a14:foregroundMark x1="2453" y1="69328" x2="2453" y2="69328"/>
                        <a14:foregroundMark x1="15849" y1="91597" x2="15849" y2="91597"/>
                        <a14:foregroundMark x1="89811" y1="46639" x2="89811" y2="46639"/>
                        <a14:foregroundMark x1="93774" y1="42857" x2="93774" y2="42857"/>
                        <a14:foregroundMark x1="53113" y1="8403" x2="53113" y2="8403"/>
                      </a14:backgroundRemoval>
                    </a14:imgEffect>
                  </a14:imgLayer>
                </a14:imgProps>
              </a:ext>
              <a:ext uri="{28A0092B-C50C-407E-A947-70E740481C1C}">
                <a14:useLocalDpi xmlns:a14="http://schemas.microsoft.com/office/drawing/2010/main" val="0"/>
              </a:ext>
            </a:extLst>
          </a:blip>
          <a:srcRect/>
          <a:stretch>
            <a:fillRect/>
          </a:stretch>
        </p:blipFill>
        <p:spPr bwMode="auto">
          <a:xfrm>
            <a:off x="5819048" y="5433207"/>
            <a:ext cx="3224732" cy="72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TextBox 129">
            <a:extLst>
              <a:ext uri="{FF2B5EF4-FFF2-40B4-BE49-F238E27FC236}">
                <a16:creationId xmlns:a16="http://schemas.microsoft.com/office/drawing/2014/main" id="{2D2EA2D6-754C-406F-993D-53BFDED6355D}"/>
              </a:ext>
            </a:extLst>
          </p:cNvPr>
          <p:cNvSpPr txBox="1"/>
          <p:nvPr/>
        </p:nvSpPr>
        <p:spPr>
          <a:xfrm>
            <a:off x="7167008" y="6027003"/>
            <a:ext cx="2223496" cy="461665"/>
          </a:xfrm>
          <a:prstGeom prst="rect">
            <a:avLst/>
          </a:prstGeom>
          <a:noFill/>
        </p:spPr>
        <p:txBody>
          <a:bodyPr wrap="square" rtlCol="0">
            <a:spAutoFit/>
          </a:bodyPr>
          <a:lstStyle/>
          <a:p>
            <a:r>
              <a:rPr lang="en-US" sz="1200" dirty="0"/>
              <a:t>Back up solution for 2</a:t>
            </a:r>
            <a:r>
              <a:rPr lang="en-US" sz="1200" baseline="30000" dirty="0"/>
              <a:t>nd</a:t>
            </a:r>
            <a:r>
              <a:rPr lang="en-US" sz="1200" dirty="0"/>
              <a:t> harmonic crab cavity, Z. Li (SLAC)</a:t>
            </a:r>
          </a:p>
        </p:txBody>
      </p:sp>
      <p:pic>
        <p:nvPicPr>
          <p:cNvPr id="6" name="Picture 5">
            <a:extLst>
              <a:ext uri="{FF2B5EF4-FFF2-40B4-BE49-F238E27FC236}">
                <a16:creationId xmlns:a16="http://schemas.microsoft.com/office/drawing/2014/main" id="{45ECB919-AC10-44FF-A832-06C921DA3CFE}"/>
              </a:ext>
            </a:extLst>
          </p:cNvPr>
          <p:cNvPicPr>
            <a:picLocks noChangeAspect="1"/>
          </p:cNvPicPr>
          <p:nvPr/>
        </p:nvPicPr>
        <p:blipFill>
          <a:blip r:embed="rId15"/>
          <a:stretch>
            <a:fillRect/>
          </a:stretch>
        </p:blipFill>
        <p:spPr>
          <a:xfrm>
            <a:off x="120446" y="896145"/>
            <a:ext cx="4567280" cy="1827876"/>
          </a:xfrm>
          <a:prstGeom prst="rect">
            <a:avLst/>
          </a:prstGeom>
        </p:spPr>
      </p:pic>
      <p:sp>
        <p:nvSpPr>
          <p:cNvPr id="5" name="TextBox 4">
            <a:extLst>
              <a:ext uri="{FF2B5EF4-FFF2-40B4-BE49-F238E27FC236}">
                <a16:creationId xmlns:a16="http://schemas.microsoft.com/office/drawing/2014/main" id="{5EB58C3A-A5B2-4CF0-8D96-2F3C3B388406}"/>
              </a:ext>
            </a:extLst>
          </p:cNvPr>
          <p:cNvSpPr txBox="1"/>
          <p:nvPr/>
        </p:nvSpPr>
        <p:spPr>
          <a:xfrm rot="20327368">
            <a:off x="10136267" y="5730936"/>
            <a:ext cx="1316912" cy="415498"/>
          </a:xfrm>
          <a:prstGeom prst="rect">
            <a:avLst/>
          </a:prstGeom>
          <a:solidFill>
            <a:srgbClr val="EFDED5"/>
          </a:solidFill>
        </p:spPr>
        <p:txBody>
          <a:bodyPr wrap="square" rtlCol="0">
            <a:spAutoFit/>
          </a:bodyPr>
          <a:lstStyle/>
          <a:p>
            <a:r>
              <a:rPr lang="en-US" sz="1050" dirty="0">
                <a:solidFill>
                  <a:srgbClr val="FF0000"/>
                </a:solidFill>
              </a:rPr>
              <a:t>Current selection for both frequencies. </a:t>
            </a:r>
          </a:p>
        </p:txBody>
      </p:sp>
    </p:spTree>
    <p:extLst>
      <p:ext uri="{BB962C8B-B14F-4D97-AF65-F5344CB8AC3E}">
        <p14:creationId xmlns:p14="http://schemas.microsoft.com/office/powerpoint/2010/main" val="8451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fade">
                                      <p:cBhvr>
                                        <p:cTn id="16" dur="500"/>
                                        <p:tgtEl>
                                          <p:spTgt spid="125"/>
                                        </p:tgtEl>
                                      </p:cBhvr>
                                    </p:animEffect>
                                  </p:childTnLst>
                                </p:cTn>
                              </p:par>
                              <p:par>
                                <p:cTn id="17" presetID="10"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8"/>
                                        </p:tgtEl>
                                        <p:attrNameLst>
                                          <p:attrName>style.visibility</p:attrName>
                                        </p:attrNameLst>
                                      </p:cBhvr>
                                      <p:to>
                                        <p:strVal val="visible"/>
                                      </p:to>
                                    </p:set>
                                    <p:animEffect transition="in" filter="fade">
                                      <p:cBhvr>
                                        <p:cTn id="35" dur="500"/>
                                        <p:tgtEl>
                                          <p:spTgt spid="128"/>
                                        </p:tgtEl>
                                      </p:cBhvr>
                                    </p:animEffect>
                                  </p:childTnLst>
                                </p:cTn>
                              </p:par>
                              <p:par>
                                <p:cTn id="36" presetID="10" presetClass="entr" presetSubtype="0"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0"/>
                                        </p:tgtEl>
                                        <p:attrNameLst>
                                          <p:attrName>style.visibility</p:attrName>
                                        </p:attrNameLst>
                                      </p:cBhvr>
                                      <p:to>
                                        <p:strVal val="visible"/>
                                      </p:to>
                                    </p:set>
                                    <p:animEffect transition="in" filter="fade">
                                      <p:cBhvr>
                                        <p:cTn id="41" dur="500"/>
                                        <p:tgtEl>
                                          <p:spTgt spid="130"/>
                                        </p:tgtEl>
                                      </p:cBhvr>
                                    </p:animEffect>
                                  </p:childTnLst>
                                </p:cTn>
                              </p:par>
                              <p:par>
                                <p:cTn id="42" presetID="10" presetClass="entr" presetSubtype="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fade">
                                      <p:cBhvr>
                                        <p:cTn id="47" dur="500"/>
                                        <p:tgtEl>
                                          <p:spTgt spid="1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7"/>
                                        </p:tgtEl>
                                        <p:attrNameLst>
                                          <p:attrName>style.visibility</p:attrName>
                                        </p:attrNameLst>
                                      </p:cBhvr>
                                      <p:to>
                                        <p:strVal val="visible"/>
                                      </p:to>
                                    </p:set>
                                    <p:animEffect transition="in" filter="fade">
                                      <p:cBhvr>
                                        <p:cTn id="50" dur="500"/>
                                        <p:tgtEl>
                                          <p:spTgt spid="127"/>
                                        </p:tgtEl>
                                      </p:cBhvr>
                                    </p:animEffect>
                                  </p:childTnLst>
                                </p:cTn>
                              </p:par>
                              <p:par>
                                <p:cTn id="51" presetID="10"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5" grpId="0" animBg="1"/>
      <p:bldP spid="59" grpId="0"/>
      <p:bldP spid="125" grpId="0"/>
      <p:bldP spid="126" grpId="0"/>
      <p:bldP spid="127" grpId="0"/>
      <p:bldP spid="128" grpId="0" animBg="1"/>
      <p:bldP spid="130"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50EB4-17A8-4C1B-8041-625967578707}"/>
              </a:ext>
            </a:extLst>
          </p:cNvPr>
          <p:cNvSpPr>
            <a:spLocks noGrp="1"/>
          </p:cNvSpPr>
          <p:nvPr>
            <p:ph type="title"/>
          </p:nvPr>
        </p:nvSpPr>
        <p:spPr/>
        <p:txBody>
          <a:bodyPr/>
          <a:lstStyle/>
          <a:p>
            <a:r>
              <a:rPr lang="en-US" dirty="0"/>
              <a:t>	Challenges from Beam Dynamics 3 – Lattice </a:t>
            </a:r>
          </a:p>
        </p:txBody>
      </p:sp>
      <p:sp>
        <p:nvSpPr>
          <p:cNvPr id="4" name="Slide Number Placeholder 3">
            <a:extLst>
              <a:ext uri="{FF2B5EF4-FFF2-40B4-BE49-F238E27FC236}">
                <a16:creationId xmlns:a16="http://schemas.microsoft.com/office/drawing/2014/main" id="{7CD64A1E-572A-4F72-866A-5883B5476F18}"/>
              </a:ext>
            </a:extLst>
          </p:cNvPr>
          <p:cNvSpPr>
            <a:spLocks noGrp="1"/>
          </p:cNvSpPr>
          <p:nvPr>
            <p:ph type="sldNum" sz="quarter" idx="12"/>
          </p:nvPr>
        </p:nvSpPr>
        <p:spPr/>
        <p:txBody>
          <a:bodyPr/>
          <a:lstStyle/>
          <a:p>
            <a:fld id="{F6657736-2D9A-4833-9BB6-BA486362B200}" type="slidenum">
              <a:rPr lang="en-US" smtClean="0"/>
              <a:pPr/>
              <a:t>14</a:t>
            </a:fld>
            <a:endParaRPr lang="en-US" dirty="0"/>
          </a:p>
        </p:txBody>
      </p:sp>
      <p:pic>
        <p:nvPicPr>
          <p:cNvPr id="35" name="Picture 34">
            <a:extLst>
              <a:ext uri="{FF2B5EF4-FFF2-40B4-BE49-F238E27FC236}">
                <a16:creationId xmlns:a16="http://schemas.microsoft.com/office/drawing/2014/main" id="{872E4FF5-0CCD-44A6-87CB-391BE1485248}"/>
              </a:ext>
            </a:extLst>
          </p:cNvPr>
          <p:cNvPicPr>
            <a:picLocks noChangeAspect="1"/>
          </p:cNvPicPr>
          <p:nvPr/>
        </p:nvPicPr>
        <p:blipFill>
          <a:blip r:embed="rId2"/>
          <a:stretch>
            <a:fillRect/>
          </a:stretch>
        </p:blipFill>
        <p:spPr>
          <a:xfrm>
            <a:off x="60966" y="1510012"/>
            <a:ext cx="6035034" cy="1967946"/>
          </a:xfrm>
          <a:prstGeom prst="rect">
            <a:avLst/>
          </a:prstGeom>
        </p:spPr>
      </p:pic>
      <p:sp>
        <p:nvSpPr>
          <p:cNvPr id="36" name="TextBox 35">
            <a:extLst>
              <a:ext uri="{FF2B5EF4-FFF2-40B4-BE49-F238E27FC236}">
                <a16:creationId xmlns:a16="http://schemas.microsoft.com/office/drawing/2014/main" id="{7FF1FF9E-8687-4156-B150-3CCB22709378}"/>
              </a:ext>
            </a:extLst>
          </p:cNvPr>
          <p:cNvSpPr txBox="1"/>
          <p:nvPr/>
        </p:nvSpPr>
        <p:spPr>
          <a:xfrm>
            <a:off x="166591" y="1156894"/>
            <a:ext cx="2794519" cy="461665"/>
          </a:xfrm>
          <a:prstGeom prst="rect">
            <a:avLst/>
          </a:prstGeom>
          <a:solidFill>
            <a:srgbClr val="DEE4DC"/>
          </a:solidFill>
        </p:spPr>
        <p:txBody>
          <a:bodyPr wrap="square" rtlCol="0">
            <a:spAutoFit/>
          </a:bodyPr>
          <a:lstStyle/>
          <a:p>
            <a:r>
              <a:rPr lang="en-US" sz="1200" dirty="0">
                <a:latin typeface="Segoe UI" panose="020B0502040204020203" pitchFamily="34" charset="0"/>
                <a:cs typeface="Segoe UI" panose="020B0502040204020203" pitchFamily="34" charset="0"/>
              </a:rPr>
              <a:t>Overview of the EIC coherent electron cooler injection region</a:t>
            </a:r>
          </a:p>
        </p:txBody>
      </p:sp>
      <p:pic>
        <p:nvPicPr>
          <p:cNvPr id="37" name="Picture 36" descr="A picture containing athletic game, sport, tennis&#10;&#10;Description automatically generated">
            <a:extLst>
              <a:ext uri="{FF2B5EF4-FFF2-40B4-BE49-F238E27FC236}">
                <a16:creationId xmlns:a16="http://schemas.microsoft.com/office/drawing/2014/main" id="{DD1544D8-82F3-42A3-A762-81FBB2FFB57A}"/>
              </a:ext>
            </a:extLst>
          </p:cNvPr>
          <p:cNvPicPr>
            <a:picLocks noChangeAspect="1"/>
          </p:cNvPicPr>
          <p:nvPr/>
        </p:nvPicPr>
        <p:blipFill rotWithShape="1">
          <a:blip r:embed="rId3"/>
          <a:srcRect l="65930" t="5163" b="68887"/>
          <a:stretch/>
        </p:blipFill>
        <p:spPr>
          <a:xfrm>
            <a:off x="463618" y="4100834"/>
            <a:ext cx="4155308" cy="1780185"/>
          </a:xfrm>
          <a:prstGeom prst="rect">
            <a:avLst/>
          </a:prstGeom>
        </p:spPr>
      </p:pic>
      <p:grpSp>
        <p:nvGrpSpPr>
          <p:cNvPr id="58" name="Group 57">
            <a:extLst>
              <a:ext uri="{FF2B5EF4-FFF2-40B4-BE49-F238E27FC236}">
                <a16:creationId xmlns:a16="http://schemas.microsoft.com/office/drawing/2014/main" id="{31BB4541-58F1-4BBD-BE41-8A1B37253D64}"/>
              </a:ext>
            </a:extLst>
          </p:cNvPr>
          <p:cNvGrpSpPr/>
          <p:nvPr/>
        </p:nvGrpSpPr>
        <p:grpSpPr>
          <a:xfrm>
            <a:off x="6001972" y="970749"/>
            <a:ext cx="6107349" cy="1001139"/>
            <a:chOff x="42371" y="1032662"/>
            <a:chExt cx="6107349" cy="1001139"/>
          </a:xfrm>
        </p:grpSpPr>
        <p:grpSp>
          <p:nvGrpSpPr>
            <p:cNvPr id="6" name="Group 5">
              <a:extLst>
                <a:ext uri="{FF2B5EF4-FFF2-40B4-BE49-F238E27FC236}">
                  <a16:creationId xmlns:a16="http://schemas.microsoft.com/office/drawing/2014/main" id="{1AA6A9F8-979A-4D00-96F9-BD1FE1D14598}"/>
                </a:ext>
              </a:extLst>
            </p:cNvPr>
            <p:cNvGrpSpPr/>
            <p:nvPr/>
          </p:nvGrpSpPr>
          <p:grpSpPr>
            <a:xfrm>
              <a:off x="42371" y="1032662"/>
              <a:ext cx="6107349" cy="1001139"/>
              <a:chOff x="81682" y="1888508"/>
              <a:chExt cx="6107349" cy="1001139"/>
            </a:xfrm>
          </p:grpSpPr>
          <p:sp>
            <p:nvSpPr>
              <p:cNvPr id="7" name="Rounded Rectangle 18">
                <a:extLst>
                  <a:ext uri="{FF2B5EF4-FFF2-40B4-BE49-F238E27FC236}">
                    <a16:creationId xmlns:a16="http://schemas.microsoft.com/office/drawing/2014/main" id="{2EDB4E99-2B6F-4E55-8E3D-190B8242822B}"/>
                  </a:ext>
                </a:extLst>
              </p:cNvPr>
              <p:cNvSpPr/>
              <p:nvPr/>
            </p:nvSpPr>
            <p:spPr>
              <a:xfrm>
                <a:off x="5662153" y="2200042"/>
                <a:ext cx="179726" cy="394789"/>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8" name="Rounded Rectangle 19">
                <a:extLst>
                  <a:ext uri="{FF2B5EF4-FFF2-40B4-BE49-F238E27FC236}">
                    <a16:creationId xmlns:a16="http://schemas.microsoft.com/office/drawing/2014/main" id="{7223B293-C18E-4448-99D5-8663339CC03B}"/>
                  </a:ext>
                </a:extLst>
              </p:cNvPr>
              <p:cNvSpPr/>
              <p:nvPr/>
            </p:nvSpPr>
            <p:spPr>
              <a:xfrm>
                <a:off x="4834163" y="2261267"/>
                <a:ext cx="153127" cy="275051"/>
              </a:xfrm>
              <a:prstGeom prst="roundRect">
                <a:avLst/>
              </a:prstGeom>
              <a:solidFill>
                <a:srgbClr val="404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9" name="Rounded Rectangle 20">
                <a:extLst>
                  <a:ext uri="{FF2B5EF4-FFF2-40B4-BE49-F238E27FC236}">
                    <a16:creationId xmlns:a16="http://schemas.microsoft.com/office/drawing/2014/main" id="{56C5207A-21C2-43F7-82D4-14540AFB6D21}"/>
                  </a:ext>
                </a:extLst>
              </p:cNvPr>
              <p:cNvSpPr/>
              <p:nvPr/>
            </p:nvSpPr>
            <p:spPr>
              <a:xfrm>
                <a:off x="259122" y="2373032"/>
                <a:ext cx="389977" cy="143099"/>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0" name="Rounded Rectangle 24">
                <a:extLst>
                  <a:ext uri="{FF2B5EF4-FFF2-40B4-BE49-F238E27FC236}">
                    <a16:creationId xmlns:a16="http://schemas.microsoft.com/office/drawing/2014/main" id="{7D085A8C-25DD-4981-8714-5015D17CA60B}"/>
                  </a:ext>
                </a:extLst>
              </p:cNvPr>
              <p:cNvSpPr/>
              <p:nvPr/>
            </p:nvSpPr>
            <p:spPr>
              <a:xfrm>
                <a:off x="720212" y="2378247"/>
                <a:ext cx="389977" cy="143099"/>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1" name="Rounded Rectangle 25">
                <a:extLst>
                  <a:ext uri="{FF2B5EF4-FFF2-40B4-BE49-F238E27FC236}">
                    <a16:creationId xmlns:a16="http://schemas.microsoft.com/office/drawing/2014/main" id="{0040F0D4-0BA6-4A0C-96BA-FB5FB4B66166}"/>
                  </a:ext>
                </a:extLst>
              </p:cNvPr>
              <p:cNvSpPr/>
              <p:nvPr/>
            </p:nvSpPr>
            <p:spPr>
              <a:xfrm>
                <a:off x="1181301" y="2373032"/>
                <a:ext cx="389977" cy="143099"/>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2" name="Rounded Rectangle 26">
                <a:extLst>
                  <a:ext uri="{FF2B5EF4-FFF2-40B4-BE49-F238E27FC236}">
                    <a16:creationId xmlns:a16="http://schemas.microsoft.com/office/drawing/2014/main" id="{B0ED8A1A-1692-461F-9DF2-8B4E987161E4}"/>
                  </a:ext>
                </a:extLst>
              </p:cNvPr>
              <p:cNvSpPr/>
              <p:nvPr/>
            </p:nvSpPr>
            <p:spPr>
              <a:xfrm>
                <a:off x="1642390" y="2378247"/>
                <a:ext cx="389977" cy="143099"/>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3" name="Rounded Rectangle 30">
                <a:extLst>
                  <a:ext uri="{FF2B5EF4-FFF2-40B4-BE49-F238E27FC236}">
                    <a16:creationId xmlns:a16="http://schemas.microsoft.com/office/drawing/2014/main" id="{DBD8F069-2124-4E6A-A2AC-76724CFB389A}"/>
                  </a:ext>
                </a:extLst>
              </p:cNvPr>
              <p:cNvSpPr/>
              <p:nvPr/>
            </p:nvSpPr>
            <p:spPr>
              <a:xfrm>
                <a:off x="2763202" y="2369387"/>
                <a:ext cx="389977" cy="143099"/>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4" name="Rounded Rectangle 31">
                <a:extLst>
                  <a:ext uri="{FF2B5EF4-FFF2-40B4-BE49-F238E27FC236}">
                    <a16:creationId xmlns:a16="http://schemas.microsoft.com/office/drawing/2014/main" id="{AB8F5848-72BC-4DA2-8C15-4028009ED527}"/>
                  </a:ext>
                </a:extLst>
              </p:cNvPr>
              <p:cNvSpPr/>
              <p:nvPr/>
            </p:nvSpPr>
            <p:spPr>
              <a:xfrm>
                <a:off x="3229955" y="2372655"/>
                <a:ext cx="389977" cy="143099"/>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5" name="Rounded Rectangle 32">
                <a:extLst>
                  <a:ext uri="{FF2B5EF4-FFF2-40B4-BE49-F238E27FC236}">
                    <a16:creationId xmlns:a16="http://schemas.microsoft.com/office/drawing/2014/main" id="{2E3F50D1-CF12-46ED-BF1B-A0DBB9E85505}"/>
                  </a:ext>
                </a:extLst>
              </p:cNvPr>
              <p:cNvSpPr/>
              <p:nvPr/>
            </p:nvSpPr>
            <p:spPr>
              <a:xfrm>
                <a:off x="3718492" y="2369387"/>
                <a:ext cx="389977" cy="143099"/>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6" name="Rounded Rectangle 33">
                <a:extLst>
                  <a:ext uri="{FF2B5EF4-FFF2-40B4-BE49-F238E27FC236}">
                    <a16:creationId xmlns:a16="http://schemas.microsoft.com/office/drawing/2014/main" id="{0F7D07DE-2357-438B-BC00-B249D85A6DEA}"/>
                  </a:ext>
                </a:extLst>
              </p:cNvPr>
              <p:cNvSpPr/>
              <p:nvPr/>
            </p:nvSpPr>
            <p:spPr>
              <a:xfrm>
                <a:off x="4196573" y="2366938"/>
                <a:ext cx="389977" cy="143099"/>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7" name="Rounded Rectangle 34">
                <a:extLst>
                  <a:ext uri="{FF2B5EF4-FFF2-40B4-BE49-F238E27FC236}">
                    <a16:creationId xmlns:a16="http://schemas.microsoft.com/office/drawing/2014/main" id="{A40E1C1E-C384-46F8-874D-5745B65C85AE}"/>
                  </a:ext>
                </a:extLst>
              </p:cNvPr>
              <p:cNvSpPr/>
              <p:nvPr/>
            </p:nvSpPr>
            <p:spPr>
              <a:xfrm>
                <a:off x="2066671" y="2400060"/>
                <a:ext cx="204705" cy="87902"/>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8" name="TextBox 17">
                <a:extLst>
                  <a:ext uri="{FF2B5EF4-FFF2-40B4-BE49-F238E27FC236}">
                    <a16:creationId xmlns:a16="http://schemas.microsoft.com/office/drawing/2014/main" id="{100AD3A7-ECB0-4D9E-93D9-C093044DD38F}"/>
                  </a:ext>
                </a:extLst>
              </p:cNvPr>
              <p:cNvSpPr txBox="1"/>
              <p:nvPr/>
            </p:nvSpPr>
            <p:spPr>
              <a:xfrm>
                <a:off x="5529224" y="2629191"/>
                <a:ext cx="518091" cy="230832"/>
              </a:xfrm>
              <a:prstGeom prst="rect">
                <a:avLst/>
              </a:prstGeom>
              <a:noFill/>
            </p:spPr>
            <p:txBody>
              <a:bodyPr wrap="none" rtlCol="0">
                <a:spAutoFit/>
              </a:bodyPr>
              <a:lstStyle/>
              <a:p>
                <a:r>
                  <a:rPr lang="en-US" sz="900" dirty="0">
                    <a:latin typeface="+mj-lt"/>
                  </a:rPr>
                  <a:t>DC gun</a:t>
                </a:r>
              </a:p>
            </p:txBody>
          </p:sp>
          <p:sp>
            <p:nvSpPr>
              <p:cNvPr id="19" name="TextBox 18">
                <a:extLst>
                  <a:ext uri="{FF2B5EF4-FFF2-40B4-BE49-F238E27FC236}">
                    <a16:creationId xmlns:a16="http://schemas.microsoft.com/office/drawing/2014/main" id="{53A75C22-60C8-4168-941B-98F429F4EE94}"/>
                  </a:ext>
                </a:extLst>
              </p:cNvPr>
              <p:cNvSpPr txBox="1"/>
              <p:nvPr/>
            </p:nvSpPr>
            <p:spPr>
              <a:xfrm>
                <a:off x="4794527" y="2622730"/>
                <a:ext cx="721672" cy="215444"/>
              </a:xfrm>
              <a:prstGeom prst="rect">
                <a:avLst/>
              </a:prstGeom>
              <a:noFill/>
            </p:spPr>
            <p:txBody>
              <a:bodyPr wrap="none" rtlCol="0">
                <a:spAutoFit/>
              </a:bodyPr>
              <a:lstStyle/>
              <a:p>
                <a:r>
                  <a:rPr lang="en-US" sz="800" dirty="0">
                    <a:latin typeface="+mj-lt"/>
                  </a:rPr>
                  <a:t>1</a:t>
                </a:r>
                <a:r>
                  <a:rPr lang="en-US" altLang="zh-CN" sz="800" dirty="0">
                    <a:latin typeface="+mj-lt"/>
                  </a:rPr>
                  <a:t>97</a:t>
                </a:r>
                <a:r>
                  <a:rPr lang="en-US" sz="800" dirty="0">
                    <a:latin typeface="+mj-lt"/>
                  </a:rPr>
                  <a:t> MHz SRF</a:t>
                </a:r>
              </a:p>
            </p:txBody>
          </p:sp>
          <p:sp>
            <p:nvSpPr>
              <p:cNvPr id="20" name="TextBox 19">
                <a:extLst>
                  <a:ext uri="{FF2B5EF4-FFF2-40B4-BE49-F238E27FC236}">
                    <a16:creationId xmlns:a16="http://schemas.microsoft.com/office/drawing/2014/main" id="{06CA6A34-F10B-4663-ABE6-AAFDCBDB2BDB}"/>
                  </a:ext>
                </a:extLst>
              </p:cNvPr>
              <p:cNvSpPr txBox="1"/>
              <p:nvPr/>
            </p:nvSpPr>
            <p:spPr>
              <a:xfrm>
                <a:off x="4464452" y="2551093"/>
                <a:ext cx="492443" cy="338554"/>
              </a:xfrm>
              <a:prstGeom prst="rect">
                <a:avLst/>
              </a:prstGeom>
              <a:noFill/>
            </p:spPr>
            <p:txBody>
              <a:bodyPr wrap="none" rtlCol="0">
                <a:spAutoFit/>
              </a:bodyPr>
              <a:lstStyle/>
              <a:p>
                <a:r>
                  <a:rPr lang="en-US" sz="800" dirty="0">
                    <a:latin typeface="+mj-lt"/>
                  </a:rPr>
                  <a:t>Merger</a:t>
                </a:r>
              </a:p>
              <a:p>
                <a:r>
                  <a:rPr lang="en-US" altLang="zh-CN" sz="800" dirty="0">
                    <a:latin typeface="+mj-lt"/>
                  </a:rPr>
                  <a:t>Dogleg</a:t>
                </a:r>
                <a:endParaRPr lang="en-US" sz="800" dirty="0">
                  <a:latin typeface="+mj-lt"/>
                </a:endParaRPr>
              </a:p>
            </p:txBody>
          </p:sp>
          <p:sp>
            <p:nvSpPr>
              <p:cNvPr id="21" name="TextBox 20">
                <a:extLst>
                  <a:ext uri="{FF2B5EF4-FFF2-40B4-BE49-F238E27FC236}">
                    <a16:creationId xmlns:a16="http://schemas.microsoft.com/office/drawing/2014/main" id="{51B7D49B-79CE-4A29-9428-268916F480C2}"/>
                  </a:ext>
                </a:extLst>
              </p:cNvPr>
              <p:cNvSpPr txBox="1"/>
              <p:nvPr/>
            </p:nvSpPr>
            <p:spPr>
              <a:xfrm>
                <a:off x="757481" y="2566552"/>
                <a:ext cx="896399" cy="230832"/>
              </a:xfrm>
              <a:prstGeom prst="rect">
                <a:avLst/>
              </a:prstGeom>
              <a:noFill/>
            </p:spPr>
            <p:txBody>
              <a:bodyPr wrap="none" rtlCol="0">
                <a:spAutoFit/>
              </a:bodyPr>
              <a:lstStyle/>
              <a:p>
                <a:r>
                  <a:rPr lang="en-US" sz="900" dirty="0">
                    <a:latin typeface="+mj-lt"/>
                  </a:rPr>
                  <a:t>591MHz </a:t>
                </a:r>
                <a:r>
                  <a:rPr lang="en-US" altLang="zh-CN" sz="900" dirty="0">
                    <a:latin typeface="+mj-lt"/>
                  </a:rPr>
                  <a:t>SRF</a:t>
                </a:r>
                <a:r>
                  <a:rPr lang="en-US" sz="900" dirty="0">
                    <a:latin typeface="+mj-lt"/>
                  </a:rPr>
                  <a:t> x4</a:t>
                </a:r>
              </a:p>
            </p:txBody>
          </p:sp>
          <p:sp>
            <p:nvSpPr>
              <p:cNvPr id="22" name="TextBox 21">
                <a:extLst>
                  <a:ext uri="{FF2B5EF4-FFF2-40B4-BE49-F238E27FC236}">
                    <a16:creationId xmlns:a16="http://schemas.microsoft.com/office/drawing/2014/main" id="{4B452DB5-30E8-4C2E-8EC1-402AA80EC15E}"/>
                  </a:ext>
                </a:extLst>
              </p:cNvPr>
              <p:cNvSpPr txBox="1"/>
              <p:nvPr/>
            </p:nvSpPr>
            <p:spPr>
              <a:xfrm>
                <a:off x="2009490" y="2576564"/>
                <a:ext cx="793807" cy="230832"/>
              </a:xfrm>
              <a:prstGeom prst="rect">
                <a:avLst/>
              </a:prstGeom>
              <a:noFill/>
            </p:spPr>
            <p:txBody>
              <a:bodyPr wrap="none" rtlCol="0">
                <a:spAutoFit/>
              </a:bodyPr>
              <a:lstStyle/>
              <a:p>
                <a:r>
                  <a:rPr lang="en-US" sz="900" dirty="0">
                    <a:latin typeface="+mj-lt"/>
                  </a:rPr>
                  <a:t>1.77 GHz </a:t>
                </a:r>
                <a:r>
                  <a:rPr lang="en-US" altLang="zh-CN" sz="900" dirty="0">
                    <a:latin typeface="+mj-lt"/>
                  </a:rPr>
                  <a:t>SRF</a:t>
                </a:r>
                <a:endParaRPr lang="en-US" sz="900" dirty="0">
                  <a:latin typeface="+mj-lt"/>
                </a:endParaRPr>
              </a:p>
            </p:txBody>
          </p:sp>
          <p:sp>
            <p:nvSpPr>
              <p:cNvPr id="23" name="TextBox 22">
                <a:extLst>
                  <a:ext uri="{FF2B5EF4-FFF2-40B4-BE49-F238E27FC236}">
                    <a16:creationId xmlns:a16="http://schemas.microsoft.com/office/drawing/2014/main" id="{AF7EE901-C38A-441C-8424-65A9C946E104}"/>
                  </a:ext>
                </a:extLst>
              </p:cNvPr>
              <p:cNvSpPr txBox="1"/>
              <p:nvPr/>
            </p:nvSpPr>
            <p:spPr>
              <a:xfrm>
                <a:off x="3158908" y="2546965"/>
                <a:ext cx="922047" cy="230832"/>
              </a:xfrm>
              <a:prstGeom prst="rect">
                <a:avLst/>
              </a:prstGeom>
              <a:noFill/>
            </p:spPr>
            <p:txBody>
              <a:bodyPr wrap="none" rtlCol="0">
                <a:spAutoFit/>
              </a:bodyPr>
              <a:lstStyle/>
              <a:p>
                <a:r>
                  <a:rPr lang="en-US" sz="900" dirty="0">
                    <a:latin typeface="+mj-lt"/>
                  </a:rPr>
                  <a:t>591MHz </a:t>
                </a:r>
                <a:r>
                  <a:rPr lang="en-US" altLang="zh-CN" sz="900" dirty="0">
                    <a:latin typeface="+mj-lt"/>
                  </a:rPr>
                  <a:t>SRF</a:t>
                </a:r>
                <a:r>
                  <a:rPr lang="en-US" sz="900" dirty="0">
                    <a:latin typeface="+mj-lt"/>
                  </a:rPr>
                  <a:t> x 4</a:t>
                </a:r>
              </a:p>
            </p:txBody>
          </p:sp>
          <p:sp>
            <p:nvSpPr>
              <p:cNvPr id="24" name="Rounded Rectangle 12">
                <a:extLst>
                  <a:ext uri="{FF2B5EF4-FFF2-40B4-BE49-F238E27FC236}">
                    <a16:creationId xmlns:a16="http://schemas.microsoft.com/office/drawing/2014/main" id="{DBB60B35-18C5-403A-B6E9-D6AAB95AD2AC}"/>
                  </a:ext>
                </a:extLst>
              </p:cNvPr>
              <p:cNvSpPr/>
              <p:nvPr/>
            </p:nvSpPr>
            <p:spPr>
              <a:xfrm>
                <a:off x="125880" y="1888508"/>
                <a:ext cx="6063151" cy="9934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25" name="TextBox 24">
                <a:extLst>
                  <a:ext uri="{FF2B5EF4-FFF2-40B4-BE49-F238E27FC236}">
                    <a16:creationId xmlns:a16="http://schemas.microsoft.com/office/drawing/2014/main" id="{A6AC766C-25CB-424A-BB07-FCEB25119C6F}"/>
                  </a:ext>
                </a:extLst>
              </p:cNvPr>
              <p:cNvSpPr txBox="1"/>
              <p:nvPr/>
            </p:nvSpPr>
            <p:spPr>
              <a:xfrm>
                <a:off x="5599793" y="1959899"/>
                <a:ext cx="572593" cy="246221"/>
              </a:xfrm>
              <a:prstGeom prst="rect">
                <a:avLst/>
              </a:prstGeom>
              <a:noFill/>
            </p:spPr>
            <p:txBody>
              <a:bodyPr wrap="none" rtlCol="0">
                <a:spAutoFit/>
              </a:bodyPr>
              <a:lstStyle/>
              <a:p>
                <a:r>
                  <a:rPr lang="en-US" sz="1000" dirty="0">
                    <a:latin typeface="+mj-lt"/>
                  </a:rPr>
                  <a:t>400keV</a:t>
                </a:r>
              </a:p>
            </p:txBody>
          </p:sp>
          <p:sp>
            <p:nvSpPr>
              <p:cNvPr id="26" name="TextBox 25">
                <a:extLst>
                  <a:ext uri="{FF2B5EF4-FFF2-40B4-BE49-F238E27FC236}">
                    <a16:creationId xmlns:a16="http://schemas.microsoft.com/office/drawing/2014/main" id="{94353FDC-5565-4DEB-BD27-2A55A19D3D49}"/>
                  </a:ext>
                </a:extLst>
              </p:cNvPr>
              <p:cNvSpPr txBox="1"/>
              <p:nvPr/>
            </p:nvSpPr>
            <p:spPr>
              <a:xfrm>
                <a:off x="4529403" y="2000887"/>
                <a:ext cx="522900" cy="246221"/>
              </a:xfrm>
              <a:prstGeom prst="rect">
                <a:avLst/>
              </a:prstGeom>
              <a:noFill/>
            </p:spPr>
            <p:txBody>
              <a:bodyPr wrap="none" rtlCol="0">
                <a:spAutoFit/>
              </a:bodyPr>
              <a:lstStyle/>
              <a:p>
                <a:r>
                  <a:rPr lang="en-US" sz="1000" dirty="0">
                    <a:latin typeface="+mj-lt"/>
                  </a:rPr>
                  <a:t>5 MeV</a:t>
                </a:r>
              </a:p>
            </p:txBody>
          </p:sp>
          <p:sp>
            <p:nvSpPr>
              <p:cNvPr id="27" name="TextBox 26">
                <a:extLst>
                  <a:ext uri="{FF2B5EF4-FFF2-40B4-BE49-F238E27FC236}">
                    <a16:creationId xmlns:a16="http://schemas.microsoft.com/office/drawing/2014/main" id="{35D00F96-2790-4932-A901-BFAB59F4205C}"/>
                  </a:ext>
                </a:extLst>
              </p:cNvPr>
              <p:cNvSpPr txBox="1"/>
              <p:nvPr/>
            </p:nvSpPr>
            <p:spPr>
              <a:xfrm>
                <a:off x="81682" y="2020468"/>
                <a:ext cx="644728" cy="246221"/>
              </a:xfrm>
              <a:prstGeom prst="rect">
                <a:avLst/>
              </a:prstGeom>
              <a:noFill/>
            </p:spPr>
            <p:txBody>
              <a:bodyPr wrap="none" rtlCol="0">
                <a:spAutoFit/>
              </a:bodyPr>
              <a:lstStyle/>
              <a:p>
                <a:r>
                  <a:rPr lang="en-US" sz="1000" b="1" dirty="0">
                    <a:latin typeface="+mj-lt"/>
                  </a:rPr>
                  <a:t>150 MeV</a:t>
                </a:r>
              </a:p>
            </p:txBody>
          </p:sp>
          <p:sp>
            <p:nvSpPr>
              <p:cNvPr id="28" name="Rounded Rectangle 16">
                <a:extLst>
                  <a:ext uri="{FF2B5EF4-FFF2-40B4-BE49-F238E27FC236}">
                    <a16:creationId xmlns:a16="http://schemas.microsoft.com/office/drawing/2014/main" id="{13A60B9E-5F7E-4FBB-A8C4-1370052188A6}"/>
                  </a:ext>
                </a:extLst>
              </p:cNvPr>
              <p:cNvSpPr/>
              <p:nvPr/>
            </p:nvSpPr>
            <p:spPr>
              <a:xfrm>
                <a:off x="5474174" y="2253730"/>
                <a:ext cx="110101" cy="275051"/>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30" name="Rounded Rectangle 43">
                <a:extLst>
                  <a:ext uri="{FF2B5EF4-FFF2-40B4-BE49-F238E27FC236}">
                    <a16:creationId xmlns:a16="http://schemas.microsoft.com/office/drawing/2014/main" id="{3A3DA527-8C41-4704-9125-E26A60903BEA}"/>
                  </a:ext>
                </a:extLst>
              </p:cNvPr>
              <p:cNvSpPr/>
              <p:nvPr/>
            </p:nvSpPr>
            <p:spPr>
              <a:xfrm>
                <a:off x="2521344" y="2399601"/>
                <a:ext cx="204705" cy="87902"/>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31" name="Rounded Rectangle 46">
                <a:extLst>
                  <a:ext uri="{FF2B5EF4-FFF2-40B4-BE49-F238E27FC236}">
                    <a16:creationId xmlns:a16="http://schemas.microsoft.com/office/drawing/2014/main" id="{A1267A16-F1D0-4754-9AAD-CABCFCB9C45C}"/>
                  </a:ext>
                </a:extLst>
              </p:cNvPr>
              <p:cNvSpPr/>
              <p:nvPr/>
            </p:nvSpPr>
            <p:spPr>
              <a:xfrm>
                <a:off x="2294007" y="2399601"/>
                <a:ext cx="204705" cy="87902"/>
              </a:xfrm>
              <a:prstGeom prst="roundRect">
                <a:avLst/>
              </a:prstGeom>
              <a:solidFill>
                <a:srgbClr val="869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32" name="Rounded Rectangle 48">
                <a:extLst>
                  <a:ext uri="{FF2B5EF4-FFF2-40B4-BE49-F238E27FC236}">
                    <a16:creationId xmlns:a16="http://schemas.microsoft.com/office/drawing/2014/main" id="{D849F0B6-7ED8-4380-8DAB-084BC199F1D2}"/>
                  </a:ext>
                </a:extLst>
              </p:cNvPr>
              <p:cNvSpPr/>
              <p:nvPr/>
            </p:nvSpPr>
            <p:spPr>
              <a:xfrm>
                <a:off x="5035876" y="2257747"/>
                <a:ext cx="153127" cy="275051"/>
              </a:xfrm>
              <a:prstGeom prst="roundRect">
                <a:avLst/>
              </a:prstGeom>
              <a:solidFill>
                <a:srgbClr val="404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33" name="Freeform 6">
                <a:extLst>
                  <a:ext uri="{FF2B5EF4-FFF2-40B4-BE49-F238E27FC236}">
                    <a16:creationId xmlns:a16="http://schemas.microsoft.com/office/drawing/2014/main" id="{924BDDF6-0BD8-453B-83A0-75881800C3C3}"/>
                  </a:ext>
                </a:extLst>
              </p:cNvPr>
              <p:cNvSpPr/>
              <p:nvPr/>
            </p:nvSpPr>
            <p:spPr>
              <a:xfrm flipH="1">
                <a:off x="4636854" y="2377237"/>
                <a:ext cx="124820" cy="100907"/>
              </a:xfrm>
              <a:custGeom>
                <a:avLst/>
                <a:gdLst>
                  <a:gd name="connsiteX0" fmla="*/ 0 w 190293"/>
                  <a:gd name="connsiteY0" fmla="*/ 9427 h 119347"/>
                  <a:gd name="connsiteX1" fmla="*/ 59872 w 190293"/>
                  <a:gd name="connsiteY1" fmla="*/ 9427 h 119347"/>
                  <a:gd name="connsiteX2" fmla="*/ 130629 w 190293"/>
                  <a:gd name="connsiteY2" fmla="*/ 107399 h 119347"/>
                  <a:gd name="connsiteX3" fmla="*/ 185057 w 190293"/>
                  <a:gd name="connsiteY3" fmla="*/ 118284 h 119347"/>
                  <a:gd name="connsiteX4" fmla="*/ 185057 w 190293"/>
                  <a:gd name="connsiteY4" fmla="*/ 112841 h 11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93" h="119347">
                    <a:moveTo>
                      <a:pt x="0" y="9427"/>
                    </a:moveTo>
                    <a:cubicBezTo>
                      <a:pt x="19050" y="1262"/>
                      <a:pt x="38101" y="-6902"/>
                      <a:pt x="59872" y="9427"/>
                    </a:cubicBezTo>
                    <a:cubicBezTo>
                      <a:pt x="81643" y="25756"/>
                      <a:pt x="109765" y="89256"/>
                      <a:pt x="130629" y="107399"/>
                    </a:cubicBezTo>
                    <a:cubicBezTo>
                      <a:pt x="151493" y="125542"/>
                      <a:pt x="175986" y="117377"/>
                      <a:pt x="185057" y="118284"/>
                    </a:cubicBezTo>
                    <a:cubicBezTo>
                      <a:pt x="194128" y="119191"/>
                      <a:pt x="189592" y="116016"/>
                      <a:pt x="185057" y="1128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ounded Rectangle 48">
              <a:extLst>
                <a:ext uri="{FF2B5EF4-FFF2-40B4-BE49-F238E27FC236}">
                  <a16:creationId xmlns:a16="http://schemas.microsoft.com/office/drawing/2014/main" id="{783F5E37-B98A-48BE-9D50-AFA9557CF090}"/>
                </a:ext>
              </a:extLst>
            </p:cNvPr>
            <p:cNvSpPr/>
            <p:nvPr/>
          </p:nvSpPr>
          <p:spPr>
            <a:xfrm>
              <a:off x="5198113" y="1405421"/>
              <a:ext cx="153126" cy="267514"/>
            </a:xfrm>
            <a:prstGeom prst="roundRect">
              <a:avLst/>
            </a:prstGeom>
            <a:solidFill>
              <a:srgbClr val="404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j-lt"/>
              </a:endParaRPr>
            </a:p>
          </p:txBody>
        </p:sp>
        <p:sp>
          <p:nvSpPr>
            <p:cNvPr id="55" name="TextBox 54">
              <a:extLst>
                <a:ext uri="{FF2B5EF4-FFF2-40B4-BE49-F238E27FC236}">
                  <a16:creationId xmlns:a16="http://schemas.microsoft.com/office/drawing/2014/main" id="{7C8FDE68-7002-4582-9302-1D599B0EC87C}"/>
                </a:ext>
              </a:extLst>
            </p:cNvPr>
            <p:cNvSpPr txBox="1"/>
            <p:nvPr/>
          </p:nvSpPr>
          <p:spPr>
            <a:xfrm>
              <a:off x="5148793" y="1044605"/>
              <a:ext cx="577041" cy="338554"/>
            </a:xfrm>
            <a:prstGeom prst="rect">
              <a:avLst/>
            </a:prstGeom>
            <a:noFill/>
          </p:spPr>
          <p:txBody>
            <a:bodyPr wrap="square" rtlCol="0">
              <a:spAutoFit/>
            </a:bodyPr>
            <a:lstStyle/>
            <a:p>
              <a:r>
                <a:rPr lang="en-US" sz="800" dirty="0">
                  <a:latin typeface="+mj-lt"/>
                </a:rPr>
                <a:t>1</a:t>
              </a:r>
              <a:r>
                <a:rPr lang="en-US" altLang="zh-CN" sz="800" dirty="0">
                  <a:latin typeface="+mj-lt"/>
                </a:rPr>
                <a:t>97</a:t>
              </a:r>
              <a:r>
                <a:rPr lang="en-US" sz="800" dirty="0">
                  <a:latin typeface="+mj-lt"/>
                </a:rPr>
                <a:t> MHz buncher</a:t>
              </a:r>
            </a:p>
          </p:txBody>
        </p:sp>
      </p:grpSp>
      <p:cxnSp>
        <p:nvCxnSpPr>
          <p:cNvPr id="92" name="Straight Arrow Connector 91">
            <a:extLst>
              <a:ext uri="{FF2B5EF4-FFF2-40B4-BE49-F238E27FC236}">
                <a16:creationId xmlns:a16="http://schemas.microsoft.com/office/drawing/2014/main" id="{8A586E44-4CA2-4738-A7DA-AC79B05C2A11}"/>
              </a:ext>
            </a:extLst>
          </p:cNvPr>
          <p:cNvCxnSpPr>
            <a:cxnSpLocks/>
          </p:cNvCxnSpPr>
          <p:nvPr/>
        </p:nvCxnSpPr>
        <p:spPr>
          <a:xfrm flipH="1">
            <a:off x="5494682" y="1508770"/>
            <a:ext cx="414778" cy="119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17CDAEFD-7FC3-4FE5-AD0A-20C2641C71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752842" y="1102671"/>
            <a:ext cx="1732169" cy="1169027"/>
          </a:xfrm>
          <a:prstGeom prst="rect">
            <a:avLst/>
          </a:prstGeom>
        </p:spPr>
      </p:pic>
      <p:sp>
        <p:nvSpPr>
          <p:cNvPr id="94" name="TextBox 93">
            <a:extLst>
              <a:ext uri="{FF2B5EF4-FFF2-40B4-BE49-F238E27FC236}">
                <a16:creationId xmlns:a16="http://schemas.microsoft.com/office/drawing/2014/main" id="{961624F7-FA26-4992-AC9D-17B2D512531C}"/>
              </a:ext>
            </a:extLst>
          </p:cNvPr>
          <p:cNvSpPr txBox="1"/>
          <p:nvPr/>
        </p:nvSpPr>
        <p:spPr>
          <a:xfrm>
            <a:off x="251546" y="822241"/>
            <a:ext cx="1103572" cy="307777"/>
          </a:xfrm>
          <a:prstGeom prst="rect">
            <a:avLst/>
          </a:prstGeom>
          <a:noFill/>
        </p:spPr>
        <p:txBody>
          <a:bodyPr wrap="square" rtlCol="0">
            <a:spAutoFit/>
          </a:bodyPr>
          <a:lstStyle/>
          <a:p>
            <a:r>
              <a:rPr lang="en-US" sz="1400" b="1" dirty="0">
                <a:cs typeface="Segoe UI" panose="020B0502040204020203" pitchFamily="34" charset="0"/>
              </a:rPr>
              <a:t>E. Wang</a:t>
            </a:r>
          </a:p>
        </p:txBody>
      </p:sp>
      <p:sp>
        <p:nvSpPr>
          <p:cNvPr id="95" name="TextBox 94">
            <a:extLst>
              <a:ext uri="{FF2B5EF4-FFF2-40B4-BE49-F238E27FC236}">
                <a16:creationId xmlns:a16="http://schemas.microsoft.com/office/drawing/2014/main" id="{D29883E7-27AE-4A2D-902C-206B8107FC01}"/>
              </a:ext>
            </a:extLst>
          </p:cNvPr>
          <p:cNvSpPr txBox="1"/>
          <p:nvPr/>
        </p:nvSpPr>
        <p:spPr>
          <a:xfrm>
            <a:off x="5016675" y="3901029"/>
            <a:ext cx="7175325" cy="2569934"/>
          </a:xfrm>
          <a:prstGeom prst="rect">
            <a:avLst/>
          </a:prstGeom>
          <a:noFill/>
        </p:spPr>
        <p:txBody>
          <a:bodyPr wrap="square" rtlCol="0">
            <a:spAutoFit/>
          </a:bodyPr>
          <a:lstStyle/>
          <a:p>
            <a:pPr>
              <a:spcAft>
                <a:spcPts val="600"/>
              </a:spcAft>
            </a:pPr>
            <a:r>
              <a:rPr lang="en-US" sz="1400" dirty="0">
                <a:latin typeface="Segoe UI" panose="020B0502040204020203" pitchFamily="34" charset="0"/>
                <a:cs typeface="Segoe UI" panose="020B0502040204020203" pitchFamily="34" charset="0"/>
              </a:rPr>
              <a:t>Using the EIC Cooler Injection region as an example, the choice of RF device is always a compromise, usually starts with the lattice design, and extends to</a:t>
            </a:r>
          </a:p>
          <a:p>
            <a:pPr marL="285750" indent="-28575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Effective shunt impedance / average gradient</a:t>
            </a:r>
          </a:p>
          <a:p>
            <a:pPr marL="285750" indent="-28575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Field stability</a:t>
            </a:r>
          </a:p>
          <a:p>
            <a:pPr marL="285750" indent="-28575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Impedance</a:t>
            </a:r>
          </a:p>
          <a:p>
            <a:pPr marL="285750" indent="-28575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Cost (fabrication + operation)</a:t>
            </a:r>
          </a:p>
          <a:p>
            <a:pPr marL="285750" indent="-28575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Surface requirement (beam halo)</a:t>
            </a:r>
          </a:p>
          <a:p>
            <a:pPr marL="285750" indent="-285750">
              <a:spcAft>
                <a:spcPts val="600"/>
              </a:spcAft>
              <a:buFont typeface="Arial" panose="020B0604020202020204" pitchFamily="34" charset="0"/>
              <a:buChar char="•"/>
            </a:pPr>
            <a:r>
              <a:rPr lang="en-US" altLang="zh-CN" sz="1400" dirty="0">
                <a:latin typeface="Segoe UI" panose="020B0502040204020203" pitchFamily="34" charset="0"/>
                <a:cs typeface="Segoe UI" panose="020B0502040204020203" pitchFamily="34" charset="0"/>
              </a:rPr>
              <a:t>BBU</a:t>
            </a:r>
          </a:p>
          <a:p>
            <a:pPr marL="285750" indent="-28575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a:t>
            </a:r>
          </a:p>
        </p:txBody>
      </p:sp>
      <p:sp>
        <p:nvSpPr>
          <p:cNvPr id="96" name="TextBox 95">
            <a:extLst>
              <a:ext uri="{FF2B5EF4-FFF2-40B4-BE49-F238E27FC236}">
                <a16:creationId xmlns:a16="http://schemas.microsoft.com/office/drawing/2014/main" id="{46B812B3-3FEA-4106-8AD8-E5048AFAA100}"/>
              </a:ext>
            </a:extLst>
          </p:cNvPr>
          <p:cNvSpPr txBox="1"/>
          <p:nvPr/>
        </p:nvSpPr>
        <p:spPr>
          <a:xfrm>
            <a:off x="6199090" y="2536567"/>
            <a:ext cx="5994267" cy="1123384"/>
          </a:xfrm>
          <a:prstGeom prst="rect">
            <a:avLst/>
          </a:prstGeom>
          <a:solidFill>
            <a:srgbClr val="404A56"/>
          </a:solidFill>
        </p:spPr>
        <p:txBody>
          <a:bodyPr wrap="square" rtlCol="0">
            <a:spAutoFit/>
          </a:bodyPr>
          <a:lstStyle/>
          <a:p>
            <a:pPr>
              <a:spcAft>
                <a:spcPts val="600"/>
              </a:spcAft>
            </a:pPr>
            <a:r>
              <a:rPr lang="en-US" sz="1300" dirty="0">
                <a:solidFill>
                  <a:schemeClr val="bg1"/>
                </a:solidFill>
                <a:latin typeface="Segoe UI" panose="020B0502040204020203" pitchFamily="34" charset="0"/>
                <a:cs typeface="Segoe UI" panose="020B0502040204020203" pitchFamily="34" charset="0"/>
              </a:rPr>
              <a:t>Candidates for the cooler injector cavities after buncher and before the Dogleg:</a:t>
            </a:r>
          </a:p>
          <a:p>
            <a:pPr marL="285750" indent="-285750">
              <a:spcAft>
                <a:spcPts val="600"/>
              </a:spcAft>
              <a:buFont typeface="Arial" panose="020B0604020202020204" pitchFamily="34" charset="0"/>
              <a:buChar char="•"/>
            </a:pPr>
            <a:r>
              <a:rPr lang="en-US" sz="1300" dirty="0">
                <a:solidFill>
                  <a:schemeClr val="bg1"/>
                </a:solidFill>
                <a:latin typeface="Segoe UI" panose="020B0502040204020203" pitchFamily="34" charset="0"/>
                <a:cs typeface="Segoe UI" panose="020B0502040204020203" pitchFamily="34" charset="0"/>
              </a:rPr>
              <a:t>197 MHz SRF quarter wave resonator x 3</a:t>
            </a:r>
          </a:p>
          <a:p>
            <a:pPr marL="285750" indent="-285750">
              <a:spcAft>
                <a:spcPts val="600"/>
              </a:spcAft>
              <a:buFont typeface="Arial" panose="020B0604020202020204" pitchFamily="34" charset="0"/>
              <a:buChar char="•"/>
            </a:pPr>
            <a:r>
              <a:rPr lang="en-US" sz="1300" dirty="0">
                <a:solidFill>
                  <a:schemeClr val="bg1"/>
                </a:solidFill>
                <a:latin typeface="Segoe UI" panose="020B0502040204020203" pitchFamily="34" charset="0"/>
                <a:cs typeface="Segoe UI" panose="020B0502040204020203" pitchFamily="34" charset="0"/>
              </a:rPr>
              <a:t>197 MHz Cu quarter wave resonator x 6 + 591 MHz Cu 1-cell elliptical cavity</a:t>
            </a:r>
          </a:p>
          <a:p>
            <a:pPr marL="285750" indent="-285750">
              <a:spcAft>
                <a:spcPts val="600"/>
              </a:spcAft>
              <a:buFont typeface="Arial" panose="020B0604020202020204" pitchFamily="34" charset="0"/>
              <a:buChar char="•"/>
            </a:pPr>
            <a:r>
              <a:rPr lang="en-US" sz="1300" dirty="0">
                <a:solidFill>
                  <a:schemeClr val="bg1"/>
                </a:solidFill>
                <a:latin typeface="Segoe UI" panose="020B0502040204020203" pitchFamily="34" charset="0"/>
                <a:cs typeface="Segoe UI" panose="020B0502040204020203" pitchFamily="34" charset="0"/>
              </a:rPr>
              <a:t>591 MHz SRF 2</a:t>
            </a:r>
            <a:r>
              <a:rPr lang="en-US" altLang="zh-CN" sz="1300" dirty="0">
                <a:solidFill>
                  <a:schemeClr val="bg1"/>
                </a:solidFill>
                <a:latin typeface="Segoe UI" panose="020B0502040204020203" pitchFamily="34" charset="0"/>
                <a:cs typeface="Segoe UI" panose="020B0502040204020203" pitchFamily="34" charset="0"/>
              </a:rPr>
              <a:t>-cell elliptical cavity + 1.77 GHz SRF 1-cell elliptical cavity</a:t>
            </a:r>
            <a:endParaRPr lang="en-US" sz="1300" dirty="0">
              <a:solidFill>
                <a:schemeClr val="bg1"/>
              </a:solidFill>
              <a:latin typeface="Segoe UI" panose="020B0502040204020203" pitchFamily="34" charset="0"/>
              <a:cs typeface="Segoe UI" panose="020B0502040204020203" pitchFamily="34" charset="0"/>
            </a:endParaRPr>
          </a:p>
        </p:txBody>
      </p:sp>
      <p:cxnSp>
        <p:nvCxnSpPr>
          <p:cNvPr id="107" name="Straight Connector 106">
            <a:extLst>
              <a:ext uri="{FF2B5EF4-FFF2-40B4-BE49-F238E27FC236}">
                <a16:creationId xmlns:a16="http://schemas.microsoft.com/office/drawing/2014/main" id="{E9CC6398-C2AD-4C51-99E9-AA44E2A30AA0}"/>
              </a:ext>
            </a:extLst>
          </p:cNvPr>
          <p:cNvCxnSpPr>
            <a:cxnSpLocks/>
          </p:cNvCxnSpPr>
          <p:nvPr/>
        </p:nvCxnSpPr>
        <p:spPr>
          <a:xfrm>
            <a:off x="232629" y="3477958"/>
            <a:ext cx="1022239" cy="11280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8E9F3EF-7D35-4945-8708-44FFD9687364}"/>
              </a:ext>
            </a:extLst>
          </p:cNvPr>
          <p:cNvCxnSpPr>
            <a:cxnSpLocks/>
          </p:cNvCxnSpPr>
          <p:nvPr/>
        </p:nvCxnSpPr>
        <p:spPr>
          <a:xfrm flipH="1">
            <a:off x="2962072" y="3263459"/>
            <a:ext cx="2932890" cy="14885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03501B04-1DE4-406B-B8D4-8901152D5E47}"/>
              </a:ext>
            </a:extLst>
          </p:cNvPr>
          <p:cNvSpPr txBox="1"/>
          <p:nvPr/>
        </p:nvSpPr>
        <p:spPr>
          <a:xfrm>
            <a:off x="3741102" y="807532"/>
            <a:ext cx="1897827" cy="276999"/>
          </a:xfrm>
          <a:prstGeom prst="rect">
            <a:avLst/>
          </a:prstGeom>
          <a:noFill/>
        </p:spPr>
        <p:txBody>
          <a:bodyPr wrap="none" rtlCol="0">
            <a:spAutoFit/>
          </a:bodyPr>
          <a:lstStyle/>
          <a:p>
            <a:r>
              <a:rPr lang="en-US" sz="1200" dirty="0">
                <a:latin typeface="Segoe UI" panose="020B0502040204020203" pitchFamily="34" charset="0"/>
                <a:cs typeface="Segoe UI" panose="020B0502040204020203" pitchFamily="34" charset="0"/>
              </a:rPr>
              <a:t>Longitudinal phase space</a:t>
            </a:r>
          </a:p>
        </p:txBody>
      </p:sp>
      <p:sp>
        <p:nvSpPr>
          <p:cNvPr id="125" name="Freeform: Shape 124">
            <a:extLst>
              <a:ext uri="{FF2B5EF4-FFF2-40B4-BE49-F238E27FC236}">
                <a16:creationId xmlns:a16="http://schemas.microsoft.com/office/drawing/2014/main" id="{330A5E48-C5BB-49E7-9780-690E80BD0333}"/>
              </a:ext>
            </a:extLst>
          </p:cNvPr>
          <p:cNvSpPr/>
          <p:nvPr/>
        </p:nvSpPr>
        <p:spPr>
          <a:xfrm>
            <a:off x="5936707" y="1969851"/>
            <a:ext cx="5994267" cy="972766"/>
          </a:xfrm>
          <a:custGeom>
            <a:avLst/>
            <a:gdLst>
              <a:gd name="connsiteX0" fmla="*/ 99306 w 5994267"/>
              <a:gd name="connsiteY0" fmla="*/ 972766 h 972766"/>
              <a:gd name="connsiteX1" fmla="*/ 133353 w 5994267"/>
              <a:gd name="connsiteY1" fmla="*/ 423153 h 972766"/>
              <a:gd name="connsiteX2" fmla="*/ 1397948 w 5994267"/>
              <a:gd name="connsiteY2" fmla="*/ 204281 h 972766"/>
              <a:gd name="connsiteX3" fmla="*/ 5994267 w 5994267"/>
              <a:gd name="connsiteY3" fmla="*/ 0 h 972766"/>
            </a:gdLst>
            <a:ahLst/>
            <a:cxnLst>
              <a:cxn ang="0">
                <a:pos x="connsiteX0" y="connsiteY0"/>
              </a:cxn>
              <a:cxn ang="0">
                <a:pos x="connsiteX1" y="connsiteY1"/>
              </a:cxn>
              <a:cxn ang="0">
                <a:pos x="connsiteX2" y="connsiteY2"/>
              </a:cxn>
              <a:cxn ang="0">
                <a:pos x="connsiteX3" y="connsiteY3"/>
              </a:cxn>
            </a:cxnLst>
            <a:rect l="l" t="t" r="r" b="b"/>
            <a:pathLst>
              <a:path w="5994267" h="972766">
                <a:moveTo>
                  <a:pt x="99306" y="972766"/>
                </a:moveTo>
                <a:cubicBezTo>
                  <a:pt x="8109" y="762000"/>
                  <a:pt x="-83087" y="551234"/>
                  <a:pt x="133353" y="423153"/>
                </a:cubicBezTo>
                <a:cubicBezTo>
                  <a:pt x="349793" y="295072"/>
                  <a:pt x="421129" y="274806"/>
                  <a:pt x="1397948" y="204281"/>
                </a:cubicBezTo>
                <a:cubicBezTo>
                  <a:pt x="2374767" y="133756"/>
                  <a:pt x="4184517" y="66878"/>
                  <a:pt x="599426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Shape 126">
            <a:extLst>
              <a:ext uri="{FF2B5EF4-FFF2-40B4-BE49-F238E27FC236}">
                <a16:creationId xmlns:a16="http://schemas.microsoft.com/office/drawing/2014/main" id="{BF7F6CE2-A2D5-4E1A-81EB-2FD4889623A6}"/>
              </a:ext>
            </a:extLst>
          </p:cNvPr>
          <p:cNvSpPr/>
          <p:nvPr/>
        </p:nvSpPr>
        <p:spPr>
          <a:xfrm>
            <a:off x="4717915" y="1814209"/>
            <a:ext cx="1322962" cy="1162455"/>
          </a:xfrm>
          <a:custGeom>
            <a:avLst/>
            <a:gdLst>
              <a:gd name="connsiteX0" fmla="*/ 0 w 1322962"/>
              <a:gd name="connsiteY0" fmla="*/ 1162455 h 1162455"/>
              <a:gd name="connsiteX1" fmla="*/ 573932 w 1322962"/>
              <a:gd name="connsiteY1" fmla="*/ 928991 h 1162455"/>
              <a:gd name="connsiteX2" fmla="*/ 1035996 w 1322962"/>
              <a:gd name="connsiteY2" fmla="*/ 573931 h 1162455"/>
              <a:gd name="connsiteX3" fmla="*/ 1322962 w 1322962"/>
              <a:gd name="connsiteY3" fmla="*/ 0 h 1162455"/>
            </a:gdLst>
            <a:ahLst/>
            <a:cxnLst>
              <a:cxn ang="0">
                <a:pos x="connsiteX0" y="connsiteY0"/>
              </a:cxn>
              <a:cxn ang="0">
                <a:pos x="connsiteX1" y="connsiteY1"/>
              </a:cxn>
              <a:cxn ang="0">
                <a:pos x="connsiteX2" y="connsiteY2"/>
              </a:cxn>
              <a:cxn ang="0">
                <a:pos x="connsiteX3" y="connsiteY3"/>
              </a:cxn>
            </a:cxnLst>
            <a:rect l="l" t="t" r="r" b="b"/>
            <a:pathLst>
              <a:path w="1322962" h="1162455">
                <a:moveTo>
                  <a:pt x="0" y="1162455"/>
                </a:moveTo>
                <a:cubicBezTo>
                  <a:pt x="200633" y="1094766"/>
                  <a:pt x="401266" y="1027078"/>
                  <a:pt x="573932" y="928991"/>
                </a:cubicBezTo>
                <a:cubicBezTo>
                  <a:pt x="746598" y="830904"/>
                  <a:pt x="911158" y="728763"/>
                  <a:pt x="1035996" y="573931"/>
                </a:cubicBezTo>
                <a:cubicBezTo>
                  <a:pt x="1160834" y="419099"/>
                  <a:pt x="1241898" y="209549"/>
                  <a:pt x="1322962"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4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5" grpId="0"/>
      <p:bldP spid="96" grpId="0" animBg="1"/>
      <p:bldP spid="91" grpId="0"/>
      <p:bldP spid="125" grpId="0" animBg="1"/>
      <p:bldP spid="1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device&#10;&#10;Description automatically generated">
            <a:extLst>
              <a:ext uri="{FF2B5EF4-FFF2-40B4-BE49-F238E27FC236}">
                <a16:creationId xmlns:a16="http://schemas.microsoft.com/office/drawing/2014/main" id="{6D57856E-1BAB-4586-AF2B-03B1F51FE86B}"/>
              </a:ext>
            </a:extLst>
          </p:cNvPr>
          <p:cNvPicPr>
            <a:picLocks noChangeAspect="1"/>
          </p:cNvPicPr>
          <p:nvPr/>
        </p:nvPicPr>
        <p:blipFill rotWithShape="1">
          <a:blip r:embed="rId2">
            <a:extLst>
              <a:ext uri="{28A0092B-C50C-407E-A947-70E740481C1C}">
                <a14:useLocalDpi xmlns:a14="http://schemas.microsoft.com/office/drawing/2010/main" val="0"/>
              </a:ext>
            </a:extLst>
          </a:blip>
          <a:srcRect l="9452" t="28766" r="10290" b="35379"/>
          <a:stretch/>
        </p:blipFill>
        <p:spPr>
          <a:xfrm>
            <a:off x="514988" y="3615009"/>
            <a:ext cx="4679939" cy="744346"/>
          </a:xfrm>
          <a:prstGeom prst="rect">
            <a:avLst/>
          </a:prstGeom>
        </p:spPr>
      </p:pic>
      <p:sp>
        <p:nvSpPr>
          <p:cNvPr id="2" name="Title 1">
            <a:extLst>
              <a:ext uri="{FF2B5EF4-FFF2-40B4-BE49-F238E27FC236}">
                <a16:creationId xmlns:a16="http://schemas.microsoft.com/office/drawing/2014/main" id="{6B649DA6-233F-4884-8EBB-3DD1FCD34D9B}"/>
              </a:ext>
            </a:extLst>
          </p:cNvPr>
          <p:cNvSpPr>
            <a:spLocks noGrp="1"/>
          </p:cNvSpPr>
          <p:nvPr>
            <p:ph type="title"/>
          </p:nvPr>
        </p:nvSpPr>
        <p:spPr/>
        <p:txBody>
          <a:bodyPr>
            <a:normAutofit/>
          </a:bodyPr>
          <a:lstStyle/>
          <a:p>
            <a:r>
              <a:rPr lang="en-US" sz="2400" dirty="0"/>
              <a:t>	 Challenge from Beam Dynamics 4 – Impedance </a:t>
            </a:r>
          </a:p>
        </p:txBody>
      </p:sp>
      <p:sp>
        <p:nvSpPr>
          <p:cNvPr id="4" name="Slide Number Placeholder 3">
            <a:extLst>
              <a:ext uri="{FF2B5EF4-FFF2-40B4-BE49-F238E27FC236}">
                <a16:creationId xmlns:a16="http://schemas.microsoft.com/office/drawing/2014/main" id="{6838DCD4-AD46-4A24-A49E-AE00454E8613}"/>
              </a:ext>
            </a:extLst>
          </p:cNvPr>
          <p:cNvSpPr>
            <a:spLocks noGrp="1"/>
          </p:cNvSpPr>
          <p:nvPr>
            <p:ph type="sldNum" sz="quarter" idx="12"/>
          </p:nvPr>
        </p:nvSpPr>
        <p:spPr/>
        <p:txBody>
          <a:bodyPr/>
          <a:lstStyle/>
          <a:p>
            <a:fld id="{F6657736-2D9A-4833-9BB6-BA486362B200}" type="slidenum">
              <a:rPr lang="en-US" smtClean="0"/>
              <a:pPr/>
              <a:t>15</a:t>
            </a:fld>
            <a:endParaRPr lang="en-US" dirty="0"/>
          </a:p>
        </p:txBody>
      </p:sp>
      <p:pic>
        <p:nvPicPr>
          <p:cNvPr id="5" name="Picture 4">
            <a:extLst>
              <a:ext uri="{FF2B5EF4-FFF2-40B4-BE49-F238E27FC236}">
                <a16:creationId xmlns:a16="http://schemas.microsoft.com/office/drawing/2014/main" id="{598E0112-FC7B-4F01-B85A-B37284BB8A0D}"/>
              </a:ext>
            </a:extLst>
          </p:cNvPr>
          <p:cNvPicPr>
            <a:picLocks noChangeAspect="1"/>
          </p:cNvPicPr>
          <p:nvPr/>
        </p:nvPicPr>
        <p:blipFill rotWithShape="1">
          <a:blip r:embed="rId3"/>
          <a:srcRect l="10216" r="4802"/>
          <a:stretch/>
        </p:blipFill>
        <p:spPr>
          <a:xfrm>
            <a:off x="9044511" y="4552142"/>
            <a:ext cx="3021443" cy="1902965"/>
          </a:xfrm>
          <a:prstGeom prst="rect">
            <a:avLst/>
          </a:prstGeom>
        </p:spPr>
      </p:pic>
      <p:cxnSp>
        <p:nvCxnSpPr>
          <p:cNvPr id="10" name="Straight Connector 9">
            <a:extLst>
              <a:ext uri="{FF2B5EF4-FFF2-40B4-BE49-F238E27FC236}">
                <a16:creationId xmlns:a16="http://schemas.microsoft.com/office/drawing/2014/main" id="{D6400D08-0395-4F35-9AA2-3A33E1CB1DFB}"/>
              </a:ext>
            </a:extLst>
          </p:cNvPr>
          <p:cNvCxnSpPr>
            <a:cxnSpLocks/>
          </p:cNvCxnSpPr>
          <p:nvPr/>
        </p:nvCxnSpPr>
        <p:spPr>
          <a:xfrm>
            <a:off x="6096000" y="1532467"/>
            <a:ext cx="0" cy="4529667"/>
          </a:xfrm>
          <a:prstGeom prst="line">
            <a:avLst/>
          </a:prstGeom>
          <a:ln w="9525">
            <a:solidFill>
              <a:srgbClr val="4E5B6A"/>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0AC97B-1F88-40FB-A4D1-F16FD9731961}"/>
              </a:ext>
            </a:extLst>
          </p:cNvPr>
          <p:cNvSpPr txBox="1"/>
          <p:nvPr/>
        </p:nvSpPr>
        <p:spPr>
          <a:xfrm>
            <a:off x="134044" y="1468043"/>
            <a:ext cx="5897023" cy="2169825"/>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Segoe UI" panose="020B0502040204020203" pitchFamily="34" charset="0"/>
                <a:cs typeface="Segoe UI" panose="020B0502040204020203" pitchFamily="34" charset="0"/>
              </a:rPr>
              <a:t>The </a:t>
            </a:r>
            <a:r>
              <a:rPr lang="en-US" sz="1500" b="1" dirty="0">
                <a:solidFill>
                  <a:srgbClr val="00A1DA"/>
                </a:solidFill>
                <a:latin typeface="Segoe UI" panose="020B0502040204020203" pitchFamily="34" charset="0"/>
                <a:cs typeface="Segoe UI" panose="020B0502040204020203" pitchFamily="34" charset="0"/>
              </a:rPr>
              <a:t>ESR</a:t>
            </a:r>
            <a:r>
              <a:rPr lang="en-US" sz="1500" dirty="0">
                <a:latin typeface="Segoe UI" panose="020B0502040204020203" pitchFamily="34" charset="0"/>
                <a:cs typeface="Segoe UI" panose="020B0502040204020203" pitchFamily="34" charset="0"/>
              </a:rPr>
              <a:t> cavities at 591 MHz, with a total number of 17, are not on the main player list in the ESR Impedance field, after extensive designing work. </a:t>
            </a:r>
          </a:p>
          <a:p>
            <a:pPr marL="285750" indent="-285750">
              <a:buFont typeface="Arial" panose="020B0604020202020204" pitchFamily="34" charset="0"/>
              <a:buChar char="•"/>
            </a:pPr>
            <a:r>
              <a:rPr lang="en-US" sz="1500" dirty="0">
                <a:latin typeface="Segoe UI" panose="020B0502040204020203" pitchFamily="34" charset="0"/>
                <a:cs typeface="Segoe UI" panose="020B0502040204020203" pitchFamily="34" charset="0"/>
              </a:rPr>
              <a:t>The challenge comes from the RF power extracted when damping the Higher Order Modes (HOM) to the threshold limit set by beam instability study. </a:t>
            </a:r>
          </a:p>
          <a:p>
            <a:pPr marL="285750" indent="-285750">
              <a:buFont typeface="Arial" panose="020B0604020202020204" pitchFamily="34" charset="0"/>
              <a:buChar char="•"/>
            </a:pPr>
            <a:r>
              <a:rPr lang="en-US" sz="1500" dirty="0">
                <a:latin typeface="Segoe UI" panose="020B0502040204020203" pitchFamily="34" charset="0"/>
                <a:cs typeface="Segoe UI" panose="020B0502040204020203" pitchFamily="34" charset="0"/>
              </a:rPr>
              <a:t>The HOM damping design provided sufficiently low impedance but resulted in high RF power absorption in the </a:t>
            </a:r>
            <a:r>
              <a:rPr lang="en-US" sz="1500" dirty="0">
                <a:solidFill>
                  <a:srgbClr val="00A1DA"/>
                </a:solidFill>
                <a:latin typeface="Segoe UI" panose="020B0502040204020203" pitchFamily="34" charset="0"/>
                <a:cs typeface="Segoe UI" panose="020B0502040204020203" pitchFamily="34" charset="0"/>
              </a:rPr>
              <a:t>Beam Line Absorbers</a:t>
            </a:r>
            <a:r>
              <a:rPr lang="en-US" sz="1500" dirty="0">
                <a:latin typeface="Segoe UI" panose="020B0502040204020203" pitchFamily="34" charset="0"/>
                <a:cs typeface="Segoe UI" panose="020B0502040204020203" pitchFamily="34" charset="0"/>
              </a:rPr>
              <a:t> (BLAs).</a:t>
            </a:r>
          </a:p>
        </p:txBody>
      </p:sp>
      <p:pic>
        <p:nvPicPr>
          <p:cNvPr id="18" name="Picture 17">
            <a:extLst>
              <a:ext uri="{FF2B5EF4-FFF2-40B4-BE49-F238E27FC236}">
                <a16:creationId xmlns:a16="http://schemas.microsoft.com/office/drawing/2014/main" id="{7C37D47D-9109-4AF2-9445-E6F532AD8A0F}"/>
              </a:ext>
            </a:extLst>
          </p:cNvPr>
          <p:cNvPicPr>
            <a:picLocks noChangeAspect="1"/>
          </p:cNvPicPr>
          <p:nvPr/>
        </p:nvPicPr>
        <p:blipFill>
          <a:blip r:embed="rId4"/>
          <a:stretch>
            <a:fillRect/>
          </a:stretch>
        </p:blipFill>
        <p:spPr>
          <a:xfrm>
            <a:off x="3058165" y="4306675"/>
            <a:ext cx="2936232" cy="2146299"/>
          </a:xfrm>
          <a:prstGeom prst="rect">
            <a:avLst/>
          </a:prstGeom>
        </p:spPr>
      </p:pic>
      <p:sp>
        <p:nvSpPr>
          <p:cNvPr id="13" name="TextBox 12">
            <a:extLst>
              <a:ext uri="{FF2B5EF4-FFF2-40B4-BE49-F238E27FC236}">
                <a16:creationId xmlns:a16="http://schemas.microsoft.com/office/drawing/2014/main" id="{2BDB16AF-64E5-4A67-91E8-18645755C06A}"/>
              </a:ext>
            </a:extLst>
          </p:cNvPr>
          <p:cNvSpPr txBox="1"/>
          <p:nvPr/>
        </p:nvSpPr>
        <p:spPr>
          <a:xfrm>
            <a:off x="4815256" y="3478326"/>
            <a:ext cx="1666348" cy="307777"/>
          </a:xfrm>
          <a:prstGeom prst="rect">
            <a:avLst/>
          </a:prstGeom>
          <a:noFill/>
        </p:spPr>
        <p:txBody>
          <a:bodyPr wrap="square" rtlCol="0">
            <a:spAutoFit/>
          </a:bodyPr>
          <a:lstStyle/>
          <a:p>
            <a:r>
              <a:rPr lang="en-US" sz="1400" dirty="0"/>
              <a:t>F. </a:t>
            </a:r>
            <a:r>
              <a:rPr lang="en-US" sz="1400" dirty="0" err="1"/>
              <a:t>Marhauser</a:t>
            </a:r>
            <a:endParaRPr lang="en-US" sz="1400" dirty="0"/>
          </a:p>
        </p:txBody>
      </p:sp>
      <p:pic>
        <p:nvPicPr>
          <p:cNvPr id="23" name="Picture 22">
            <a:extLst>
              <a:ext uri="{FF2B5EF4-FFF2-40B4-BE49-F238E27FC236}">
                <a16:creationId xmlns:a16="http://schemas.microsoft.com/office/drawing/2014/main" id="{58469BA6-7697-4A64-80B2-B7900A60229B}"/>
              </a:ext>
            </a:extLst>
          </p:cNvPr>
          <p:cNvPicPr>
            <a:picLocks noChangeAspect="1"/>
          </p:cNvPicPr>
          <p:nvPr/>
        </p:nvPicPr>
        <p:blipFill>
          <a:blip r:embed="rId5"/>
          <a:stretch>
            <a:fillRect/>
          </a:stretch>
        </p:blipFill>
        <p:spPr>
          <a:xfrm>
            <a:off x="71132" y="4413449"/>
            <a:ext cx="2936232" cy="2039525"/>
          </a:xfrm>
          <a:prstGeom prst="rect">
            <a:avLst/>
          </a:prstGeom>
        </p:spPr>
      </p:pic>
      <p:sp>
        <p:nvSpPr>
          <p:cNvPr id="24" name="TextBox 23">
            <a:extLst>
              <a:ext uri="{FF2B5EF4-FFF2-40B4-BE49-F238E27FC236}">
                <a16:creationId xmlns:a16="http://schemas.microsoft.com/office/drawing/2014/main" id="{A8EE0D01-99A5-4DD1-9A35-CA015F94C06B}"/>
              </a:ext>
            </a:extLst>
          </p:cNvPr>
          <p:cNvSpPr txBox="1"/>
          <p:nvPr/>
        </p:nvSpPr>
        <p:spPr>
          <a:xfrm>
            <a:off x="6154752" y="1419762"/>
            <a:ext cx="6020726" cy="1708160"/>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Segoe UI" panose="020B0502040204020203" pitchFamily="34" charset="0"/>
                <a:cs typeface="Segoe UI" panose="020B0502040204020203" pitchFamily="34" charset="0"/>
              </a:rPr>
              <a:t>The </a:t>
            </a:r>
            <a:r>
              <a:rPr lang="en-US" sz="1500" b="1" dirty="0">
                <a:solidFill>
                  <a:srgbClr val="D6A300"/>
                </a:solidFill>
                <a:latin typeface="Segoe UI" panose="020B0502040204020203" pitchFamily="34" charset="0"/>
                <a:cs typeface="Segoe UI" panose="020B0502040204020203" pitchFamily="34" charset="0"/>
              </a:rPr>
              <a:t>HSR</a:t>
            </a:r>
            <a:r>
              <a:rPr lang="en-US" sz="1500" dirty="0">
                <a:latin typeface="Segoe UI" panose="020B0502040204020203" pitchFamily="34" charset="0"/>
                <a:cs typeface="Segoe UI" panose="020B0502040204020203" pitchFamily="34" charset="0"/>
              </a:rPr>
              <a:t> has a very strict longitudinal narrow band impedance threshold around 300 MHz, which is &lt; 320 k</a:t>
            </a:r>
            <a:r>
              <a:rPr lang="el-GR" sz="1500" dirty="0">
                <a:latin typeface="Segoe UI" panose="020B0502040204020203" pitchFamily="34" charset="0"/>
                <a:cs typeface="Segoe UI" panose="020B0502040204020203" pitchFamily="34" charset="0"/>
              </a:rPr>
              <a:t>Ω</a:t>
            </a:r>
            <a:r>
              <a:rPr lang="en-US" sz="1500" dirty="0">
                <a:latin typeface="Segoe UI" panose="020B0502040204020203" pitchFamily="34" charset="0"/>
                <a:cs typeface="Segoe UI" panose="020B0502040204020203" pitchFamily="34" charset="0"/>
              </a:rPr>
              <a:t> (still under study).</a:t>
            </a:r>
          </a:p>
          <a:p>
            <a:pPr marL="285750" indent="-285750">
              <a:buFont typeface="Arial" panose="020B0604020202020204" pitchFamily="34" charset="0"/>
              <a:buChar char="•"/>
            </a:pPr>
            <a:r>
              <a:rPr lang="en-US" sz="1500" dirty="0">
                <a:latin typeface="Segoe UI" panose="020B0502040204020203" pitchFamily="34" charset="0"/>
                <a:cs typeface="Segoe UI" panose="020B0502040204020203" pitchFamily="34" charset="0"/>
              </a:rPr>
              <a:t>Proton crab cavities at 197 MHz, with a total number of 8, have their first HOM resonant in this frequency neighborhood.</a:t>
            </a:r>
          </a:p>
          <a:p>
            <a:pPr marL="285750" indent="-285750">
              <a:buFont typeface="Arial" panose="020B0604020202020204" pitchFamily="34" charset="0"/>
              <a:buChar char="•"/>
            </a:pPr>
            <a:r>
              <a:rPr lang="en-US" sz="1500" dirty="0">
                <a:latin typeface="Segoe UI" panose="020B0502040204020203" pitchFamily="34" charset="0"/>
                <a:cs typeface="Segoe UI" panose="020B0502040204020203" pitchFamily="34" charset="0"/>
              </a:rPr>
              <a:t>A combination of </a:t>
            </a:r>
            <a:r>
              <a:rPr lang="en-US" sz="1500" dirty="0">
                <a:solidFill>
                  <a:srgbClr val="D6A300"/>
                </a:solidFill>
                <a:latin typeface="Segoe UI" panose="020B0502040204020203" pitchFamily="34" charset="0"/>
                <a:cs typeface="Segoe UI" panose="020B0502040204020203" pitchFamily="34" charset="0"/>
              </a:rPr>
              <a:t>waveguide and coaxial coupler</a:t>
            </a:r>
            <a:r>
              <a:rPr lang="en-US" sz="1500" dirty="0">
                <a:latin typeface="Segoe UI" panose="020B0502040204020203" pitchFamily="34" charset="0"/>
                <a:cs typeface="Segoe UI" panose="020B0502040204020203" pitchFamily="34" charset="0"/>
              </a:rPr>
              <a:t> are used to maximize the HOM damping capability within a limited space for cryomodule installation.</a:t>
            </a:r>
          </a:p>
        </p:txBody>
      </p:sp>
      <p:sp>
        <p:nvSpPr>
          <p:cNvPr id="27" name="TextBox 26">
            <a:extLst>
              <a:ext uri="{FF2B5EF4-FFF2-40B4-BE49-F238E27FC236}">
                <a16:creationId xmlns:a16="http://schemas.microsoft.com/office/drawing/2014/main" id="{369E66F1-0C45-4E55-B9CC-59F1FDC36EAD}"/>
              </a:ext>
            </a:extLst>
          </p:cNvPr>
          <p:cNvSpPr txBox="1"/>
          <p:nvPr/>
        </p:nvSpPr>
        <p:spPr>
          <a:xfrm>
            <a:off x="10622698" y="6194888"/>
            <a:ext cx="1552783" cy="276999"/>
          </a:xfrm>
          <a:prstGeom prst="rect">
            <a:avLst/>
          </a:prstGeom>
          <a:noFill/>
        </p:spPr>
        <p:txBody>
          <a:bodyPr wrap="square" rtlCol="0">
            <a:spAutoFit/>
          </a:bodyPr>
          <a:lstStyle/>
          <a:p>
            <a:r>
              <a:rPr lang="en-US" sz="1200" dirty="0"/>
              <a:t>RFD type, S. De Silva</a:t>
            </a:r>
          </a:p>
        </p:txBody>
      </p:sp>
      <p:pic>
        <p:nvPicPr>
          <p:cNvPr id="31" name="Picture 30">
            <a:extLst>
              <a:ext uri="{FF2B5EF4-FFF2-40B4-BE49-F238E27FC236}">
                <a16:creationId xmlns:a16="http://schemas.microsoft.com/office/drawing/2014/main" id="{7A0462EF-6438-4B09-BDE6-4D1E207E65CC}"/>
              </a:ext>
            </a:extLst>
          </p:cNvPr>
          <p:cNvPicPr>
            <a:picLocks noChangeAspect="1"/>
          </p:cNvPicPr>
          <p:nvPr/>
        </p:nvPicPr>
        <p:blipFill>
          <a:blip r:embed="rId6"/>
          <a:stretch>
            <a:fillRect/>
          </a:stretch>
        </p:blipFill>
        <p:spPr>
          <a:xfrm>
            <a:off x="6197604" y="4633064"/>
            <a:ext cx="2802038" cy="1822043"/>
          </a:xfrm>
          <a:prstGeom prst="rect">
            <a:avLst/>
          </a:prstGeom>
        </p:spPr>
      </p:pic>
      <p:sp>
        <p:nvSpPr>
          <p:cNvPr id="34" name="TextBox 33">
            <a:extLst>
              <a:ext uri="{FF2B5EF4-FFF2-40B4-BE49-F238E27FC236}">
                <a16:creationId xmlns:a16="http://schemas.microsoft.com/office/drawing/2014/main" id="{72E9272B-1654-4A14-8E70-14A633F14222}"/>
              </a:ext>
            </a:extLst>
          </p:cNvPr>
          <p:cNvSpPr txBox="1"/>
          <p:nvPr/>
        </p:nvSpPr>
        <p:spPr>
          <a:xfrm>
            <a:off x="531617" y="863160"/>
            <a:ext cx="11187520" cy="553998"/>
          </a:xfrm>
          <a:prstGeom prst="rect">
            <a:avLst/>
          </a:prstGeom>
          <a:solidFill>
            <a:srgbClr val="DEE4DC"/>
          </a:solidFill>
        </p:spPr>
        <p:txBody>
          <a:bodyPr wrap="square" rtlCol="0">
            <a:spAutoFit/>
          </a:bodyPr>
          <a:lstStyle/>
          <a:p>
            <a:r>
              <a:rPr lang="en-US" sz="1500" dirty="0">
                <a:latin typeface="Segoe UI" panose="020B0502040204020203" pitchFamily="34" charset="0"/>
                <a:cs typeface="Segoe UI" panose="020B0502040204020203" pitchFamily="34" charset="0"/>
              </a:rPr>
              <a:t>Keep the summation of the impedance of all elements through out the ring under a certain threshold helps to decrease the beam collective effect, and is one of the key elements of reaching </a:t>
            </a:r>
            <a:r>
              <a:rPr lang="en-US" sz="1500" dirty="0">
                <a:solidFill>
                  <a:srgbClr val="FF0000"/>
                </a:solidFill>
                <a:latin typeface="Segoe UI" panose="020B0502040204020203" pitchFamily="34" charset="0"/>
                <a:cs typeface="Segoe UI" panose="020B0502040204020203" pitchFamily="34" charset="0"/>
              </a:rPr>
              <a:t>high intensity</a:t>
            </a:r>
            <a:r>
              <a:rPr lang="en-US" sz="1500" dirty="0">
                <a:latin typeface="Segoe UI" panose="020B0502040204020203" pitchFamily="34" charset="0"/>
                <a:cs typeface="Segoe UI" panose="020B0502040204020203" pitchFamily="34" charset="0"/>
              </a:rPr>
              <a:t>. </a:t>
            </a:r>
          </a:p>
        </p:txBody>
      </p:sp>
      <p:pic>
        <p:nvPicPr>
          <p:cNvPr id="3074" name="Picture 1">
            <a:extLst>
              <a:ext uri="{FF2B5EF4-FFF2-40B4-BE49-F238E27FC236}">
                <a16:creationId xmlns:a16="http://schemas.microsoft.com/office/drawing/2014/main" id="{9EE26F14-8852-4044-BD37-14CBB0B74C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1252" y="3341301"/>
            <a:ext cx="2176704" cy="129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5898FC7F-6B5C-4D5B-A4A1-A14FCBF71BD8}"/>
              </a:ext>
            </a:extLst>
          </p:cNvPr>
          <p:cNvSpPr txBox="1"/>
          <p:nvPr/>
        </p:nvSpPr>
        <p:spPr>
          <a:xfrm>
            <a:off x="735651" y="4510281"/>
            <a:ext cx="1666348" cy="307777"/>
          </a:xfrm>
          <a:prstGeom prst="rect">
            <a:avLst/>
          </a:prstGeom>
          <a:noFill/>
        </p:spPr>
        <p:txBody>
          <a:bodyPr wrap="square" rtlCol="0">
            <a:spAutoFit/>
          </a:bodyPr>
          <a:lstStyle/>
          <a:p>
            <a:r>
              <a:rPr lang="en-US" sz="1400" dirty="0"/>
              <a:t>Monopole</a:t>
            </a:r>
          </a:p>
        </p:txBody>
      </p:sp>
      <p:sp>
        <p:nvSpPr>
          <p:cNvPr id="37" name="TextBox 36">
            <a:extLst>
              <a:ext uri="{FF2B5EF4-FFF2-40B4-BE49-F238E27FC236}">
                <a16:creationId xmlns:a16="http://schemas.microsoft.com/office/drawing/2014/main" id="{C2B6F8DD-E716-4AB3-A9F1-A50F10A8E75E}"/>
              </a:ext>
            </a:extLst>
          </p:cNvPr>
          <p:cNvSpPr txBox="1"/>
          <p:nvPr/>
        </p:nvSpPr>
        <p:spPr>
          <a:xfrm>
            <a:off x="5410280" y="4476844"/>
            <a:ext cx="840483" cy="307777"/>
          </a:xfrm>
          <a:prstGeom prst="rect">
            <a:avLst/>
          </a:prstGeom>
          <a:noFill/>
        </p:spPr>
        <p:txBody>
          <a:bodyPr wrap="square" rtlCol="0">
            <a:spAutoFit/>
          </a:bodyPr>
          <a:lstStyle/>
          <a:p>
            <a:r>
              <a:rPr lang="en-US" sz="1400" dirty="0"/>
              <a:t>Dipole</a:t>
            </a:r>
          </a:p>
        </p:txBody>
      </p:sp>
      <p:pic>
        <p:nvPicPr>
          <p:cNvPr id="7" name="Picture 6">
            <a:extLst>
              <a:ext uri="{FF2B5EF4-FFF2-40B4-BE49-F238E27FC236}">
                <a16:creationId xmlns:a16="http://schemas.microsoft.com/office/drawing/2014/main" id="{33B053F0-7110-4B05-A494-CA2954DEDE55}"/>
              </a:ext>
            </a:extLst>
          </p:cNvPr>
          <p:cNvPicPr>
            <a:picLocks noChangeAspect="1"/>
          </p:cNvPicPr>
          <p:nvPr/>
        </p:nvPicPr>
        <p:blipFill>
          <a:blip r:embed="rId8"/>
          <a:stretch>
            <a:fillRect/>
          </a:stretch>
        </p:blipFill>
        <p:spPr>
          <a:xfrm>
            <a:off x="6513219" y="3341301"/>
            <a:ext cx="3245169" cy="1168980"/>
          </a:xfrm>
          <a:prstGeom prst="rect">
            <a:avLst/>
          </a:prstGeom>
        </p:spPr>
      </p:pic>
      <p:sp>
        <p:nvSpPr>
          <p:cNvPr id="26" name="TextBox 25">
            <a:extLst>
              <a:ext uri="{FF2B5EF4-FFF2-40B4-BE49-F238E27FC236}">
                <a16:creationId xmlns:a16="http://schemas.microsoft.com/office/drawing/2014/main" id="{3DCDB489-1A65-446B-981D-0302337CA52B}"/>
              </a:ext>
            </a:extLst>
          </p:cNvPr>
          <p:cNvSpPr txBox="1"/>
          <p:nvPr/>
        </p:nvSpPr>
        <p:spPr>
          <a:xfrm>
            <a:off x="6192629" y="4156174"/>
            <a:ext cx="1422400" cy="276999"/>
          </a:xfrm>
          <a:prstGeom prst="rect">
            <a:avLst/>
          </a:prstGeom>
          <a:noFill/>
        </p:spPr>
        <p:txBody>
          <a:bodyPr wrap="square" rtlCol="0">
            <a:spAutoFit/>
          </a:bodyPr>
          <a:lstStyle/>
          <a:p>
            <a:r>
              <a:rPr lang="en-US" sz="1200" dirty="0"/>
              <a:t>DQW type, B. Xiao </a:t>
            </a:r>
          </a:p>
        </p:txBody>
      </p:sp>
    </p:spTree>
    <p:extLst>
      <p:ext uri="{BB962C8B-B14F-4D97-AF65-F5344CB8AC3E}">
        <p14:creationId xmlns:p14="http://schemas.microsoft.com/office/powerpoint/2010/main" val="1858350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3C28-25B2-470A-B3A9-AAF4E252802E}"/>
              </a:ext>
            </a:extLst>
          </p:cNvPr>
          <p:cNvSpPr>
            <a:spLocks noGrp="1"/>
          </p:cNvSpPr>
          <p:nvPr>
            <p:ph type="title"/>
          </p:nvPr>
        </p:nvSpPr>
        <p:spPr>
          <a:xfrm>
            <a:off x="0" y="2572362"/>
            <a:ext cx="12192000" cy="645509"/>
          </a:xfrm>
        </p:spPr>
        <p:txBody>
          <a:bodyPr/>
          <a:lstStyle/>
          <a:p>
            <a:r>
              <a:rPr lang="en-US" dirty="0"/>
              <a:t>Challenges from SRF Technology</a:t>
            </a:r>
          </a:p>
        </p:txBody>
      </p:sp>
      <p:sp>
        <p:nvSpPr>
          <p:cNvPr id="4" name="Slide Number Placeholder 3">
            <a:extLst>
              <a:ext uri="{FF2B5EF4-FFF2-40B4-BE49-F238E27FC236}">
                <a16:creationId xmlns:a16="http://schemas.microsoft.com/office/drawing/2014/main" id="{C1749043-F7BB-44FC-9B1F-E1F4D477DB56}"/>
              </a:ext>
            </a:extLst>
          </p:cNvPr>
          <p:cNvSpPr>
            <a:spLocks noGrp="1"/>
          </p:cNvSpPr>
          <p:nvPr>
            <p:ph type="sldNum" sz="quarter" idx="12"/>
          </p:nvPr>
        </p:nvSpPr>
        <p:spPr/>
        <p:txBody>
          <a:bodyPr/>
          <a:lstStyle/>
          <a:p>
            <a:fld id="{F6657736-2D9A-4833-9BB6-BA486362B200}" type="slidenum">
              <a:rPr lang="en-US" smtClean="0"/>
              <a:pPr/>
              <a:t>16</a:t>
            </a:fld>
            <a:endParaRPr lang="en-US" dirty="0"/>
          </a:p>
        </p:txBody>
      </p:sp>
      <p:sp>
        <p:nvSpPr>
          <p:cNvPr id="5" name="Freeform 5">
            <a:extLst>
              <a:ext uri="{FF2B5EF4-FFF2-40B4-BE49-F238E27FC236}">
                <a16:creationId xmlns:a16="http://schemas.microsoft.com/office/drawing/2014/main" id="{6DCFF5D2-69CF-425E-80BC-A711594AAE4C}"/>
              </a:ext>
            </a:extLst>
          </p:cNvPr>
          <p:cNvSpPr>
            <a:spLocks/>
          </p:cNvSpPr>
          <p:nvPr/>
        </p:nvSpPr>
        <p:spPr bwMode="auto">
          <a:xfrm flipH="1">
            <a:off x="6204010" y="642852"/>
            <a:ext cx="3282407" cy="1582965"/>
          </a:xfrm>
          <a:custGeom>
            <a:avLst/>
            <a:gdLst>
              <a:gd name="T0" fmla="*/ 0 w 1653"/>
              <a:gd name="T1" fmla="*/ 0 h 797"/>
              <a:gd name="T2" fmla="*/ 735 w 1653"/>
              <a:gd name="T3" fmla="*/ 0 h 797"/>
              <a:gd name="T4" fmla="*/ 935 w 1653"/>
              <a:gd name="T5" fmla="*/ 200 h 797"/>
              <a:gd name="T6" fmla="*/ 935 w 1653"/>
              <a:gd name="T7" fmla="*/ 597 h 797"/>
              <a:gd name="T8" fmla="*/ 1135 w 1653"/>
              <a:gd name="T9" fmla="*/ 797 h 797"/>
              <a:gd name="T10" fmla="*/ 1653 w 1653"/>
              <a:gd name="T11" fmla="*/ 797 h 797"/>
            </a:gdLst>
            <a:ahLst/>
            <a:cxnLst>
              <a:cxn ang="0">
                <a:pos x="T0" y="T1"/>
              </a:cxn>
              <a:cxn ang="0">
                <a:pos x="T2" y="T3"/>
              </a:cxn>
              <a:cxn ang="0">
                <a:pos x="T4" y="T5"/>
              </a:cxn>
              <a:cxn ang="0">
                <a:pos x="T6" y="T7"/>
              </a:cxn>
              <a:cxn ang="0">
                <a:pos x="T8" y="T9"/>
              </a:cxn>
              <a:cxn ang="0">
                <a:pos x="T10" y="T11"/>
              </a:cxn>
            </a:cxnLst>
            <a:rect l="0" t="0" r="r" b="b"/>
            <a:pathLst>
              <a:path w="1653" h="797">
                <a:moveTo>
                  <a:pt x="0" y="0"/>
                </a:moveTo>
                <a:cubicBezTo>
                  <a:pt x="735" y="0"/>
                  <a:pt x="735" y="0"/>
                  <a:pt x="735" y="0"/>
                </a:cubicBezTo>
                <a:cubicBezTo>
                  <a:pt x="845" y="0"/>
                  <a:pt x="935" y="89"/>
                  <a:pt x="935" y="200"/>
                </a:cubicBezTo>
                <a:cubicBezTo>
                  <a:pt x="935" y="597"/>
                  <a:pt x="935" y="597"/>
                  <a:pt x="935" y="597"/>
                </a:cubicBezTo>
                <a:cubicBezTo>
                  <a:pt x="935" y="707"/>
                  <a:pt x="1024" y="797"/>
                  <a:pt x="1135" y="797"/>
                </a:cubicBezTo>
                <a:cubicBezTo>
                  <a:pt x="1653" y="797"/>
                  <a:pt x="1653" y="797"/>
                  <a:pt x="1653" y="797"/>
                </a:cubicBezTo>
              </a:path>
            </a:pathLst>
          </a:custGeom>
          <a:noFill/>
          <a:ln w="76200"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 name="Oval 5">
            <a:extLst>
              <a:ext uri="{FF2B5EF4-FFF2-40B4-BE49-F238E27FC236}">
                <a16:creationId xmlns:a16="http://schemas.microsoft.com/office/drawing/2014/main" id="{7014C78F-82B6-4417-A4BF-C5FEFA733F66}"/>
              </a:ext>
            </a:extLst>
          </p:cNvPr>
          <p:cNvSpPr/>
          <p:nvPr/>
        </p:nvSpPr>
        <p:spPr>
          <a:xfrm>
            <a:off x="9301010" y="143822"/>
            <a:ext cx="998060" cy="9980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dirty="0">
                <a:latin typeface="Segoe UI Light" panose="020B0502040204020203" pitchFamily="34" charset="0"/>
                <a:cs typeface="Segoe UI Light" panose="020B0502040204020203" pitchFamily="34" charset="0"/>
              </a:rPr>
              <a:t>02</a:t>
            </a:r>
          </a:p>
        </p:txBody>
      </p:sp>
      <p:sp>
        <p:nvSpPr>
          <p:cNvPr id="7" name="Rectangle 6">
            <a:extLst>
              <a:ext uri="{FF2B5EF4-FFF2-40B4-BE49-F238E27FC236}">
                <a16:creationId xmlns:a16="http://schemas.microsoft.com/office/drawing/2014/main" id="{0AA59E1E-F13A-4E2E-B0BC-87F84FB0B56E}"/>
              </a:ext>
            </a:extLst>
          </p:cNvPr>
          <p:cNvSpPr/>
          <p:nvPr/>
        </p:nvSpPr>
        <p:spPr>
          <a:xfrm>
            <a:off x="7993780" y="1249145"/>
            <a:ext cx="3103725" cy="307777"/>
          </a:xfrm>
          <a:prstGeom prst="rect">
            <a:avLst/>
          </a:prstGeom>
        </p:spPr>
        <p:txBody>
          <a:bodyPr wrap="square" lIns="0" tIns="0" rIns="0" bIns="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2000" b="1" dirty="0">
                <a:solidFill>
                  <a:schemeClr val="accent4"/>
                </a:solidFill>
                <a:ea typeface="Open Sans" panose="020B0606030504020204" pitchFamily="34" charset="0"/>
                <a:cs typeface="Segoe UI Light" panose="020B0502040204020203" pitchFamily="34" charset="0"/>
              </a:rPr>
              <a:t>Cavity and RF couplers</a:t>
            </a:r>
          </a:p>
        </p:txBody>
      </p:sp>
    </p:spTree>
    <p:extLst>
      <p:ext uri="{BB962C8B-B14F-4D97-AF65-F5344CB8AC3E}">
        <p14:creationId xmlns:p14="http://schemas.microsoft.com/office/powerpoint/2010/main" val="33869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normAutofit/>
          </a:bodyPr>
          <a:lstStyle/>
          <a:p>
            <a:r>
              <a:rPr lang="en-US" sz="2400" dirty="0"/>
              <a:t>	SRF Technology Limitations 1 – Cavity Design</a:t>
            </a:r>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17</a:t>
            </a:fld>
            <a:endParaRPr lang="en-US" dirty="0"/>
          </a:p>
        </p:txBody>
      </p:sp>
      <p:sp>
        <p:nvSpPr>
          <p:cNvPr id="5" name="TextBox 4">
            <a:extLst>
              <a:ext uri="{FF2B5EF4-FFF2-40B4-BE49-F238E27FC236}">
                <a16:creationId xmlns:a16="http://schemas.microsoft.com/office/drawing/2014/main" id="{99FFCBFA-1D6C-4119-AA8D-E96DB93D0959}"/>
              </a:ext>
            </a:extLst>
          </p:cNvPr>
          <p:cNvSpPr txBox="1"/>
          <p:nvPr/>
        </p:nvSpPr>
        <p:spPr>
          <a:xfrm>
            <a:off x="154338" y="868134"/>
            <a:ext cx="4637796" cy="646331"/>
          </a:xfrm>
          <a:prstGeom prst="rect">
            <a:avLst/>
          </a:prstGeom>
          <a:noFill/>
        </p:spPr>
        <p:txBody>
          <a:bodyPr wrap="square" rtlCol="0">
            <a:spAutoFit/>
          </a:bodyPr>
          <a:lstStyle/>
          <a:p>
            <a:r>
              <a:rPr lang="en-US" dirty="0"/>
              <a:t>Projects prefer mature cavity systems, but there are always motivations for innovative designs</a:t>
            </a:r>
          </a:p>
        </p:txBody>
      </p:sp>
      <p:pic>
        <p:nvPicPr>
          <p:cNvPr id="6" name="Picture 5">
            <a:extLst>
              <a:ext uri="{FF2B5EF4-FFF2-40B4-BE49-F238E27FC236}">
                <a16:creationId xmlns:a16="http://schemas.microsoft.com/office/drawing/2014/main" id="{3CC1DAD7-AD20-4E8B-8D79-524C2EAF1682}"/>
              </a:ext>
            </a:extLst>
          </p:cNvPr>
          <p:cNvPicPr>
            <a:picLocks noChangeAspect="1"/>
          </p:cNvPicPr>
          <p:nvPr/>
        </p:nvPicPr>
        <p:blipFill>
          <a:blip r:embed="rId2"/>
          <a:stretch>
            <a:fillRect/>
          </a:stretch>
        </p:blipFill>
        <p:spPr>
          <a:xfrm>
            <a:off x="277104" y="1622433"/>
            <a:ext cx="2002725" cy="1750467"/>
          </a:xfrm>
          <a:prstGeom prst="rect">
            <a:avLst/>
          </a:prstGeom>
        </p:spPr>
      </p:pic>
      <p:sp>
        <p:nvSpPr>
          <p:cNvPr id="7" name="TextBox 6">
            <a:extLst>
              <a:ext uri="{FF2B5EF4-FFF2-40B4-BE49-F238E27FC236}">
                <a16:creationId xmlns:a16="http://schemas.microsoft.com/office/drawing/2014/main" id="{F3DA820E-BC04-4CCC-A77A-68F989BA2C1A}"/>
              </a:ext>
            </a:extLst>
          </p:cNvPr>
          <p:cNvSpPr txBox="1"/>
          <p:nvPr/>
        </p:nvSpPr>
        <p:spPr>
          <a:xfrm>
            <a:off x="290557" y="3508672"/>
            <a:ext cx="2214033" cy="523220"/>
          </a:xfrm>
          <a:prstGeom prst="rect">
            <a:avLst/>
          </a:prstGeom>
          <a:noFill/>
        </p:spPr>
        <p:txBody>
          <a:bodyPr wrap="square" rtlCol="0">
            <a:spAutoFit/>
          </a:bodyPr>
          <a:lstStyle/>
          <a:p>
            <a:r>
              <a:rPr lang="en-US" sz="1400" dirty="0"/>
              <a:t>Balloon cavity at Triumph</a:t>
            </a:r>
          </a:p>
          <a:p>
            <a:r>
              <a:rPr lang="en-US" sz="1400" i="1" dirty="0"/>
              <a:t>Z. Yao, LINAC2018</a:t>
            </a:r>
          </a:p>
        </p:txBody>
      </p:sp>
      <p:sp>
        <p:nvSpPr>
          <p:cNvPr id="9" name="TextBox 8">
            <a:extLst>
              <a:ext uri="{FF2B5EF4-FFF2-40B4-BE49-F238E27FC236}">
                <a16:creationId xmlns:a16="http://schemas.microsoft.com/office/drawing/2014/main" id="{75305D14-8DF2-4F87-A6AA-71B05B661607}"/>
              </a:ext>
            </a:extLst>
          </p:cNvPr>
          <p:cNvSpPr txBox="1"/>
          <p:nvPr/>
        </p:nvSpPr>
        <p:spPr>
          <a:xfrm>
            <a:off x="2604558" y="3423790"/>
            <a:ext cx="2150533" cy="738664"/>
          </a:xfrm>
          <a:prstGeom prst="rect">
            <a:avLst/>
          </a:prstGeom>
          <a:noFill/>
        </p:spPr>
        <p:txBody>
          <a:bodyPr wrap="square" rtlCol="0">
            <a:spAutoFit/>
          </a:bodyPr>
          <a:lstStyle/>
          <a:p>
            <a:r>
              <a:rPr lang="en-US" sz="1400" dirty="0"/>
              <a:t>Wide Open Waveguide Crab Cavity for FCC</a:t>
            </a:r>
          </a:p>
          <a:p>
            <a:r>
              <a:rPr lang="en-US" sz="1400" i="1" dirty="0"/>
              <a:t>A. </a:t>
            </a:r>
            <a:r>
              <a:rPr lang="en-US" sz="1400" i="1" dirty="0" err="1"/>
              <a:t>Grudiev</a:t>
            </a:r>
            <a:r>
              <a:rPr lang="en-US" sz="1400" i="1" dirty="0"/>
              <a:t>, FCC Week 2018</a:t>
            </a:r>
          </a:p>
        </p:txBody>
      </p:sp>
      <p:pic>
        <p:nvPicPr>
          <p:cNvPr id="10" name="Picture 9">
            <a:extLst>
              <a:ext uri="{FF2B5EF4-FFF2-40B4-BE49-F238E27FC236}">
                <a16:creationId xmlns:a16="http://schemas.microsoft.com/office/drawing/2014/main" id="{B6C77718-05BA-4CD0-AEC3-9F9FC0E858E3}"/>
              </a:ext>
            </a:extLst>
          </p:cNvPr>
          <p:cNvPicPr>
            <a:picLocks noChangeAspect="1"/>
          </p:cNvPicPr>
          <p:nvPr/>
        </p:nvPicPr>
        <p:blipFill>
          <a:blip r:embed="rId3"/>
          <a:stretch>
            <a:fillRect/>
          </a:stretch>
        </p:blipFill>
        <p:spPr>
          <a:xfrm>
            <a:off x="2774771" y="1617462"/>
            <a:ext cx="1581944" cy="1750467"/>
          </a:xfrm>
          <a:prstGeom prst="rect">
            <a:avLst/>
          </a:prstGeom>
        </p:spPr>
      </p:pic>
      <p:sp>
        <p:nvSpPr>
          <p:cNvPr id="12" name="Rectangle: Rounded Corners 11">
            <a:extLst>
              <a:ext uri="{FF2B5EF4-FFF2-40B4-BE49-F238E27FC236}">
                <a16:creationId xmlns:a16="http://schemas.microsoft.com/office/drawing/2014/main" id="{15022A61-8762-4EAE-B3B4-22788AB45495}"/>
              </a:ext>
            </a:extLst>
          </p:cNvPr>
          <p:cNvSpPr/>
          <p:nvPr/>
        </p:nvSpPr>
        <p:spPr>
          <a:xfrm>
            <a:off x="59267" y="817033"/>
            <a:ext cx="4775200" cy="3350631"/>
          </a:xfrm>
          <a:prstGeom prst="roundRect">
            <a:avLst>
              <a:gd name="adj" fmla="val 5928"/>
            </a:avLst>
          </a:prstGeom>
          <a:noFill/>
          <a:ln>
            <a:solidFill>
              <a:srgbClr val="6B7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E6E106-F99F-46F1-8145-96D3BC7F8995}"/>
              </a:ext>
            </a:extLst>
          </p:cNvPr>
          <p:cNvSpPr txBox="1"/>
          <p:nvPr/>
        </p:nvSpPr>
        <p:spPr>
          <a:xfrm>
            <a:off x="4914281" y="813711"/>
            <a:ext cx="6294967" cy="2277547"/>
          </a:xfrm>
          <a:prstGeom prst="rect">
            <a:avLst/>
          </a:prstGeom>
          <a:noFill/>
        </p:spPr>
        <p:txBody>
          <a:bodyPr wrap="square" rtlCol="0">
            <a:spAutoFit/>
          </a:bodyPr>
          <a:lstStyle/>
          <a:p>
            <a:r>
              <a:rPr lang="en-US" sz="1600" dirty="0"/>
              <a:t>The EIC SRF cavities, like all cavities, must</a:t>
            </a:r>
          </a:p>
          <a:p>
            <a:pPr marL="285750" indent="-285750">
              <a:buFont typeface="Arial" panose="020B0604020202020204" pitchFamily="34" charset="0"/>
              <a:buChar char="•"/>
            </a:pPr>
            <a:r>
              <a:rPr lang="en-US" sz="1400" dirty="0"/>
              <a:t>Fulfill the requirements from beam dynamics studies</a:t>
            </a:r>
          </a:p>
          <a:p>
            <a:pPr marL="285750" indent="-285750">
              <a:buFont typeface="Arial" panose="020B0604020202020204" pitchFamily="34" charset="0"/>
              <a:buChar char="•"/>
            </a:pPr>
            <a:r>
              <a:rPr lang="en-US" sz="1400" dirty="0"/>
              <a:t>Be constrained by our routine SRF cavity limitations at nominal operation point</a:t>
            </a:r>
          </a:p>
          <a:p>
            <a:pPr marL="742950" lvl="1" indent="-285750">
              <a:buFont typeface="Arial" panose="020B0604020202020204" pitchFamily="34" charset="0"/>
              <a:buChar char="•"/>
            </a:pPr>
            <a:r>
              <a:rPr lang="en-US" sz="1400" dirty="0"/>
              <a:t>Peak surface field</a:t>
            </a:r>
          </a:p>
          <a:p>
            <a:pPr marL="742950" lvl="1" indent="-285750">
              <a:buFont typeface="Arial" panose="020B0604020202020204" pitchFamily="34" charset="0"/>
              <a:buChar char="•"/>
            </a:pPr>
            <a:r>
              <a:rPr lang="en-US" sz="1400" dirty="0">
                <a:solidFill>
                  <a:srgbClr val="FF0000"/>
                </a:solidFill>
              </a:rPr>
              <a:t>HOM damping</a:t>
            </a:r>
          </a:p>
          <a:p>
            <a:pPr marL="742950" lvl="1" indent="-285750">
              <a:buFont typeface="Arial" panose="020B0604020202020204" pitchFamily="34" charset="0"/>
              <a:buChar char="•"/>
            </a:pPr>
            <a:r>
              <a:rPr lang="en-US" sz="1400" dirty="0"/>
              <a:t>Sufficient tuning (pre-tuning + active tuning)</a:t>
            </a:r>
          </a:p>
          <a:p>
            <a:pPr marL="742950" lvl="1" indent="-285750">
              <a:buFont typeface="Arial" panose="020B0604020202020204" pitchFamily="34" charset="0"/>
              <a:buChar char="•"/>
            </a:pPr>
            <a:r>
              <a:rPr lang="en-US" sz="1400" dirty="0">
                <a:solidFill>
                  <a:srgbClr val="FF0000"/>
                </a:solidFill>
              </a:rPr>
              <a:t>High input RF power</a:t>
            </a:r>
          </a:p>
          <a:p>
            <a:pPr marL="742950" lvl="1" indent="-285750">
              <a:buFont typeface="Arial" panose="020B0604020202020204" pitchFamily="34" charset="0"/>
              <a:buChar char="•"/>
            </a:pPr>
            <a:r>
              <a:rPr lang="en-US" sz="1400" dirty="0"/>
              <a:t>None or only soft </a:t>
            </a:r>
            <a:r>
              <a:rPr lang="en-US" sz="1400" dirty="0" err="1"/>
              <a:t>multipacting</a:t>
            </a:r>
            <a:r>
              <a:rPr lang="en-US" sz="1400" dirty="0"/>
              <a:t> barriers</a:t>
            </a:r>
          </a:p>
          <a:p>
            <a:pPr marL="742950" lvl="1" indent="-285750">
              <a:buFont typeface="Arial" panose="020B0604020202020204" pitchFamily="34" charset="0"/>
              <a:buChar char="•"/>
            </a:pPr>
            <a:r>
              <a:rPr lang="en-US" sz="1400" dirty="0"/>
              <a:t>Low multipole components</a:t>
            </a:r>
          </a:p>
          <a:p>
            <a:pPr marL="742950" lvl="1" indent="-285750">
              <a:buFont typeface="Arial" panose="020B0604020202020204" pitchFamily="34" charset="0"/>
              <a:buChar char="•"/>
            </a:pPr>
            <a:r>
              <a:rPr lang="en-US" sz="1400" dirty="0"/>
              <a:t>etc.</a:t>
            </a:r>
          </a:p>
        </p:txBody>
      </p:sp>
      <p:pic>
        <p:nvPicPr>
          <p:cNvPr id="14" name="Picture 13">
            <a:extLst>
              <a:ext uri="{FF2B5EF4-FFF2-40B4-BE49-F238E27FC236}">
                <a16:creationId xmlns:a16="http://schemas.microsoft.com/office/drawing/2014/main" id="{9DA09856-2060-4DF7-8161-B377704ACD6E}"/>
              </a:ext>
            </a:extLst>
          </p:cNvPr>
          <p:cNvPicPr>
            <a:picLocks noChangeAspect="1"/>
          </p:cNvPicPr>
          <p:nvPr/>
        </p:nvPicPr>
        <p:blipFill>
          <a:blip r:embed="rId4"/>
          <a:stretch>
            <a:fillRect/>
          </a:stretch>
        </p:blipFill>
        <p:spPr>
          <a:xfrm>
            <a:off x="7923118" y="3764204"/>
            <a:ext cx="4155760" cy="2262830"/>
          </a:xfrm>
          <a:prstGeom prst="rect">
            <a:avLst/>
          </a:prstGeom>
        </p:spPr>
      </p:pic>
      <p:pic>
        <p:nvPicPr>
          <p:cNvPr id="18" name="Picture 17">
            <a:extLst>
              <a:ext uri="{FF2B5EF4-FFF2-40B4-BE49-F238E27FC236}">
                <a16:creationId xmlns:a16="http://schemas.microsoft.com/office/drawing/2014/main" id="{A8D1F1A5-B3F6-4ED5-8AA3-13240E8E54B0}"/>
              </a:ext>
            </a:extLst>
          </p:cNvPr>
          <p:cNvPicPr>
            <a:picLocks noChangeAspect="1"/>
          </p:cNvPicPr>
          <p:nvPr/>
        </p:nvPicPr>
        <p:blipFill rotWithShape="1">
          <a:blip r:embed="rId5"/>
          <a:srcRect l="7762" t="2639" r="1108" b="5734"/>
          <a:stretch/>
        </p:blipFill>
        <p:spPr>
          <a:xfrm>
            <a:off x="9413030" y="2045387"/>
            <a:ext cx="1042590" cy="758472"/>
          </a:xfrm>
          <a:prstGeom prst="rect">
            <a:avLst/>
          </a:prstGeom>
        </p:spPr>
      </p:pic>
      <p:pic>
        <p:nvPicPr>
          <p:cNvPr id="19" name="Picture 18">
            <a:extLst>
              <a:ext uri="{FF2B5EF4-FFF2-40B4-BE49-F238E27FC236}">
                <a16:creationId xmlns:a16="http://schemas.microsoft.com/office/drawing/2014/main" id="{AC516774-40DB-439A-BF03-82A803289557}"/>
              </a:ext>
            </a:extLst>
          </p:cNvPr>
          <p:cNvPicPr>
            <a:picLocks noChangeAspect="1"/>
          </p:cNvPicPr>
          <p:nvPr/>
        </p:nvPicPr>
        <p:blipFill rotWithShape="1">
          <a:blip r:embed="rId6"/>
          <a:srcRect l="3992" t="4418" r="5934" b="7881"/>
          <a:stretch/>
        </p:blipFill>
        <p:spPr>
          <a:xfrm>
            <a:off x="10831222" y="2045386"/>
            <a:ext cx="1057217" cy="758479"/>
          </a:xfrm>
          <a:prstGeom prst="rect">
            <a:avLst/>
          </a:prstGeom>
        </p:spPr>
      </p:pic>
      <p:sp>
        <p:nvSpPr>
          <p:cNvPr id="23" name="Arrow: Down 22">
            <a:extLst>
              <a:ext uri="{FF2B5EF4-FFF2-40B4-BE49-F238E27FC236}">
                <a16:creationId xmlns:a16="http://schemas.microsoft.com/office/drawing/2014/main" id="{3BA8D8CD-2FC4-47B0-9ECC-C567CCF71A1C}"/>
              </a:ext>
            </a:extLst>
          </p:cNvPr>
          <p:cNvSpPr/>
          <p:nvPr/>
        </p:nvSpPr>
        <p:spPr>
          <a:xfrm rot="16200000">
            <a:off x="6561375" y="4613908"/>
            <a:ext cx="1731391" cy="401632"/>
          </a:xfrm>
          <a:prstGeom prst="downArrow">
            <a:avLst/>
          </a:prstGeom>
          <a:gradFill flip="none" rotWithShape="1">
            <a:gsLst>
              <a:gs pos="0">
                <a:schemeClr val="accent1">
                  <a:lumMod val="75000"/>
                </a:schemeClr>
              </a:gs>
              <a:gs pos="67000">
                <a:schemeClr val="accent1">
                  <a:lumMod val="75000"/>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D244A37-295B-4D3A-B2E1-34446DE00A94}"/>
              </a:ext>
            </a:extLst>
          </p:cNvPr>
          <p:cNvSpPr txBox="1"/>
          <p:nvPr/>
        </p:nvSpPr>
        <p:spPr>
          <a:xfrm>
            <a:off x="5103876" y="5942217"/>
            <a:ext cx="1904123" cy="523220"/>
          </a:xfrm>
          <a:prstGeom prst="rect">
            <a:avLst/>
          </a:prstGeom>
          <a:solidFill>
            <a:schemeClr val="bg1"/>
          </a:solidFill>
        </p:spPr>
        <p:txBody>
          <a:bodyPr wrap="square" rtlCol="0">
            <a:spAutoFit/>
          </a:bodyPr>
          <a:lstStyle/>
          <a:p>
            <a:pPr algn="ctr"/>
            <a:r>
              <a:rPr lang="en-US" sz="1400" dirty="0"/>
              <a:t>M. </a:t>
            </a:r>
            <a:r>
              <a:rPr lang="en-US" sz="1400" dirty="0" err="1"/>
              <a:t>Garlasche</a:t>
            </a:r>
            <a:r>
              <a:rPr lang="en-US" sz="1400" dirty="0"/>
              <a:t>, </a:t>
            </a:r>
            <a:r>
              <a:rPr lang="en-US" sz="1400" dirty="0" err="1"/>
              <a:t>Laurene</a:t>
            </a:r>
            <a:r>
              <a:rPr lang="en-US" sz="1400" dirty="0"/>
              <a:t> </a:t>
            </a:r>
            <a:r>
              <a:rPr lang="en-US" sz="1400" dirty="0" err="1"/>
              <a:t>Giordanino</a:t>
            </a:r>
            <a:r>
              <a:rPr lang="en-US" sz="1400" dirty="0"/>
              <a:t> (CERN)</a:t>
            </a:r>
          </a:p>
        </p:txBody>
      </p:sp>
      <p:sp>
        <p:nvSpPr>
          <p:cNvPr id="25" name="TextBox 24">
            <a:extLst>
              <a:ext uri="{FF2B5EF4-FFF2-40B4-BE49-F238E27FC236}">
                <a16:creationId xmlns:a16="http://schemas.microsoft.com/office/drawing/2014/main" id="{5F4A868C-DB3D-4E87-BDC6-1C3C6DF2EB2C}"/>
              </a:ext>
            </a:extLst>
          </p:cNvPr>
          <p:cNvSpPr txBox="1"/>
          <p:nvPr/>
        </p:nvSpPr>
        <p:spPr>
          <a:xfrm>
            <a:off x="5264060" y="3148390"/>
            <a:ext cx="1663880" cy="461665"/>
          </a:xfrm>
          <a:prstGeom prst="rect">
            <a:avLst/>
          </a:prstGeom>
          <a:solidFill>
            <a:srgbClr val="DEE4DC"/>
          </a:solidFill>
        </p:spPr>
        <p:txBody>
          <a:bodyPr wrap="square" rtlCol="0">
            <a:spAutoFit/>
          </a:bodyPr>
          <a:lstStyle/>
          <a:p>
            <a:r>
              <a:rPr lang="en-US" sz="1200" dirty="0">
                <a:latin typeface="Segoe UI" panose="020B0502040204020203" pitchFamily="34" charset="0"/>
                <a:cs typeface="Segoe UI" panose="020B0502040204020203" pitchFamily="34" charset="0"/>
              </a:rPr>
              <a:t>LHC DQW Crab Cavity @ 400 MHz</a:t>
            </a:r>
          </a:p>
        </p:txBody>
      </p:sp>
      <p:sp>
        <p:nvSpPr>
          <p:cNvPr id="27" name="TextBox 26">
            <a:extLst>
              <a:ext uri="{FF2B5EF4-FFF2-40B4-BE49-F238E27FC236}">
                <a16:creationId xmlns:a16="http://schemas.microsoft.com/office/drawing/2014/main" id="{D73633DB-1339-4165-94BD-66FD4C29AA04}"/>
              </a:ext>
            </a:extLst>
          </p:cNvPr>
          <p:cNvSpPr txBox="1"/>
          <p:nvPr/>
        </p:nvSpPr>
        <p:spPr>
          <a:xfrm>
            <a:off x="8826494" y="3220925"/>
            <a:ext cx="2692585" cy="276999"/>
          </a:xfrm>
          <a:prstGeom prst="rect">
            <a:avLst/>
          </a:prstGeom>
          <a:solidFill>
            <a:srgbClr val="DEE4DC"/>
          </a:solidFill>
        </p:spPr>
        <p:txBody>
          <a:bodyPr wrap="square" rtlCol="0">
            <a:spAutoFit/>
          </a:bodyPr>
          <a:lstStyle/>
          <a:p>
            <a:r>
              <a:rPr lang="en-US" sz="1200" dirty="0">
                <a:latin typeface="Segoe UI" panose="020B0502040204020203" pitchFamily="34" charset="0"/>
                <a:cs typeface="Segoe UI" panose="020B0502040204020203" pitchFamily="34" charset="0"/>
              </a:rPr>
              <a:t>EIC DQW Crab Cavity @ 197 MHz</a:t>
            </a:r>
          </a:p>
        </p:txBody>
      </p:sp>
      <p:sp>
        <p:nvSpPr>
          <p:cNvPr id="28" name="TextBox 27">
            <a:extLst>
              <a:ext uri="{FF2B5EF4-FFF2-40B4-BE49-F238E27FC236}">
                <a16:creationId xmlns:a16="http://schemas.microsoft.com/office/drawing/2014/main" id="{DC32FE98-89F4-4A08-92E2-0C8F0EE10786}"/>
              </a:ext>
            </a:extLst>
          </p:cNvPr>
          <p:cNvSpPr txBox="1"/>
          <p:nvPr/>
        </p:nvSpPr>
        <p:spPr>
          <a:xfrm>
            <a:off x="7923118" y="6026870"/>
            <a:ext cx="4155759" cy="307777"/>
          </a:xfrm>
          <a:prstGeom prst="rect">
            <a:avLst/>
          </a:prstGeom>
          <a:solidFill>
            <a:schemeClr val="bg1"/>
          </a:solidFill>
        </p:spPr>
        <p:txBody>
          <a:bodyPr wrap="square" rtlCol="0">
            <a:spAutoFit/>
          </a:bodyPr>
          <a:lstStyle/>
          <a:p>
            <a:pPr algn="ctr"/>
            <a:r>
              <a:rPr lang="en-US" sz="1400" dirty="0"/>
              <a:t>D. Holmes (BNL)</a:t>
            </a:r>
          </a:p>
        </p:txBody>
      </p:sp>
      <p:sp>
        <p:nvSpPr>
          <p:cNvPr id="29" name="TextBox 28">
            <a:extLst>
              <a:ext uri="{FF2B5EF4-FFF2-40B4-BE49-F238E27FC236}">
                <a16:creationId xmlns:a16="http://schemas.microsoft.com/office/drawing/2014/main" id="{ECA4C4FC-3A36-4826-9766-0CCC195F1173}"/>
              </a:ext>
            </a:extLst>
          </p:cNvPr>
          <p:cNvSpPr txBox="1"/>
          <p:nvPr/>
        </p:nvSpPr>
        <p:spPr>
          <a:xfrm>
            <a:off x="9386292" y="1737773"/>
            <a:ext cx="2692585" cy="276999"/>
          </a:xfrm>
          <a:prstGeom prst="rect">
            <a:avLst/>
          </a:prstGeom>
          <a:solidFill>
            <a:srgbClr val="DEE4DC"/>
          </a:solidFill>
        </p:spPr>
        <p:txBody>
          <a:bodyPr wrap="square" rtlCol="0">
            <a:spAutoFit/>
          </a:bodyPr>
          <a:lstStyle/>
          <a:p>
            <a:r>
              <a:rPr lang="en-US" sz="1200" dirty="0">
                <a:latin typeface="Segoe UI" panose="020B0502040204020203" pitchFamily="34" charset="0"/>
                <a:cs typeface="Segoe UI" panose="020B0502040204020203" pitchFamily="34" charset="0"/>
              </a:rPr>
              <a:t>EIC RFD Crab Cavity @ 197 MHz</a:t>
            </a:r>
          </a:p>
        </p:txBody>
      </p:sp>
      <p:sp>
        <p:nvSpPr>
          <p:cNvPr id="30" name="TextBox 29">
            <a:extLst>
              <a:ext uri="{FF2B5EF4-FFF2-40B4-BE49-F238E27FC236}">
                <a16:creationId xmlns:a16="http://schemas.microsoft.com/office/drawing/2014/main" id="{0300A999-6510-43DC-9C4A-CA4A485CB44C}"/>
              </a:ext>
            </a:extLst>
          </p:cNvPr>
          <p:cNvSpPr txBox="1"/>
          <p:nvPr/>
        </p:nvSpPr>
        <p:spPr>
          <a:xfrm>
            <a:off x="9455708" y="2733959"/>
            <a:ext cx="1904122" cy="307777"/>
          </a:xfrm>
          <a:prstGeom prst="rect">
            <a:avLst/>
          </a:prstGeom>
          <a:noFill/>
        </p:spPr>
        <p:txBody>
          <a:bodyPr wrap="square" rtlCol="0">
            <a:spAutoFit/>
          </a:bodyPr>
          <a:lstStyle/>
          <a:p>
            <a:pPr algn="ctr"/>
            <a:r>
              <a:rPr lang="en-US" sz="1400" dirty="0"/>
              <a:t>S. De Silva (ODU)</a:t>
            </a:r>
          </a:p>
        </p:txBody>
      </p:sp>
      <p:sp>
        <p:nvSpPr>
          <p:cNvPr id="31" name="TextBox 30">
            <a:extLst>
              <a:ext uri="{FF2B5EF4-FFF2-40B4-BE49-F238E27FC236}">
                <a16:creationId xmlns:a16="http://schemas.microsoft.com/office/drawing/2014/main" id="{E6BE343A-9013-45B6-B5BD-86D5183C6F6B}"/>
              </a:ext>
            </a:extLst>
          </p:cNvPr>
          <p:cNvSpPr txBox="1"/>
          <p:nvPr/>
        </p:nvSpPr>
        <p:spPr>
          <a:xfrm>
            <a:off x="10070820" y="2203269"/>
            <a:ext cx="847512" cy="261610"/>
          </a:xfrm>
          <a:prstGeom prst="rect">
            <a:avLst/>
          </a:prstGeom>
          <a:noFill/>
        </p:spPr>
        <p:txBody>
          <a:bodyPr wrap="square" rtlCol="0">
            <a:spAutoFit/>
          </a:bodyPr>
          <a:lstStyle/>
          <a:p>
            <a:pPr algn="ctr"/>
            <a:r>
              <a:rPr lang="en-US" sz="1100" dirty="0"/>
              <a:t>Peak E</a:t>
            </a:r>
          </a:p>
        </p:txBody>
      </p:sp>
      <p:sp>
        <p:nvSpPr>
          <p:cNvPr id="32" name="TextBox 31">
            <a:extLst>
              <a:ext uri="{FF2B5EF4-FFF2-40B4-BE49-F238E27FC236}">
                <a16:creationId xmlns:a16="http://schemas.microsoft.com/office/drawing/2014/main" id="{89F00283-A393-4B6B-8BB8-BE4C0085DE1B}"/>
              </a:ext>
            </a:extLst>
          </p:cNvPr>
          <p:cNvSpPr txBox="1"/>
          <p:nvPr/>
        </p:nvSpPr>
        <p:spPr>
          <a:xfrm>
            <a:off x="11266196" y="2576364"/>
            <a:ext cx="847512" cy="261610"/>
          </a:xfrm>
          <a:prstGeom prst="rect">
            <a:avLst/>
          </a:prstGeom>
          <a:noFill/>
        </p:spPr>
        <p:txBody>
          <a:bodyPr wrap="square" rtlCol="0">
            <a:spAutoFit/>
          </a:bodyPr>
          <a:lstStyle/>
          <a:p>
            <a:pPr algn="ctr"/>
            <a:r>
              <a:rPr lang="en-US" sz="1100" dirty="0"/>
              <a:t>Peak B</a:t>
            </a:r>
          </a:p>
        </p:txBody>
      </p:sp>
      <p:pic>
        <p:nvPicPr>
          <p:cNvPr id="33" name="Picture 32">
            <a:extLst>
              <a:ext uri="{FF2B5EF4-FFF2-40B4-BE49-F238E27FC236}">
                <a16:creationId xmlns:a16="http://schemas.microsoft.com/office/drawing/2014/main" id="{714CA9C6-C1CD-4C17-8F55-D7B329DA99C8}"/>
              </a:ext>
            </a:extLst>
          </p:cNvPr>
          <p:cNvPicPr>
            <a:picLocks noChangeAspect="1"/>
          </p:cNvPicPr>
          <p:nvPr/>
        </p:nvPicPr>
        <p:blipFill>
          <a:blip r:embed="rId7"/>
          <a:stretch>
            <a:fillRect/>
          </a:stretch>
        </p:blipFill>
        <p:spPr>
          <a:xfrm>
            <a:off x="59267" y="5789098"/>
            <a:ext cx="2877077" cy="676339"/>
          </a:xfrm>
          <a:prstGeom prst="rect">
            <a:avLst/>
          </a:prstGeom>
        </p:spPr>
      </p:pic>
      <p:pic>
        <p:nvPicPr>
          <p:cNvPr id="34" name="Picture 33">
            <a:extLst>
              <a:ext uri="{FF2B5EF4-FFF2-40B4-BE49-F238E27FC236}">
                <a16:creationId xmlns:a16="http://schemas.microsoft.com/office/drawing/2014/main" id="{47EA1A4A-9F55-423A-BF54-34CEB5FA7E35}"/>
              </a:ext>
            </a:extLst>
          </p:cNvPr>
          <p:cNvPicPr>
            <a:picLocks noChangeAspect="1"/>
          </p:cNvPicPr>
          <p:nvPr/>
        </p:nvPicPr>
        <p:blipFill>
          <a:blip r:embed="rId8"/>
          <a:stretch>
            <a:fillRect/>
          </a:stretch>
        </p:blipFill>
        <p:spPr>
          <a:xfrm>
            <a:off x="476714" y="4295017"/>
            <a:ext cx="2048468" cy="998075"/>
          </a:xfrm>
          <a:prstGeom prst="rect">
            <a:avLst/>
          </a:prstGeom>
          <a:ln w="76200">
            <a:noFill/>
          </a:ln>
        </p:spPr>
      </p:pic>
      <p:sp>
        <p:nvSpPr>
          <p:cNvPr id="35" name="Arrow: Down 34">
            <a:extLst>
              <a:ext uri="{FF2B5EF4-FFF2-40B4-BE49-F238E27FC236}">
                <a16:creationId xmlns:a16="http://schemas.microsoft.com/office/drawing/2014/main" id="{7826FE84-7158-4BD1-98E4-E005C5D6503B}"/>
              </a:ext>
            </a:extLst>
          </p:cNvPr>
          <p:cNvSpPr/>
          <p:nvPr/>
        </p:nvSpPr>
        <p:spPr>
          <a:xfrm>
            <a:off x="632109" y="5395157"/>
            <a:ext cx="1731391" cy="314968"/>
          </a:xfrm>
          <a:prstGeom prst="downArrow">
            <a:avLst/>
          </a:prstGeom>
          <a:gradFill flip="none" rotWithShape="1">
            <a:gsLst>
              <a:gs pos="0">
                <a:schemeClr val="accent1">
                  <a:lumMod val="75000"/>
                </a:schemeClr>
              </a:gs>
              <a:gs pos="67000">
                <a:schemeClr val="accent1">
                  <a:lumMod val="75000"/>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FEFFE7B-B8C1-4AAC-A698-3E67C3F49B36}"/>
              </a:ext>
            </a:extLst>
          </p:cNvPr>
          <p:cNvSpPr txBox="1"/>
          <p:nvPr/>
        </p:nvSpPr>
        <p:spPr>
          <a:xfrm>
            <a:off x="2820413" y="4553114"/>
            <a:ext cx="2010834" cy="523220"/>
          </a:xfrm>
          <a:prstGeom prst="rect">
            <a:avLst/>
          </a:prstGeom>
          <a:noFill/>
        </p:spPr>
        <p:txBody>
          <a:bodyPr wrap="square" rtlCol="0">
            <a:spAutoFit/>
          </a:bodyPr>
          <a:lstStyle/>
          <a:p>
            <a:r>
              <a:rPr lang="en-US" sz="1400" dirty="0"/>
              <a:t>Prototype 5-cell elliptical cavity @ 650 MHz</a:t>
            </a:r>
          </a:p>
        </p:txBody>
      </p:sp>
      <p:sp>
        <p:nvSpPr>
          <p:cNvPr id="37" name="TextBox 36">
            <a:extLst>
              <a:ext uri="{FF2B5EF4-FFF2-40B4-BE49-F238E27FC236}">
                <a16:creationId xmlns:a16="http://schemas.microsoft.com/office/drawing/2014/main" id="{BFDC62D9-A2F9-4FCE-AF74-ADC27B1B79F1}"/>
              </a:ext>
            </a:extLst>
          </p:cNvPr>
          <p:cNvSpPr txBox="1"/>
          <p:nvPr/>
        </p:nvSpPr>
        <p:spPr>
          <a:xfrm>
            <a:off x="2970251" y="5865657"/>
            <a:ext cx="1904123" cy="523220"/>
          </a:xfrm>
          <a:prstGeom prst="rect">
            <a:avLst/>
          </a:prstGeom>
          <a:solidFill>
            <a:srgbClr val="DEE4DC"/>
          </a:solidFill>
        </p:spPr>
        <p:txBody>
          <a:bodyPr wrap="square" rtlCol="0">
            <a:spAutoFit/>
          </a:bodyPr>
          <a:lstStyle/>
          <a:p>
            <a:r>
              <a:rPr lang="en-US" sz="1400" dirty="0"/>
              <a:t>EIC 5-cell cavity for RCS and HSR @ 591 MHz</a:t>
            </a:r>
          </a:p>
        </p:txBody>
      </p:sp>
      <p:sp>
        <p:nvSpPr>
          <p:cNvPr id="38" name="TextBox 37">
            <a:extLst>
              <a:ext uri="{FF2B5EF4-FFF2-40B4-BE49-F238E27FC236}">
                <a16:creationId xmlns:a16="http://schemas.microsoft.com/office/drawing/2014/main" id="{6FD3F0A0-C90D-4CA2-BDF4-3E2ACF05A40A}"/>
              </a:ext>
            </a:extLst>
          </p:cNvPr>
          <p:cNvSpPr txBox="1"/>
          <p:nvPr/>
        </p:nvSpPr>
        <p:spPr>
          <a:xfrm>
            <a:off x="2411128" y="5337940"/>
            <a:ext cx="1198648" cy="307777"/>
          </a:xfrm>
          <a:prstGeom prst="rect">
            <a:avLst/>
          </a:prstGeom>
          <a:noFill/>
        </p:spPr>
        <p:txBody>
          <a:bodyPr wrap="square" rtlCol="0">
            <a:spAutoFit/>
          </a:bodyPr>
          <a:lstStyle/>
          <a:p>
            <a:r>
              <a:rPr lang="en-US" sz="1400" dirty="0"/>
              <a:t>W. Xu (BNL)</a:t>
            </a:r>
          </a:p>
        </p:txBody>
      </p:sp>
      <p:pic>
        <p:nvPicPr>
          <p:cNvPr id="8" name="Picture 7" descr="A picture containing room, gambling house, scene&#10;&#10;Description automatically generated">
            <a:extLst>
              <a:ext uri="{FF2B5EF4-FFF2-40B4-BE49-F238E27FC236}">
                <a16:creationId xmlns:a16="http://schemas.microsoft.com/office/drawing/2014/main" id="{2F4AF061-3CB7-4958-A44A-F24107B885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9963" y="3633785"/>
            <a:ext cx="1571950" cy="2369270"/>
          </a:xfrm>
          <a:prstGeom prst="rect">
            <a:avLst/>
          </a:prstGeom>
        </p:spPr>
      </p:pic>
    </p:spTree>
    <p:extLst>
      <p:ext uri="{BB962C8B-B14F-4D97-AF65-F5344CB8AC3E}">
        <p14:creationId xmlns:p14="http://schemas.microsoft.com/office/powerpoint/2010/main" val="1258338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normAutofit/>
          </a:bodyPr>
          <a:lstStyle/>
          <a:p>
            <a:r>
              <a:rPr lang="en-US" sz="2400" dirty="0"/>
              <a:t>	SRF Technology Limitations 2 – RF Couplers</a:t>
            </a:r>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18</a:t>
            </a:fld>
            <a:endParaRPr lang="en-US" dirty="0"/>
          </a:p>
        </p:txBody>
      </p:sp>
      <p:pic>
        <p:nvPicPr>
          <p:cNvPr id="5" name="Picture 4">
            <a:extLst>
              <a:ext uri="{FF2B5EF4-FFF2-40B4-BE49-F238E27FC236}">
                <a16:creationId xmlns:a16="http://schemas.microsoft.com/office/drawing/2014/main" id="{09E03925-F3F8-4A45-8955-E2CD969F5670}"/>
              </a:ext>
            </a:extLst>
          </p:cNvPr>
          <p:cNvPicPr>
            <a:picLocks noChangeAspect="1"/>
          </p:cNvPicPr>
          <p:nvPr/>
        </p:nvPicPr>
        <p:blipFill rotWithShape="1">
          <a:blip r:embed="rId2">
            <a:extLst>
              <a:ext uri="{28A0092B-C50C-407E-A947-70E740481C1C}">
                <a14:useLocalDpi xmlns:a14="http://schemas.microsoft.com/office/drawing/2010/main" val="0"/>
              </a:ext>
            </a:extLst>
          </a:blip>
          <a:srcRect l="2233" t="39978" r="4576" b="499"/>
          <a:stretch/>
        </p:blipFill>
        <p:spPr>
          <a:xfrm>
            <a:off x="8496611" y="1506141"/>
            <a:ext cx="3557865" cy="1704361"/>
          </a:xfrm>
          <a:prstGeom prst="rect">
            <a:avLst/>
          </a:prstGeom>
        </p:spPr>
      </p:pic>
      <p:sp>
        <p:nvSpPr>
          <p:cNvPr id="6" name="TextBox 5">
            <a:extLst>
              <a:ext uri="{FF2B5EF4-FFF2-40B4-BE49-F238E27FC236}">
                <a16:creationId xmlns:a16="http://schemas.microsoft.com/office/drawing/2014/main" id="{1A9C7F1B-6C58-4C9D-95CB-491FB5F888E5}"/>
              </a:ext>
            </a:extLst>
          </p:cNvPr>
          <p:cNvSpPr txBox="1"/>
          <p:nvPr/>
        </p:nvSpPr>
        <p:spPr>
          <a:xfrm>
            <a:off x="7131660" y="4186602"/>
            <a:ext cx="5051319" cy="224676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de-DE" sz="1400" dirty="0">
                <a:latin typeface="Segoe UI" panose="020B0502040204020203" pitchFamily="34" charset="0"/>
                <a:cs typeface="Segoe UI" panose="020B0502040204020203" pitchFamily="34" charset="0"/>
              </a:rPr>
              <a:t>20 kW Beamline HOM Absorber for </a:t>
            </a:r>
            <a:r>
              <a:rPr lang="en-US" sz="1400" dirty="0">
                <a:latin typeface="Segoe UI" panose="020B0502040204020203" pitchFamily="34" charset="0"/>
                <a:cs typeface="Segoe UI" panose="020B0502040204020203" pitchFamily="34" charset="0"/>
              </a:rPr>
              <a:t>ESR SRF Cavity @ 591 MHz</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80 kW HOM power/cavity distributed onto 4 absorbers</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Room temperature with water cooling</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Mechanical and thermal FEA simulations completed</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Final machining of first high power assembly is finished</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Vacuum outgassing tests of </a:t>
            </a:r>
            <a:r>
              <a:rPr lang="en-US" sz="1400" dirty="0" err="1">
                <a:latin typeface="Segoe UI" panose="020B0502040204020203" pitchFamily="34" charset="0"/>
                <a:cs typeface="Segoe UI" panose="020B0502040204020203" pitchFamily="34" charset="0"/>
              </a:rPr>
              <a:t>SiC</a:t>
            </a:r>
            <a:r>
              <a:rPr lang="en-US" sz="1400" dirty="0">
                <a:latin typeface="Segoe UI" panose="020B0502040204020203" pitchFamily="34" charset="0"/>
                <a:cs typeface="Segoe UI" panose="020B0502040204020203" pitchFamily="34" charset="0"/>
              </a:rPr>
              <a:t> material and final high power BLA test is under way</a:t>
            </a:r>
          </a:p>
          <a:p>
            <a:pPr marL="285750" indent="-285750">
              <a:buFont typeface="Arial" panose="020B0604020202020204" pitchFamily="34" charset="0"/>
              <a:buChar char="•"/>
            </a:pPr>
            <a:r>
              <a:rPr lang="en-US" sz="1400" dirty="0">
                <a:latin typeface="Segoe UI" panose="020B0502040204020203" pitchFamily="34" charset="0"/>
                <a:cs typeface="Segoe UI" panose="020B0502040204020203" pitchFamily="34" charset="0"/>
              </a:rPr>
              <a:t>Low-power testing with copper cavity and high-power testing with 1MW klystron are planned</a:t>
            </a:r>
          </a:p>
        </p:txBody>
      </p:sp>
      <p:pic>
        <p:nvPicPr>
          <p:cNvPr id="7" name="Content Placeholder 5">
            <a:extLst>
              <a:ext uri="{FF2B5EF4-FFF2-40B4-BE49-F238E27FC236}">
                <a16:creationId xmlns:a16="http://schemas.microsoft.com/office/drawing/2014/main" id="{4C8E3B4F-D21C-4212-B8CF-F307C2AD5B51}"/>
              </a:ext>
            </a:extLst>
          </p:cNvPr>
          <p:cNvPicPr>
            <a:picLocks noChangeAspect="1"/>
          </p:cNvPicPr>
          <p:nvPr/>
        </p:nvPicPr>
        <p:blipFill>
          <a:blip r:embed="rId3"/>
          <a:stretch>
            <a:fillRect/>
          </a:stretch>
        </p:blipFill>
        <p:spPr>
          <a:xfrm>
            <a:off x="100012" y="1505999"/>
            <a:ext cx="3143251" cy="2357438"/>
          </a:xfrm>
          <a:prstGeom prst="rect">
            <a:avLst/>
          </a:prstGeom>
          <a:ln w="76200">
            <a:noFill/>
          </a:ln>
        </p:spPr>
      </p:pic>
      <p:sp>
        <p:nvSpPr>
          <p:cNvPr id="8" name="TextBox 7">
            <a:extLst>
              <a:ext uri="{FF2B5EF4-FFF2-40B4-BE49-F238E27FC236}">
                <a16:creationId xmlns:a16="http://schemas.microsoft.com/office/drawing/2014/main" id="{3C9E4F85-8CCB-46A7-AA74-15743E18694A}"/>
              </a:ext>
            </a:extLst>
          </p:cNvPr>
          <p:cNvSpPr txBox="1"/>
          <p:nvPr/>
        </p:nvSpPr>
        <p:spPr>
          <a:xfrm>
            <a:off x="1649246" y="4447363"/>
            <a:ext cx="5154929" cy="1938992"/>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sz="1500" dirty="0">
                <a:latin typeface="Segoe UI" panose="020B0502040204020203" pitchFamily="34" charset="0"/>
                <a:cs typeface="Segoe UI" panose="020B0502040204020203" pitchFamily="34" charset="0"/>
              </a:rPr>
              <a:t>Prototype FPCs are designed and fabricated</a:t>
            </a:r>
          </a:p>
          <a:p>
            <a:pPr marL="285750" indent="-285750">
              <a:spcAft>
                <a:spcPts val="600"/>
              </a:spcAft>
              <a:buFont typeface="Arial" panose="020B0604020202020204" pitchFamily="34" charset="0"/>
              <a:buChar char="•"/>
            </a:pPr>
            <a:r>
              <a:rPr lang="en-US" sz="1500" dirty="0">
                <a:latin typeface="Segoe UI" panose="020B0502040204020203" pitchFamily="34" charset="0"/>
                <a:cs typeface="Segoe UI" panose="020B0502040204020203" pitchFamily="34" charset="0"/>
              </a:rPr>
              <a:t>Demonstrated proof-of-principle of the Waveguide Tuner (</a:t>
            </a:r>
            <a:r>
              <a:rPr lang="en-US" sz="1500" dirty="0" err="1">
                <a:latin typeface="Segoe UI" panose="020B0502040204020203" pitchFamily="34" charset="0"/>
                <a:cs typeface="Segoe UI" panose="020B0502040204020203" pitchFamily="34" charset="0"/>
              </a:rPr>
              <a:t>Q</a:t>
            </a:r>
            <a:r>
              <a:rPr lang="en-US" sz="1500" baseline="-25000" dirty="0" err="1">
                <a:latin typeface="Segoe UI" panose="020B0502040204020203" pitchFamily="34" charset="0"/>
                <a:cs typeface="Segoe UI" panose="020B0502040204020203" pitchFamily="34" charset="0"/>
              </a:rPr>
              <a:t>ext</a:t>
            </a:r>
            <a:r>
              <a:rPr lang="en-US" sz="1500" dirty="0">
                <a:latin typeface="Segoe UI" panose="020B0502040204020203" pitchFamily="34" charset="0"/>
                <a:cs typeface="Segoe UI" panose="020B0502040204020203" pitchFamily="34" charset="0"/>
              </a:rPr>
              <a:t> adjustable by a factor of 20) and FPCs (400 kW CW, full reflection, various phases)</a:t>
            </a:r>
          </a:p>
          <a:p>
            <a:pPr marL="285750" indent="-285750">
              <a:spcAft>
                <a:spcPts val="600"/>
              </a:spcAft>
              <a:buFont typeface="Arial" panose="020B0604020202020204" pitchFamily="34" charset="0"/>
              <a:buChar char="•"/>
            </a:pPr>
            <a:r>
              <a:rPr lang="en-US" sz="1500" dirty="0">
                <a:latin typeface="Segoe UI" panose="020B0502040204020203" pitchFamily="34" charset="0"/>
                <a:cs typeface="Segoe UI" panose="020B0502040204020203" pitchFamily="34" charset="0"/>
              </a:rPr>
              <a:t>Testing 500 kW waveguide tuner with a 500 kW fixed power coupler.</a:t>
            </a:r>
          </a:p>
          <a:p>
            <a:pPr marL="285750" indent="-285750">
              <a:spcAft>
                <a:spcPts val="600"/>
              </a:spcAft>
              <a:buFont typeface="Arial" panose="020B0604020202020204" pitchFamily="34" charset="0"/>
              <a:buChar char="•"/>
            </a:pPr>
            <a:r>
              <a:rPr lang="en-US" sz="1500" dirty="0">
                <a:latin typeface="Segoe UI" panose="020B0502040204020203" pitchFamily="34" charset="0"/>
                <a:cs typeface="Segoe UI" panose="020B0502040204020203" pitchFamily="34" charset="0"/>
              </a:rPr>
              <a:t>Solution to long lifetime of RF window is planned next.</a:t>
            </a:r>
          </a:p>
        </p:txBody>
      </p:sp>
      <p:pic>
        <p:nvPicPr>
          <p:cNvPr id="9" name="Picture 8">
            <a:extLst>
              <a:ext uri="{FF2B5EF4-FFF2-40B4-BE49-F238E27FC236}">
                <a16:creationId xmlns:a16="http://schemas.microsoft.com/office/drawing/2014/main" id="{F49AF0C9-B1FA-44D8-A6AE-497160B0C5ED}"/>
              </a:ext>
            </a:extLst>
          </p:cNvPr>
          <p:cNvPicPr>
            <a:picLocks noChangeAspect="1" noChangeArrowheads="1"/>
          </p:cNvPicPr>
          <p:nvPr/>
        </p:nvPicPr>
        <p:blipFill>
          <a:blip r:embed="rId4" cstate="print"/>
          <a:srcRect/>
          <a:stretch>
            <a:fillRect/>
          </a:stretch>
        </p:blipFill>
        <p:spPr bwMode="auto">
          <a:xfrm>
            <a:off x="100012" y="3956784"/>
            <a:ext cx="1423973" cy="2429571"/>
          </a:xfrm>
          <a:prstGeom prst="rect">
            <a:avLst/>
          </a:prstGeom>
          <a:noFill/>
          <a:ln w="76200">
            <a:noFill/>
            <a:miter lim="800000"/>
            <a:headEnd/>
            <a:tailEnd/>
          </a:ln>
        </p:spPr>
      </p:pic>
      <p:sp>
        <p:nvSpPr>
          <p:cNvPr id="3" name="TextBox 2">
            <a:extLst>
              <a:ext uri="{FF2B5EF4-FFF2-40B4-BE49-F238E27FC236}">
                <a16:creationId xmlns:a16="http://schemas.microsoft.com/office/drawing/2014/main" id="{2E0BD25A-9429-44DF-AD63-CACFA79129EA}"/>
              </a:ext>
            </a:extLst>
          </p:cNvPr>
          <p:cNvSpPr txBox="1"/>
          <p:nvPr/>
        </p:nvSpPr>
        <p:spPr>
          <a:xfrm>
            <a:off x="137523" y="812994"/>
            <a:ext cx="11916953" cy="646331"/>
          </a:xfrm>
          <a:prstGeom prst="rect">
            <a:avLst/>
          </a:prstGeom>
          <a:solidFill>
            <a:srgbClr val="DEE4DC"/>
          </a:solidFill>
        </p:spPr>
        <p:txBody>
          <a:bodyPr wrap="square" rtlCol="0">
            <a:spAutoFit/>
          </a:bodyPr>
          <a:lstStyle/>
          <a:p>
            <a:r>
              <a:rPr lang="en-US" dirty="0"/>
              <a:t>Producing a high performance, reliable, and cost-effective coupler is a highly multidisciplinary task. On the other hand, a failed coupler design would have a serious impact on the accelerator operation.</a:t>
            </a:r>
          </a:p>
        </p:txBody>
      </p:sp>
      <p:sp>
        <p:nvSpPr>
          <p:cNvPr id="10" name="TextBox 9">
            <a:extLst>
              <a:ext uri="{FF2B5EF4-FFF2-40B4-BE49-F238E27FC236}">
                <a16:creationId xmlns:a16="http://schemas.microsoft.com/office/drawing/2014/main" id="{31A5B968-0233-4188-B193-A5313CBDA57C}"/>
              </a:ext>
            </a:extLst>
          </p:cNvPr>
          <p:cNvSpPr txBox="1"/>
          <p:nvPr/>
        </p:nvSpPr>
        <p:spPr>
          <a:xfrm>
            <a:off x="3352817" y="1570419"/>
            <a:ext cx="4516804" cy="2215991"/>
          </a:xfrm>
          <a:prstGeom prst="rect">
            <a:avLst/>
          </a:prstGeom>
          <a:solidFill>
            <a:schemeClr val="bg2"/>
          </a:solidFill>
        </p:spPr>
        <p:txBody>
          <a:bodyPr wrap="square" rtlCol="0">
            <a:spAutoFit/>
          </a:bodyPr>
          <a:lstStyle/>
          <a:p>
            <a:pPr>
              <a:spcAft>
                <a:spcPts val="600"/>
              </a:spcAft>
            </a:pPr>
            <a:r>
              <a:rPr lang="en-US" sz="1600" dirty="0">
                <a:latin typeface="Segoe UI" panose="020B0502040204020203" pitchFamily="34" charset="0"/>
                <a:cs typeface="Segoe UI" panose="020B0502040204020203" pitchFamily="34" charset="0"/>
              </a:rPr>
              <a:t>In the ESR, there are two challenges associated with the RF couplers of the 17 SRF cavities:</a:t>
            </a:r>
          </a:p>
          <a:p>
            <a:pPr marL="285750" indent="-285750">
              <a:spcAft>
                <a:spcPts val="600"/>
              </a:spcAft>
              <a:buFont typeface="Arial" panose="020B0604020202020204" pitchFamily="34" charset="0"/>
              <a:buChar char="•"/>
            </a:pPr>
            <a:r>
              <a:rPr lang="en-US" sz="1600" b="1" dirty="0">
                <a:solidFill>
                  <a:srgbClr val="6C3C3C"/>
                </a:solidFill>
                <a:latin typeface="Segoe UI" panose="020B0502040204020203" pitchFamily="34" charset="0"/>
                <a:cs typeface="Segoe UI" panose="020B0502040204020203" pitchFamily="34" charset="0"/>
              </a:rPr>
              <a:t>12.6 MW input power</a:t>
            </a:r>
            <a:r>
              <a:rPr lang="en-US" sz="1600" dirty="0">
                <a:latin typeface="Segoe UI" panose="020B0502040204020203" pitchFamily="34" charset="0"/>
                <a:cs typeface="Segoe UI" panose="020B0502040204020203" pitchFamily="34" charset="0"/>
              </a:rPr>
              <a:t> to compensate the synchrotron radiation and HOM loss </a:t>
            </a:r>
            <a:r>
              <a:rPr lang="en-US" sz="1600" dirty="0">
                <a:latin typeface="Segoe UI" panose="020B0502040204020203" pitchFamily="34" charset="0"/>
                <a:cs typeface="Segoe UI" panose="020B0502040204020203" pitchFamily="34" charset="0"/>
                <a:sym typeface="Wingdings" panose="05000000000000000000" pitchFamily="2" charset="2"/>
              </a:rPr>
              <a:t> 800 kW per cavity  400 kW per FPC</a:t>
            </a:r>
            <a:endParaRPr lang="en-US" sz="1600" dirty="0">
              <a:latin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1600" b="1" dirty="0">
                <a:solidFill>
                  <a:srgbClr val="6C3C3C"/>
                </a:solidFill>
                <a:latin typeface="Segoe UI" panose="020B0502040204020203" pitchFamily="34" charset="0"/>
                <a:cs typeface="Segoe UI" panose="020B0502040204020203" pitchFamily="34" charset="0"/>
              </a:rPr>
              <a:t>830 kW HOM power</a:t>
            </a:r>
            <a:r>
              <a:rPr lang="en-US" sz="1600" dirty="0">
                <a:latin typeface="Segoe UI" panose="020B0502040204020203" pitchFamily="34" charset="0"/>
                <a:cs typeface="Segoe UI" panose="020B0502040204020203" pitchFamily="34" charset="0"/>
              </a:rPr>
              <a:t> absorption to achieve the required impedance </a:t>
            </a:r>
            <a:r>
              <a:rPr lang="en-US" sz="1600" dirty="0">
                <a:latin typeface="Segoe UI" panose="020B0502040204020203" pitchFamily="34" charset="0"/>
                <a:cs typeface="Segoe UI" panose="020B0502040204020203" pitchFamily="34" charset="0"/>
                <a:sym typeface="Wingdings" panose="05000000000000000000" pitchFamily="2" charset="2"/>
              </a:rPr>
              <a:t> 48.6 kW per cavity  24.3 kW per beam line absorber</a:t>
            </a:r>
            <a:r>
              <a:rPr lang="en-US" sz="1600" dirty="0">
                <a:latin typeface="Segoe UI" panose="020B0502040204020203" pitchFamily="34" charset="0"/>
                <a:cs typeface="Segoe UI" panose="020B0502040204020203" pitchFamily="34" charset="0"/>
              </a:rPr>
              <a:t>  </a:t>
            </a:r>
          </a:p>
        </p:txBody>
      </p:sp>
      <p:cxnSp>
        <p:nvCxnSpPr>
          <p:cNvPr id="12" name="Straight Connector 11">
            <a:extLst>
              <a:ext uri="{FF2B5EF4-FFF2-40B4-BE49-F238E27FC236}">
                <a16:creationId xmlns:a16="http://schemas.microsoft.com/office/drawing/2014/main" id="{17EE75DE-F01F-4BE0-BBED-797AB530CB7D}"/>
              </a:ext>
            </a:extLst>
          </p:cNvPr>
          <p:cNvCxnSpPr>
            <a:cxnSpLocks/>
          </p:cNvCxnSpPr>
          <p:nvPr/>
        </p:nvCxnSpPr>
        <p:spPr>
          <a:xfrm>
            <a:off x="6929437" y="3971240"/>
            <a:ext cx="0" cy="2286000"/>
          </a:xfrm>
          <a:prstGeom prst="line">
            <a:avLst/>
          </a:prstGeom>
          <a:ln w="9525">
            <a:solidFill>
              <a:srgbClr val="4E5B6A"/>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832BBDC-971F-43DF-B7A4-EDBA0AD68603}"/>
              </a:ext>
            </a:extLst>
          </p:cNvPr>
          <p:cNvSpPr txBox="1"/>
          <p:nvPr/>
        </p:nvSpPr>
        <p:spPr>
          <a:xfrm>
            <a:off x="1549121" y="3960803"/>
            <a:ext cx="1198648" cy="338554"/>
          </a:xfrm>
          <a:prstGeom prst="rect">
            <a:avLst/>
          </a:prstGeom>
          <a:noFill/>
        </p:spPr>
        <p:txBody>
          <a:bodyPr wrap="square" rtlCol="0">
            <a:spAutoFit/>
          </a:bodyPr>
          <a:lstStyle/>
          <a:p>
            <a:r>
              <a:rPr lang="en-US" sz="1600" dirty="0"/>
              <a:t>W. Xu (BNL)</a:t>
            </a:r>
          </a:p>
        </p:txBody>
      </p:sp>
      <p:sp>
        <p:nvSpPr>
          <p:cNvPr id="15" name="TextBox 14">
            <a:extLst>
              <a:ext uri="{FF2B5EF4-FFF2-40B4-BE49-F238E27FC236}">
                <a16:creationId xmlns:a16="http://schemas.microsoft.com/office/drawing/2014/main" id="{02125160-A463-4126-946F-16E568258B52}"/>
              </a:ext>
            </a:extLst>
          </p:cNvPr>
          <p:cNvSpPr txBox="1"/>
          <p:nvPr/>
        </p:nvSpPr>
        <p:spPr>
          <a:xfrm>
            <a:off x="10517838" y="3884576"/>
            <a:ext cx="1536638" cy="338554"/>
          </a:xfrm>
          <a:prstGeom prst="rect">
            <a:avLst/>
          </a:prstGeom>
          <a:noFill/>
        </p:spPr>
        <p:txBody>
          <a:bodyPr wrap="square" rtlCol="0">
            <a:spAutoFit/>
          </a:bodyPr>
          <a:lstStyle/>
          <a:p>
            <a:r>
              <a:rPr lang="en-US" sz="1600" dirty="0"/>
              <a:t>D. Holmes (BNL)</a:t>
            </a:r>
          </a:p>
        </p:txBody>
      </p:sp>
      <p:sp>
        <p:nvSpPr>
          <p:cNvPr id="16" name="Rectangle 15">
            <a:extLst>
              <a:ext uri="{FF2B5EF4-FFF2-40B4-BE49-F238E27FC236}">
                <a16:creationId xmlns:a16="http://schemas.microsoft.com/office/drawing/2014/main" id="{741D7F2C-D36C-42B3-944E-91739E5535AC}"/>
              </a:ext>
            </a:extLst>
          </p:cNvPr>
          <p:cNvSpPr/>
          <p:nvPr/>
        </p:nvSpPr>
        <p:spPr>
          <a:xfrm>
            <a:off x="9789678" y="2864097"/>
            <a:ext cx="2222467" cy="300082"/>
          </a:xfrm>
          <a:prstGeom prst="rect">
            <a:avLst/>
          </a:prstGeom>
          <a:solidFill>
            <a:schemeClr val="bg1"/>
          </a:solidFill>
        </p:spPr>
        <p:txBody>
          <a:bodyPr wrap="square">
            <a:spAutoFit/>
          </a:bodyPr>
          <a:lstStyle/>
          <a:p>
            <a:r>
              <a:rPr lang="en-US" sz="1350" dirty="0">
                <a:cs typeface="Arial" panose="020B0604020202020204" pitchFamily="34" charset="0"/>
              </a:rPr>
              <a:t>High Power BLA Components</a:t>
            </a:r>
          </a:p>
        </p:txBody>
      </p:sp>
      <p:pic>
        <p:nvPicPr>
          <p:cNvPr id="17" name="Picture 16">
            <a:extLst>
              <a:ext uri="{FF2B5EF4-FFF2-40B4-BE49-F238E27FC236}">
                <a16:creationId xmlns:a16="http://schemas.microsoft.com/office/drawing/2014/main" id="{40CA65FF-1F64-400A-9938-875F0B953A51}"/>
              </a:ext>
            </a:extLst>
          </p:cNvPr>
          <p:cNvPicPr>
            <a:picLocks noChangeAspect="1"/>
          </p:cNvPicPr>
          <p:nvPr/>
        </p:nvPicPr>
        <p:blipFill rotWithShape="1">
          <a:blip r:embed="rId5">
            <a:extLst>
              <a:ext uri="{28A0092B-C50C-407E-A947-70E740481C1C}">
                <a14:useLocalDpi xmlns:a14="http://schemas.microsoft.com/office/drawing/2010/main" val="0"/>
              </a:ext>
            </a:extLst>
          </a:blip>
          <a:srcRect l="13011" r="16697" b="13364"/>
          <a:stretch/>
        </p:blipFill>
        <p:spPr>
          <a:xfrm>
            <a:off x="7979175" y="2598602"/>
            <a:ext cx="1346769" cy="1244973"/>
          </a:xfrm>
          <a:prstGeom prst="rect">
            <a:avLst/>
          </a:prstGeom>
        </p:spPr>
      </p:pic>
      <p:sp>
        <p:nvSpPr>
          <p:cNvPr id="18" name="Rectangle 17">
            <a:extLst>
              <a:ext uri="{FF2B5EF4-FFF2-40B4-BE49-F238E27FC236}">
                <a16:creationId xmlns:a16="http://schemas.microsoft.com/office/drawing/2014/main" id="{ABC88526-1560-4AB4-9D7D-33136FC24DB5}"/>
              </a:ext>
            </a:extLst>
          </p:cNvPr>
          <p:cNvSpPr/>
          <p:nvPr/>
        </p:nvSpPr>
        <p:spPr>
          <a:xfrm>
            <a:off x="9181829" y="3335744"/>
            <a:ext cx="1659736" cy="507831"/>
          </a:xfrm>
          <a:prstGeom prst="rect">
            <a:avLst/>
          </a:prstGeom>
          <a:noFill/>
        </p:spPr>
        <p:txBody>
          <a:bodyPr wrap="square">
            <a:spAutoFit/>
          </a:bodyPr>
          <a:lstStyle/>
          <a:p>
            <a:pPr algn="ctr"/>
            <a:r>
              <a:rPr lang="en-US" sz="1350" dirty="0">
                <a:cs typeface="Arial" panose="020B0604020202020204" pitchFamily="34" charset="0"/>
              </a:rPr>
              <a:t>Fully Completed shrink-fit Assembly</a:t>
            </a:r>
          </a:p>
        </p:txBody>
      </p:sp>
    </p:spTree>
    <p:extLst>
      <p:ext uri="{BB962C8B-B14F-4D97-AF65-F5344CB8AC3E}">
        <p14:creationId xmlns:p14="http://schemas.microsoft.com/office/powerpoint/2010/main" val="2107261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normAutofit/>
          </a:bodyPr>
          <a:lstStyle/>
          <a:p>
            <a:r>
              <a:rPr lang="en-US" sz="2400" dirty="0"/>
              <a:t>	SRF Technology Limitations 3 – Preparation</a:t>
            </a:r>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19</a:t>
            </a:fld>
            <a:endParaRPr lang="en-US" dirty="0"/>
          </a:p>
        </p:txBody>
      </p:sp>
      <p:sp>
        <p:nvSpPr>
          <p:cNvPr id="8" name="TextBox 7">
            <a:extLst>
              <a:ext uri="{FF2B5EF4-FFF2-40B4-BE49-F238E27FC236}">
                <a16:creationId xmlns:a16="http://schemas.microsoft.com/office/drawing/2014/main" id="{94D32C0C-4C07-4B8A-B6F0-9967C9CF3144}"/>
              </a:ext>
            </a:extLst>
          </p:cNvPr>
          <p:cNvSpPr txBox="1"/>
          <p:nvPr/>
        </p:nvSpPr>
        <p:spPr>
          <a:xfrm>
            <a:off x="111754" y="2622621"/>
            <a:ext cx="2415654" cy="523220"/>
          </a:xfrm>
          <a:prstGeom prst="rect">
            <a:avLst/>
          </a:prstGeom>
          <a:noFill/>
        </p:spPr>
        <p:txBody>
          <a:bodyPr wrap="square" rtlCol="0">
            <a:spAutoFit/>
          </a:bodyPr>
          <a:lstStyle/>
          <a:p>
            <a:pPr algn="ctr"/>
            <a:r>
              <a:rPr lang="en-US" sz="1400" dirty="0"/>
              <a:t>DQW crab cavity under rotational BCP at ANL. </a:t>
            </a:r>
            <a:endParaRPr lang="en-US" sz="1400" i="1" dirty="0"/>
          </a:p>
        </p:txBody>
      </p:sp>
      <p:pic>
        <p:nvPicPr>
          <p:cNvPr id="10" name="Picture 9">
            <a:extLst>
              <a:ext uri="{FF2B5EF4-FFF2-40B4-BE49-F238E27FC236}">
                <a16:creationId xmlns:a16="http://schemas.microsoft.com/office/drawing/2014/main" id="{BA98CDC9-5437-489E-A57D-E774063102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133" y="1301751"/>
            <a:ext cx="2584744" cy="1257808"/>
          </a:xfrm>
          <a:prstGeom prst="rect">
            <a:avLst/>
          </a:prstGeom>
        </p:spPr>
      </p:pic>
      <p:pic>
        <p:nvPicPr>
          <p:cNvPr id="11" name="Picture 10">
            <a:extLst>
              <a:ext uri="{FF2B5EF4-FFF2-40B4-BE49-F238E27FC236}">
                <a16:creationId xmlns:a16="http://schemas.microsoft.com/office/drawing/2014/main" id="{AAF8C8A9-4E7F-4645-841B-EC680C6983B3}"/>
              </a:ext>
            </a:extLst>
          </p:cNvPr>
          <p:cNvPicPr>
            <a:picLocks noChangeAspect="1"/>
          </p:cNvPicPr>
          <p:nvPr/>
        </p:nvPicPr>
        <p:blipFill>
          <a:blip r:embed="rId3"/>
          <a:stretch>
            <a:fillRect/>
          </a:stretch>
        </p:blipFill>
        <p:spPr>
          <a:xfrm>
            <a:off x="113990" y="3830338"/>
            <a:ext cx="2579503" cy="2107298"/>
          </a:xfrm>
          <a:prstGeom prst="rect">
            <a:avLst/>
          </a:prstGeom>
        </p:spPr>
      </p:pic>
      <p:sp>
        <p:nvSpPr>
          <p:cNvPr id="12" name="TextBox 11">
            <a:extLst>
              <a:ext uri="{FF2B5EF4-FFF2-40B4-BE49-F238E27FC236}">
                <a16:creationId xmlns:a16="http://schemas.microsoft.com/office/drawing/2014/main" id="{1320DD13-FC55-48F8-8A14-F6728D03CE9C}"/>
              </a:ext>
            </a:extLst>
          </p:cNvPr>
          <p:cNvSpPr txBox="1"/>
          <p:nvPr/>
        </p:nvSpPr>
        <p:spPr>
          <a:xfrm>
            <a:off x="113990" y="5905433"/>
            <a:ext cx="2579503" cy="523220"/>
          </a:xfrm>
          <a:prstGeom prst="rect">
            <a:avLst/>
          </a:prstGeom>
          <a:solidFill>
            <a:schemeClr val="bg1"/>
          </a:solidFill>
        </p:spPr>
        <p:txBody>
          <a:bodyPr wrap="square" rtlCol="0">
            <a:spAutoFit/>
          </a:bodyPr>
          <a:lstStyle/>
          <a:p>
            <a:pPr algn="ctr"/>
            <a:r>
              <a:rPr lang="en-US" sz="1400" dirty="0"/>
              <a:t>Flow speed analysis of rotating cavity. </a:t>
            </a:r>
          </a:p>
        </p:txBody>
      </p:sp>
      <p:sp>
        <p:nvSpPr>
          <p:cNvPr id="13" name="TextBox 12">
            <a:extLst>
              <a:ext uri="{FF2B5EF4-FFF2-40B4-BE49-F238E27FC236}">
                <a16:creationId xmlns:a16="http://schemas.microsoft.com/office/drawing/2014/main" id="{96A0FF5D-1EE8-43BD-B4BF-865DA9A91480}"/>
              </a:ext>
            </a:extLst>
          </p:cNvPr>
          <p:cNvSpPr txBox="1"/>
          <p:nvPr/>
        </p:nvSpPr>
        <p:spPr>
          <a:xfrm>
            <a:off x="6046137" y="764495"/>
            <a:ext cx="5870791" cy="1246495"/>
          </a:xfrm>
          <a:prstGeom prst="rect">
            <a:avLst/>
          </a:prstGeom>
          <a:noFill/>
        </p:spPr>
        <p:txBody>
          <a:bodyPr wrap="square" rtlCol="0">
            <a:spAutoFit/>
          </a:bodyPr>
          <a:lstStyle/>
          <a:p>
            <a:pPr>
              <a:spcBef>
                <a:spcPts val="600"/>
              </a:spcBef>
            </a:pPr>
            <a:r>
              <a:rPr lang="en-US" dirty="0">
                <a:solidFill>
                  <a:srgbClr val="794343"/>
                </a:solidFill>
                <a:latin typeface="Segoe UI Semibold" panose="020B0702040204020203" pitchFamily="34" charset="0"/>
                <a:cs typeface="Segoe UI Semibold" panose="020B0702040204020203" pitchFamily="34" charset="0"/>
              </a:rPr>
              <a:t>The goals for EIC SRF cavities are not trivial</a:t>
            </a:r>
          </a:p>
          <a:p>
            <a:pPr marL="285750" indent="-285750">
              <a:spcBef>
                <a:spcPts val="600"/>
              </a:spcBef>
              <a:buFont typeface="Arial" panose="020B0604020202020204" pitchFamily="34" charset="0"/>
              <a:buChar char="•"/>
            </a:pPr>
            <a:r>
              <a:rPr lang="en-US" sz="1400" dirty="0">
                <a:solidFill>
                  <a:srgbClr val="794343"/>
                </a:solidFill>
                <a:latin typeface="Segoe UI" panose="020B0502040204020203" pitchFamily="34" charset="0"/>
                <a:cs typeface="Segoe UI" panose="020B0502040204020203" pitchFamily="34" charset="0"/>
              </a:rPr>
              <a:t>Maximum surface magnetic field </a:t>
            </a:r>
            <a:r>
              <a:rPr lang="en-US" sz="1400" dirty="0">
                <a:solidFill>
                  <a:srgbClr val="794343"/>
                </a:solidFill>
                <a:latin typeface="Segoe UI" panose="020B0502040204020203" pitchFamily="34" charset="0"/>
                <a:cs typeface="Segoe UI" panose="020B0502040204020203" pitchFamily="34" charset="0"/>
                <a:sym typeface="Wingdings" panose="05000000000000000000" pitchFamily="2" charset="2"/>
              </a:rPr>
              <a:t> 80 </a:t>
            </a:r>
            <a:r>
              <a:rPr lang="en-US" sz="1400" dirty="0" err="1">
                <a:solidFill>
                  <a:srgbClr val="794343"/>
                </a:solidFill>
                <a:latin typeface="Segoe UI" panose="020B0502040204020203" pitchFamily="34" charset="0"/>
                <a:cs typeface="Segoe UI" panose="020B0502040204020203" pitchFamily="34" charset="0"/>
                <a:sym typeface="Wingdings" panose="05000000000000000000" pitchFamily="2" charset="2"/>
              </a:rPr>
              <a:t>mT</a:t>
            </a:r>
            <a:endParaRPr lang="en-US" sz="1400" dirty="0">
              <a:solidFill>
                <a:srgbClr val="794343"/>
              </a:solidFill>
              <a:latin typeface="Segoe UI" panose="020B0502040204020203" pitchFamily="34" charset="0"/>
              <a:cs typeface="Segoe UI" panose="020B0502040204020203" pitchFamily="34" charset="0"/>
              <a:sym typeface="Wingdings" panose="05000000000000000000" pitchFamily="2" charset="2"/>
            </a:endParaRPr>
          </a:p>
          <a:p>
            <a:pPr marL="285750" indent="-285750">
              <a:spcBef>
                <a:spcPts val="600"/>
              </a:spcBef>
              <a:buFont typeface="Arial" panose="020B0604020202020204" pitchFamily="34" charset="0"/>
              <a:buChar char="•"/>
            </a:pPr>
            <a:r>
              <a:rPr lang="en-US" sz="1400" dirty="0">
                <a:solidFill>
                  <a:srgbClr val="794343"/>
                </a:solidFill>
                <a:latin typeface="Segoe UI" panose="020B0502040204020203" pitchFamily="34" charset="0"/>
                <a:cs typeface="Segoe UI" panose="020B0502040204020203" pitchFamily="34" charset="0"/>
              </a:rPr>
              <a:t>Maximum surface electric field </a:t>
            </a:r>
            <a:r>
              <a:rPr lang="en-US" sz="1400" dirty="0">
                <a:solidFill>
                  <a:srgbClr val="794343"/>
                </a:solidFill>
                <a:latin typeface="Segoe UI" panose="020B0502040204020203" pitchFamily="34" charset="0"/>
                <a:cs typeface="Segoe UI" panose="020B0502040204020203" pitchFamily="34" charset="0"/>
                <a:sym typeface="Wingdings" panose="05000000000000000000" pitchFamily="2" charset="2"/>
              </a:rPr>
              <a:t> 40 MV/m</a:t>
            </a:r>
          </a:p>
          <a:p>
            <a:pPr marL="285750" indent="-285750">
              <a:spcBef>
                <a:spcPts val="600"/>
              </a:spcBef>
              <a:buFont typeface="Arial" panose="020B0604020202020204" pitchFamily="34" charset="0"/>
              <a:buChar char="•"/>
            </a:pPr>
            <a:r>
              <a:rPr lang="en-US" sz="1400" dirty="0">
                <a:solidFill>
                  <a:srgbClr val="794343"/>
                </a:solidFill>
                <a:latin typeface="Segoe UI" panose="020B0502040204020203" pitchFamily="34" charset="0"/>
                <a:cs typeface="Segoe UI" panose="020B0502040204020203" pitchFamily="34" charset="0"/>
                <a:sym typeface="Wingdings" panose="05000000000000000000" pitchFamily="2" charset="2"/>
              </a:rPr>
              <a:t>Continuous CW operation for months</a:t>
            </a:r>
          </a:p>
        </p:txBody>
      </p:sp>
      <p:pic>
        <p:nvPicPr>
          <p:cNvPr id="14" name="Picture 13">
            <a:extLst>
              <a:ext uri="{FF2B5EF4-FFF2-40B4-BE49-F238E27FC236}">
                <a16:creationId xmlns:a16="http://schemas.microsoft.com/office/drawing/2014/main" id="{2B281F5A-B873-4A15-BD71-3275A0E0166B}"/>
              </a:ext>
            </a:extLst>
          </p:cNvPr>
          <p:cNvPicPr>
            <a:picLocks noChangeAspect="1"/>
          </p:cNvPicPr>
          <p:nvPr/>
        </p:nvPicPr>
        <p:blipFill>
          <a:blip r:embed="rId4"/>
          <a:stretch>
            <a:fillRect/>
          </a:stretch>
        </p:blipFill>
        <p:spPr>
          <a:xfrm>
            <a:off x="3171097" y="4003600"/>
            <a:ext cx="1961066" cy="2107297"/>
          </a:xfrm>
          <a:prstGeom prst="rect">
            <a:avLst/>
          </a:prstGeom>
        </p:spPr>
      </p:pic>
      <p:sp>
        <p:nvSpPr>
          <p:cNvPr id="15" name="TextBox 14">
            <a:extLst>
              <a:ext uri="{FF2B5EF4-FFF2-40B4-BE49-F238E27FC236}">
                <a16:creationId xmlns:a16="http://schemas.microsoft.com/office/drawing/2014/main" id="{364AB018-6DA6-4A1B-B449-C581A5595583}"/>
              </a:ext>
            </a:extLst>
          </p:cNvPr>
          <p:cNvSpPr txBox="1"/>
          <p:nvPr/>
        </p:nvSpPr>
        <p:spPr>
          <a:xfrm>
            <a:off x="3460028" y="6110897"/>
            <a:ext cx="1489520" cy="307777"/>
          </a:xfrm>
          <a:prstGeom prst="rect">
            <a:avLst/>
          </a:prstGeom>
          <a:solidFill>
            <a:schemeClr val="bg1"/>
          </a:solidFill>
        </p:spPr>
        <p:txBody>
          <a:bodyPr wrap="square" rtlCol="0">
            <a:spAutoFit/>
          </a:bodyPr>
          <a:lstStyle/>
          <a:p>
            <a:r>
              <a:rPr lang="en-US" sz="1400" dirty="0"/>
              <a:t>Vertical EP at KEK</a:t>
            </a:r>
          </a:p>
        </p:txBody>
      </p:sp>
      <p:sp>
        <p:nvSpPr>
          <p:cNvPr id="16" name="Rectangle 15">
            <a:extLst>
              <a:ext uri="{FF2B5EF4-FFF2-40B4-BE49-F238E27FC236}">
                <a16:creationId xmlns:a16="http://schemas.microsoft.com/office/drawing/2014/main" id="{381412B1-5E3E-4EFC-A6AA-DF7CFD68C382}"/>
              </a:ext>
            </a:extLst>
          </p:cNvPr>
          <p:cNvSpPr/>
          <p:nvPr/>
        </p:nvSpPr>
        <p:spPr>
          <a:xfrm>
            <a:off x="26835" y="3559945"/>
            <a:ext cx="1449371" cy="307777"/>
          </a:xfrm>
          <a:prstGeom prst="rect">
            <a:avLst/>
          </a:prstGeom>
        </p:spPr>
        <p:txBody>
          <a:bodyPr wrap="none">
            <a:spAutoFit/>
          </a:bodyPr>
          <a:lstStyle/>
          <a:p>
            <a:r>
              <a:rPr lang="en-US" sz="1400" i="1" dirty="0"/>
              <a:t>T. Jones, SRF2017</a:t>
            </a:r>
          </a:p>
        </p:txBody>
      </p:sp>
      <p:sp>
        <p:nvSpPr>
          <p:cNvPr id="17" name="Rectangle 16">
            <a:extLst>
              <a:ext uri="{FF2B5EF4-FFF2-40B4-BE49-F238E27FC236}">
                <a16:creationId xmlns:a16="http://schemas.microsoft.com/office/drawing/2014/main" id="{1D2E5495-597A-44A8-9108-614988BD279D}"/>
              </a:ext>
            </a:extLst>
          </p:cNvPr>
          <p:cNvSpPr/>
          <p:nvPr/>
        </p:nvSpPr>
        <p:spPr>
          <a:xfrm>
            <a:off x="434861" y="906722"/>
            <a:ext cx="1205202" cy="307777"/>
          </a:xfrm>
          <a:prstGeom prst="rect">
            <a:avLst/>
          </a:prstGeom>
        </p:spPr>
        <p:txBody>
          <a:bodyPr wrap="none">
            <a:spAutoFit/>
          </a:bodyPr>
          <a:lstStyle/>
          <a:p>
            <a:r>
              <a:rPr lang="en-US" sz="1400" i="1" dirty="0"/>
              <a:t>M. Kelly (ANL)</a:t>
            </a:r>
            <a:endParaRPr lang="en-US" sz="1400" dirty="0"/>
          </a:p>
        </p:txBody>
      </p:sp>
      <p:sp>
        <p:nvSpPr>
          <p:cNvPr id="18" name="Rectangle 17">
            <a:extLst>
              <a:ext uri="{FF2B5EF4-FFF2-40B4-BE49-F238E27FC236}">
                <a16:creationId xmlns:a16="http://schemas.microsoft.com/office/drawing/2014/main" id="{3450B485-2398-40A1-9366-A4286BBD3E0E}"/>
              </a:ext>
            </a:extLst>
          </p:cNvPr>
          <p:cNvSpPr/>
          <p:nvPr/>
        </p:nvSpPr>
        <p:spPr>
          <a:xfrm>
            <a:off x="3171097" y="3695823"/>
            <a:ext cx="1873911" cy="307777"/>
          </a:xfrm>
          <a:prstGeom prst="rect">
            <a:avLst/>
          </a:prstGeom>
        </p:spPr>
        <p:txBody>
          <a:bodyPr wrap="none">
            <a:spAutoFit/>
          </a:bodyPr>
          <a:lstStyle/>
          <a:p>
            <a:r>
              <a:rPr lang="en-US" sz="1400" i="1" dirty="0"/>
              <a:t>V. Chouhan, AWLC2017</a:t>
            </a:r>
          </a:p>
        </p:txBody>
      </p:sp>
      <p:pic>
        <p:nvPicPr>
          <p:cNvPr id="19" name="Picture 2" descr="H:\CrabCavity\SPSCavity\pictures\DQW - CAVITY  (40).jpg">
            <a:extLst>
              <a:ext uri="{FF2B5EF4-FFF2-40B4-BE49-F238E27FC236}">
                <a16:creationId xmlns:a16="http://schemas.microsoft.com/office/drawing/2014/main" id="{5C1936B7-6A5D-442E-8D90-4FE16F9B467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83" r="26216"/>
          <a:stretch/>
        </p:blipFill>
        <p:spPr bwMode="auto">
          <a:xfrm>
            <a:off x="3450748" y="1214499"/>
            <a:ext cx="1734635" cy="167719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75F21388-A964-4EE6-9C01-1FEE72FD6E1B}"/>
              </a:ext>
            </a:extLst>
          </p:cNvPr>
          <p:cNvCxnSpPr>
            <a:cxnSpLocks/>
          </p:cNvCxnSpPr>
          <p:nvPr/>
        </p:nvCxnSpPr>
        <p:spPr>
          <a:xfrm flipH="1">
            <a:off x="2822063" y="2176672"/>
            <a:ext cx="543071" cy="0"/>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D754BC0-AB4A-44E9-AA68-8DAECD54BD57}"/>
              </a:ext>
            </a:extLst>
          </p:cNvPr>
          <p:cNvCxnSpPr>
            <a:cxnSpLocks/>
          </p:cNvCxnSpPr>
          <p:nvPr/>
        </p:nvCxnSpPr>
        <p:spPr>
          <a:xfrm flipH="1">
            <a:off x="2537116" y="2724559"/>
            <a:ext cx="1104957" cy="1207768"/>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95DEA61-5529-44D2-85E1-487171D10993}"/>
              </a:ext>
            </a:extLst>
          </p:cNvPr>
          <p:cNvCxnSpPr>
            <a:cxnSpLocks/>
          </p:cNvCxnSpPr>
          <p:nvPr/>
        </p:nvCxnSpPr>
        <p:spPr>
          <a:xfrm>
            <a:off x="4006128" y="2923570"/>
            <a:ext cx="0" cy="765309"/>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C45AF6A-7FA5-4BEA-ACE7-6E7FDF50607C}"/>
              </a:ext>
            </a:extLst>
          </p:cNvPr>
          <p:cNvSpPr txBox="1"/>
          <p:nvPr/>
        </p:nvSpPr>
        <p:spPr>
          <a:xfrm>
            <a:off x="4050683" y="3018715"/>
            <a:ext cx="1138076" cy="523220"/>
          </a:xfrm>
          <a:prstGeom prst="rect">
            <a:avLst/>
          </a:prstGeom>
          <a:solidFill>
            <a:srgbClr val="CFD4DB"/>
          </a:solidFill>
        </p:spPr>
        <p:txBody>
          <a:bodyPr wrap="square" rtlCol="0">
            <a:spAutoFit/>
          </a:bodyPr>
          <a:lstStyle/>
          <a:p>
            <a:r>
              <a:rPr lang="en-US" sz="1400" dirty="0"/>
              <a:t>Ongoing collaboration</a:t>
            </a:r>
          </a:p>
        </p:txBody>
      </p:sp>
      <p:sp>
        <p:nvSpPr>
          <p:cNvPr id="32" name="TextBox 31">
            <a:extLst>
              <a:ext uri="{FF2B5EF4-FFF2-40B4-BE49-F238E27FC236}">
                <a16:creationId xmlns:a16="http://schemas.microsoft.com/office/drawing/2014/main" id="{6DAFA621-D1B6-47FA-ADF4-BD3DD4558048}"/>
              </a:ext>
            </a:extLst>
          </p:cNvPr>
          <p:cNvSpPr txBox="1"/>
          <p:nvPr/>
        </p:nvSpPr>
        <p:spPr>
          <a:xfrm>
            <a:off x="2808829" y="2256526"/>
            <a:ext cx="588546" cy="307777"/>
          </a:xfrm>
          <a:prstGeom prst="rect">
            <a:avLst/>
          </a:prstGeom>
          <a:solidFill>
            <a:srgbClr val="CFD4DB"/>
          </a:solidFill>
        </p:spPr>
        <p:txBody>
          <a:bodyPr wrap="square" rtlCol="0">
            <a:spAutoFit/>
          </a:bodyPr>
          <a:lstStyle/>
          <a:p>
            <a:r>
              <a:rPr lang="en-US" sz="1400" dirty="0"/>
              <a:t>2013</a:t>
            </a:r>
          </a:p>
        </p:txBody>
      </p:sp>
      <p:sp>
        <p:nvSpPr>
          <p:cNvPr id="33" name="TextBox 32">
            <a:extLst>
              <a:ext uri="{FF2B5EF4-FFF2-40B4-BE49-F238E27FC236}">
                <a16:creationId xmlns:a16="http://schemas.microsoft.com/office/drawing/2014/main" id="{B65C4A45-B874-440D-BAB4-523FBC2D900C}"/>
              </a:ext>
            </a:extLst>
          </p:cNvPr>
          <p:cNvSpPr txBox="1"/>
          <p:nvPr/>
        </p:nvSpPr>
        <p:spPr>
          <a:xfrm rot="18748760">
            <a:off x="2588022" y="3078811"/>
            <a:ext cx="600506" cy="307777"/>
          </a:xfrm>
          <a:prstGeom prst="rect">
            <a:avLst/>
          </a:prstGeom>
          <a:solidFill>
            <a:srgbClr val="CFD4DB"/>
          </a:solidFill>
        </p:spPr>
        <p:txBody>
          <a:bodyPr wrap="square" rtlCol="0">
            <a:spAutoFit/>
          </a:bodyPr>
          <a:lstStyle/>
          <a:p>
            <a:r>
              <a:rPr lang="en-US" sz="1400" dirty="0"/>
              <a:t>2017</a:t>
            </a:r>
          </a:p>
        </p:txBody>
      </p:sp>
      <p:sp>
        <p:nvSpPr>
          <p:cNvPr id="34" name="TextBox 33">
            <a:extLst>
              <a:ext uri="{FF2B5EF4-FFF2-40B4-BE49-F238E27FC236}">
                <a16:creationId xmlns:a16="http://schemas.microsoft.com/office/drawing/2014/main" id="{CFA62201-303E-4E49-A4AB-FB4323F59B84}"/>
              </a:ext>
            </a:extLst>
          </p:cNvPr>
          <p:cNvSpPr txBox="1"/>
          <p:nvPr/>
        </p:nvSpPr>
        <p:spPr>
          <a:xfrm>
            <a:off x="3338394" y="822544"/>
            <a:ext cx="1950691" cy="523220"/>
          </a:xfrm>
          <a:prstGeom prst="rect">
            <a:avLst/>
          </a:prstGeom>
          <a:noFill/>
        </p:spPr>
        <p:txBody>
          <a:bodyPr wrap="square" rtlCol="0">
            <a:spAutoFit/>
          </a:bodyPr>
          <a:lstStyle/>
          <a:p>
            <a:r>
              <a:rPr lang="en-US" sz="1400" dirty="0" err="1"/>
              <a:t>PoP</a:t>
            </a:r>
            <a:r>
              <a:rPr lang="en-US" sz="1400" dirty="0"/>
              <a:t> and Prototype LHC DQW Crab Cavity</a:t>
            </a:r>
          </a:p>
        </p:txBody>
      </p:sp>
      <p:sp>
        <p:nvSpPr>
          <p:cNvPr id="35" name="Rectangle 34">
            <a:extLst>
              <a:ext uri="{FF2B5EF4-FFF2-40B4-BE49-F238E27FC236}">
                <a16:creationId xmlns:a16="http://schemas.microsoft.com/office/drawing/2014/main" id="{C7314764-34B5-4CD0-8791-591AD368A5AF}"/>
              </a:ext>
            </a:extLst>
          </p:cNvPr>
          <p:cNvSpPr/>
          <p:nvPr/>
        </p:nvSpPr>
        <p:spPr>
          <a:xfrm>
            <a:off x="5441332" y="5536101"/>
            <a:ext cx="2717843" cy="738664"/>
          </a:xfrm>
          <a:prstGeom prst="rect">
            <a:avLst/>
          </a:prstGeom>
          <a:solidFill>
            <a:schemeClr val="bg1"/>
          </a:solidFill>
        </p:spPr>
        <p:txBody>
          <a:bodyPr wrap="square">
            <a:spAutoFit/>
          </a:bodyPr>
          <a:lstStyle/>
          <a:p>
            <a:r>
              <a:rPr lang="en-US" sz="1400" dirty="0"/>
              <a:t>EIC ESR Cavity @ 591 MHz</a:t>
            </a:r>
          </a:p>
          <a:p>
            <a:r>
              <a:rPr lang="en-US" sz="1400" dirty="0"/>
              <a:t>Q</a:t>
            </a:r>
            <a:r>
              <a:rPr lang="en-US" sz="1400" baseline="-25000" dirty="0"/>
              <a:t>0</a:t>
            </a:r>
            <a:r>
              <a:rPr lang="en-US" sz="1400" dirty="0"/>
              <a:t> @ 2.0 K (Including 10 n</a:t>
            </a:r>
            <a:r>
              <a:rPr lang="el-GR" sz="1400" dirty="0"/>
              <a:t>Ω</a:t>
            </a:r>
            <a:r>
              <a:rPr lang="en-US" sz="1400" dirty="0"/>
              <a:t> </a:t>
            </a:r>
            <a:r>
              <a:rPr lang="en-US" sz="1400" dirty="0" err="1"/>
              <a:t>R</a:t>
            </a:r>
            <a:r>
              <a:rPr lang="en-US" sz="1400" baseline="-25000" dirty="0" err="1"/>
              <a:t>res</a:t>
            </a:r>
            <a:r>
              <a:rPr lang="en-US" sz="1400" dirty="0"/>
              <a:t>) </a:t>
            </a:r>
            <a:r>
              <a:rPr lang="en-US" sz="1400" dirty="0">
                <a:sym typeface="Wingdings" panose="05000000000000000000" pitchFamily="2" charset="2"/>
              </a:rPr>
              <a:t> </a:t>
            </a:r>
            <a:r>
              <a:rPr lang="en-US" sz="1400" dirty="0"/>
              <a:t>2.3×10</a:t>
            </a:r>
            <a:r>
              <a:rPr lang="en-US" sz="1400" baseline="30000" dirty="0"/>
              <a:t>10 </a:t>
            </a:r>
            <a:r>
              <a:rPr lang="en-US" sz="1400" dirty="0"/>
              <a:t>@ </a:t>
            </a:r>
            <a:r>
              <a:rPr lang="en-US" sz="1400" dirty="0" err="1"/>
              <a:t>E</a:t>
            </a:r>
            <a:r>
              <a:rPr lang="en-US" sz="1400" baseline="-25000" dirty="0" err="1"/>
              <a:t>acc</a:t>
            </a:r>
            <a:r>
              <a:rPr lang="en-US" sz="1400" dirty="0"/>
              <a:t> = 15.8 MV/m</a:t>
            </a:r>
          </a:p>
        </p:txBody>
      </p:sp>
      <p:pic>
        <p:nvPicPr>
          <p:cNvPr id="36" name="Picture 35">
            <a:extLst>
              <a:ext uri="{FF2B5EF4-FFF2-40B4-BE49-F238E27FC236}">
                <a16:creationId xmlns:a16="http://schemas.microsoft.com/office/drawing/2014/main" id="{2B49572E-6DA9-48AF-B685-A58F35498C18}"/>
              </a:ext>
            </a:extLst>
          </p:cNvPr>
          <p:cNvPicPr>
            <a:picLocks noChangeAspect="1"/>
          </p:cNvPicPr>
          <p:nvPr/>
        </p:nvPicPr>
        <p:blipFill rotWithShape="1">
          <a:blip r:embed="rId6"/>
          <a:srcRect l="33517" r="32632"/>
          <a:stretch/>
        </p:blipFill>
        <p:spPr>
          <a:xfrm>
            <a:off x="5712712" y="4423080"/>
            <a:ext cx="1845095" cy="881986"/>
          </a:xfrm>
          <a:prstGeom prst="rect">
            <a:avLst/>
          </a:prstGeom>
        </p:spPr>
      </p:pic>
      <p:sp>
        <p:nvSpPr>
          <p:cNvPr id="38" name="TextBox 37">
            <a:extLst>
              <a:ext uri="{FF2B5EF4-FFF2-40B4-BE49-F238E27FC236}">
                <a16:creationId xmlns:a16="http://schemas.microsoft.com/office/drawing/2014/main" id="{1D66C278-3744-4AF5-A402-8ED9E1FD706D}"/>
              </a:ext>
            </a:extLst>
          </p:cNvPr>
          <p:cNvSpPr txBox="1"/>
          <p:nvPr/>
        </p:nvSpPr>
        <p:spPr>
          <a:xfrm>
            <a:off x="5956402" y="2499510"/>
            <a:ext cx="1434055" cy="646331"/>
          </a:xfrm>
          <a:prstGeom prst="rect">
            <a:avLst/>
          </a:prstGeom>
          <a:solidFill>
            <a:srgbClr val="CFD4DB"/>
          </a:solidFill>
        </p:spPr>
        <p:txBody>
          <a:bodyPr wrap="square" rtlCol="0">
            <a:spAutoFit/>
          </a:bodyPr>
          <a:lstStyle/>
          <a:p>
            <a:r>
              <a:rPr lang="en-US" dirty="0"/>
              <a:t>Benefit EIC crab cavities</a:t>
            </a:r>
          </a:p>
        </p:txBody>
      </p:sp>
      <p:sp>
        <p:nvSpPr>
          <p:cNvPr id="40" name="Rectangle 39">
            <a:extLst>
              <a:ext uri="{FF2B5EF4-FFF2-40B4-BE49-F238E27FC236}">
                <a16:creationId xmlns:a16="http://schemas.microsoft.com/office/drawing/2014/main" id="{48FC90D2-8E84-4A68-8104-531B09A7689B}"/>
              </a:ext>
            </a:extLst>
          </p:cNvPr>
          <p:cNvSpPr/>
          <p:nvPr/>
        </p:nvSpPr>
        <p:spPr>
          <a:xfrm>
            <a:off x="48232" y="792690"/>
            <a:ext cx="5250816" cy="5646912"/>
          </a:xfrm>
          <a:prstGeom prst="rect">
            <a:avLst/>
          </a:prstGeom>
          <a:noFill/>
          <a:ln>
            <a:solidFill>
              <a:srgbClr val="4E5B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C3C0D81D-0629-4B82-BB1D-F18F93A46ABC}"/>
              </a:ext>
            </a:extLst>
          </p:cNvPr>
          <p:cNvSpPr/>
          <p:nvPr/>
        </p:nvSpPr>
        <p:spPr>
          <a:xfrm rot="16200000">
            <a:off x="4781627" y="2582229"/>
            <a:ext cx="1731391" cy="401632"/>
          </a:xfrm>
          <a:prstGeom prst="downArrow">
            <a:avLst/>
          </a:prstGeom>
          <a:gradFill flip="none" rotWithShape="1">
            <a:gsLst>
              <a:gs pos="0">
                <a:schemeClr val="accent1">
                  <a:lumMod val="75000"/>
                </a:schemeClr>
              </a:gs>
              <a:gs pos="67000">
                <a:schemeClr val="accent1">
                  <a:lumMod val="75000"/>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244E418-2CD2-46DD-B588-19C41668ECA4}"/>
              </a:ext>
            </a:extLst>
          </p:cNvPr>
          <p:cNvSpPr/>
          <p:nvPr/>
        </p:nvSpPr>
        <p:spPr>
          <a:xfrm>
            <a:off x="8338386" y="4885554"/>
            <a:ext cx="1645627" cy="318646"/>
          </a:xfrm>
          <a:prstGeom prst="rect">
            <a:avLst/>
          </a:prstGeom>
        </p:spPr>
        <p:txBody>
          <a:bodyPr wrap="square">
            <a:spAutoFit/>
          </a:bodyPr>
          <a:lstStyle/>
          <a:p>
            <a:r>
              <a:rPr lang="en-US" sz="1400" i="1" dirty="0"/>
              <a:t>F. He, This Meeting</a:t>
            </a:r>
          </a:p>
        </p:txBody>
      </p:sp>
      <p:sp>
        <p:nvSpPr>
          <p:cNvPr id="54" name="TextBox 53">
            <a:extLst>
              <a:ext uri="{FF2B5EF4-FFF2-40B4-BE49-F238E27FC236}">
                <a16:creationId xmlns:a16="http://schemas.microsoft.com/office/drawing/2014/main" id="{D453427F-916C-46A0-B88F-73BF29911FF1}"/>
              </a:ext>
            </a:extLst>
          </p:cNvPr>
          <p:cNvSpPr txBox="1"/>
          <p:nvPr/>
        </p:nvSpPr>
        <p:spPr>
          <a:xfrm>
            <a:off x="5839337" y="3794287"/>
            <a:ext cx="1434055" cy="646331"/>
          </a:xfrm>
          <a:prstGeom prst="rect">
            <a:avLst/>
          </a:prstGeom>
          <a:solidFill>
            <a:srgbClr val="CFD4DB"/>
          </a:solidFill>
        </p:spPr>
        <p:txBody>
          <a:bodyPr wrap="square" rtlCol="0">
            <a:spAutoFit/>
          </a:bodyPr>
          <a:lstStyle/>
          <a:p>
            <a:r>
              <a:rPr lang="en-US" dirty="0"/>
              <a:t>Benefit EIC ESR cavities</a:t>
            </a:r>
          </a:p>
        </p:txBody>
      </p:sp>
      <p:sp>
        <p:nvSpPr>
          <p:cNvPr id="55" name="Arrow: Down 54">
            <a:extLst>
              <a:ext uri="{FF2B5EF4-FFF2-40B4-BE49-F238E27FC236}">
                <a16:creationId xmlns:a16="http://schemas.microsoft.com/office/drawing/2014/main" id="{CC112FD8-7F16-4AAD-AE2C-1FC512D67B6B}"/>
              </a:ext>
            </a:extLst>
          </p:cNvPr>
          <p:cNvSpPr/>
          <p:nvPr/>
        </p:nvSpPr>
        <p:spPr>
          <a:xfrm rot="5400000">
            <a:off x="7068318" y="4308598"/>
            <a:ext cx="1731391" cy="401632"/>
          </a:xfrm>
          <a:prstGeom prst="downArrow">
            <a:avLst/>
          </a:prstGeom>
          <a:gradFill flip="none" rotWithShape="1">
            <a:gsLst>
              <a:gs pos="0">
                <a:schemeClr val="accent1">
                  <a:lumMod val="75000"/>
                </a:schemeClr>
              </a:gs>
              <a:gs pos="67000">
                <a:schemeClr val="accent1">
                  <a:lumMod val="75000"/>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9930145-50F1-44A1-823C-55FC936DA584}"/>
              </a:ext>
            </a:extLst>
          </p:cNvPr>
          <p:cNvSpPr/>
          <p:nvPr/>
        </p:nvSpPr>
        <p:spPr>
          <a:xfrm>
            <a:off x="8314935" y="2060531"/>
            <a:ext cx="3831336" cy="4379071"/>
          </a:xfrm>
          <a:prstGeom prst="rect">
            <a:avLst/>
          </a:prstGeom>
          <a:noFill/>
          <a:ln>
            <a:solidFill>
              <a:srgbClr val="4E5B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FAF7229-36B7-40D9-B881-D2D987457CBE}"/>
              </a:ext>
            </a:extLst>
          </p:cNvPr>
          <p:cNvGrpSpPr/>
          <p:nvPr/>
        </p:nvGrpSpPr>
        <p:grpSpPr>
          <a:xfrm>
            <a:off x="9575562" y="2619252"/>
            <a:ext cx="2530507" cy="1912474"/>
            <a:chOff x="9575562" y="2619252"/>
            <a:chExt cx="2530507" cy="1912474"/>
          </a:xfrm>
        </p:grpSpPr>
        <p:pic>
          <p:nvPicPr>
            <p:cNvPr id="28" name="Picture 27" descr="Chart, scatter chart&#10;&#10;Description automatically generated">
              <a:extLst>
                <a:ext uri="{FF2B5EF4-FFF2-40B4-BE49-F238E27FC236}">
                  <a16:creationId xmlns:a16="http://schemas.microsoft.com/office/drawing/2014/main" id="{68BEE18D-8F41-4724-9B75-10146CD605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5562" y="2619252"/>
              <a:ext cx="2530507" cy="1912474"/>
            </a:xfrm>
            <a:prstGeom prst="rect">
              <a:avLst/>
            </a:prstGeom>
          </p:spPr>
        </p:pic>
        <p:pic>
          <p:nvPicPr>
            <p:cNvPr id="6" name="Picture 5" descr="A picture containing indoor, sink&#10;&#10;Description automatically generated">
              <a:extLst>
                <a:ext uri="{FF2B5EF4-FFF2-40B4-BE49-F238E27FC236}">
                  <a16:creationId xmlns:a16="http://schemas.microsoft.com/office/drawing/2014/main" id="{ACFE3749-11A7-4A50-87ED-924C3E1C78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9756" y="3203007"/>
              <a:ext cx="856685" cy="546463"/>
            </a:xfrm>
            <a:prstGeom prst="rect">
              <a:avLst/>
            </a:prstGeom>
          </p:spPr>
        </p:pic>
        <p:sp>
          <p:nvSpPr>
            <p:cNvPr id="7" name="Rectangle 6">
              <a:extLst>
                <a:ext uri="{FF2B5EF4-FFF2-40B4-BE49-F238E27FC236}">
                  <a16:creationId xmlns:a16="http://schemas.microsoft.com/office/drawing/2014/main" id="{D676D042-2F8B-435C-98B4-887036020361}"/>
                </a:ext>
              </a:extLst>
            </p:cNvPr>
            <p:cNvSpPr/>
            <p:nvPr/>
          </p:nvSpPr>
          <p:spPr>
            <a:xfrm>
              <a:off x="9874843" y="3875226"/>
              <a:ext cx="2203167" cy="307777"/>
            </a:xfrm>
            <a:prstGeom prst="rect">
              <a:avLst/>
            </a:prstGeom>
          </p:spPr>
          <p:txBody>
            <a:bodyPr wrap="none">
              <a:spAutoFit/>
            </a:bodyPr>
            <a:lstStyle/>
            <a:p>
              <a:r>
                <a:rPr lang="en-US" sz="1400" i="1" dirty="0"/>
                <a:t>Q</a:t>
              </a:r>
              <a:r>
                <a:rPr lang="en-US" sz="1400" baseline="-25000" dirty="0"/>
                <a:t>0</a:t>
              </a:r>
              <a:r>
                <a:rPr lang="en-US" sz="1400" dirty="0"/>
                <a:t>(2K) = 3e10 @ ~27 MV/m</a:t>
              </a:r>
            </a:p>
          </p:txBody>
        </p:sp>
      </p:grpSp>
      <p:sp>
        <p:nvSpPr>
          <p:cNvPr id="9" name="TextBox 8">
            <a:extLst>
              <a:ext uri="{FF2B5EF4-FFF2-40B4-BE49-F238E27FC236}">
                <a16:creationId xmlns:a16="http://schemas.microsoft.com/office/drawing/2014/main" id="{7AA5EAF8-44E6-41EE-98F9-EB4827375962}"/>
              </a:ext>
            </a:extLst>
          </p:cNvPr>
          <p:cNvSpPr txBox="1"/>
          <p:nvPr/>
        </p:nvSpPr>
        <p:spPr>
          <a:xfrm>
            <a:off x="8274789" y="2493945"/>
            <a:ext cx="1322681" cy="523220"/>
          </a:xfrm>
          <a:prstGeom prst="rect">
            <a:avLst/>
          </a:prstGeom>
          <a:noFill/>
        </p:spPr>
        <p:txBody>
          <a:bodyPr wrap="square" rtlCol="0">
            <a:spAutoFit/>
          </a:bodyPr>
          <a:lstStyle/>
          <a:p>
            <a:r>
              <a:rPr lang="en-US" sz="1400" i="1" dirty="0"/>
              <a:t>F. </a:t>
            </a:r>
            <a:r>
              <a:rPr lang="en-US" sz="1400" i="1" dirty="0" err="1"/>
              <a:t>Marhauser</a:t>
            </a:r>
            <a:r>
              <a:rPr lang="en-US" sz="1400" i="1" dirty="0"/>
              <a:t>, FCC Week 2018</a:t>
            </a:r>
          </a:p>
        </p:txBody>
      </p:sp>
      <p:sp>
        <p:nvSpPr>
          <p:cNvPr id="20" name="TextBox 19">
            <a:extLst>
              <a:ext uri="{FF2B5EF4-FFF2-40B4-BE49-F238E27FC236}">
                <a16:creationId xmlns:a16="http://schemas.microsoft.com/office/drawing/2014/main" id="{D0518581-303F-491E-A07D-AAD7B34BD99F}"/>
              </a:ext>
            </a:extLst>
          </p:cNvPr>
          <p:cNvSpPr txBox="1"/>
          <p:nvPr/>
        </p:nvSpPr>
        <p:spPr>
          <a:xfrm>
            <a:off x="8317523" y="2999075"/>
            <a:ext cx="1077934" cy="1569660"/>
          </a:xfrm>
          <a:prstGeom prst="rect">
            <a:avLst/>
          </a:prstGeom>
          <a:noFill/>
        </p:spPr>
        <p:txBody>
          <a:bodyPr wrap="square" rtlCol="0">
            <a:spAutoFit/>
          </a:bodyPr>
          <a:lstStyle/>
          <a:p>
            <a:r>
              <a:rPr lang="en-US" sz="1200" dirty="0"/>
              <a:t>802 MHz 5-cell </a:t>
            </a:r>
            <a:r>
              <a:rPr lang="en-US" sz="1200" dirty="0" err="1"/>
              <a:t>Nb</a:t>
            </a:r>
            <a:r>
              <a:rPr lang="en-US" sz="1200" dirty="0"/>
              <a:t> cavity with </a:t>
            </a:r>
          </a:p>
          <a:p>
            <a:pPr marL="171450" indent="-171450">
              <a:buFont typeface="Arial" panose="020B0604020202020204" pitchFamily="34" charset="0"/>
              <a:buChar char="•"/>
            </a:pPr>
            <a:r>
              <a:rPr lang="en-US" sz="1200" dirty="0"/>
              <a:t>bulk BCP</a:t>
            </a:r>
          </a:p>
          <a:p>
            <a:pPr marL="171450" indent="-171450">
              <a:buFont typeface="Arial" panose="020B0604020202020204" pitchFamily="34" charset="0"/>
              <a:buChar char="•"/>
            </a:pPr>
            <a:r>
              <a:rPr lang="en-US" sz="1200" dirty="0"/>
              <a:t>800C bake</a:t>
            </a:r>
          </a:p>
          <a:p>
            <a:pPr marL="171450" indent="-171450">
              <a:buFont typeface="Arial" panose="020B0604020202020204" pitchFamily="34" charset="0"/>
              <a:buChar char="•"/>
            </a:pPr>
            <a:r>
              <a:rPr lang="en-US" sz="1200" dirty="0"/>
              <a:t>final EP</a:t>
            </a:r>
          </a:p>
          <a:p>
            <a:pPr marL="171450" indent="-171450">
              <a:buFont typeface="Arial" panose="020B0604020202020204" pitchFamily="34" charset="0"/>
              <a:buChar char="•"/>
            </a:pPr>
            <a:r>
              <a:rPr lang="en-US" sz="1200" dirty="0"/>
              <a:t>HPR x 4</a:t>
            </a:r>
          </a:p>
          <a:p>
            <a:pPr marL="171450" indent="-171450">
              <a:buFont typeface="Arial" panose="020B0604020202020204" pitchFamily="34" charset="0"/>
              <a:buChar char="•"/>
            </a:pPr>
            <a:r>
              <a:rPr lang="en-US" sz="1200" dirty="0"/>
              <a:t>120C bake </a:t>
            </a:r>
          </a:p>
        </p:txBody>
      </p:sp>
      <p:sp>
        <p:nvSpPr>
          <p:cNvPr id="22" name="TextBox 21">
            <a:extLst>
              <a:ext uri="{FF2B5EF4-FFF2-40B4-BE49-F238E27FC236}">
                <a16:creationId xmlns:a16="http://schemas.microsoft.com/office/drawing/2014/main" id="{0F23975B-35E7-4E7B-A75B-9467E2E3FF70}"/>
              </a:ext>
            </a:extLst>
          </p:cNvPr>
          <p:cNvSpPr txBox="1"/>
          <p:nvPr/>
        </p:nvSpPr>
        <p:spPr>
          <a:xfrm>
            <a:off x="8329613" y="4604734"/>
            <a:ext cx="3811944" cy="276999"/>
          </a:xfrm>
          <a:prstGeom prst="rect">
            <a:avLst/>
          </a:prstGeom>
          <a:solidFill>
            <a:srgbClr val="DEE4DC"/>
          </a:solidFill>
        </p:spPr>
        <p:txBody>
          <a:bodyPr wrap="square" rtlCol="0">
            <a:spAutoFit/>
          </a:bodyPr>
          <a:lstStyle/>
          <a:p>
            <a:r>
              <a:rPr lang="en-US" sz="1200" dirty="0"/>
              <a:t>Other technology might be established in time for EIC:  </a:t>
            </a:r>
          </a:p>
        </p:txBody>
      </p:sp>
      <p:sp>
        <p:nvSpPr>
          <p:cNvPr id="23" name="TextBox 22">
            <a:extLst>
              <a:ext uri="{FF2B5EF4-FFF2-40B4-BE49-F238E27FC236}">
                <a16:creationId xmlns:a16="http://schemas.microsoft.com/office/drawing/2014/main" id="{4967A09B-9BCB-42E7-A6D5-AF00F198955E}"/>
              </a:ext>
            </a:extLst>
          </p:cNvPr>
          <p:cNvSpPr txBox="1"/>
          <p:nvPr/>
        </p:nvSpPr>
        <p:spPr>
          <a:xfrm>
            <a:off x="8462063" y="5131585"/>
            <a:ext cx="1431439" cy="1569660"/>
          </a:xfrm>
          <a:prstGeom prst="rect">
            <a:avLst/>
          </a:prstGeom>
          <a:noFill/>
        </p:spPr>
        <p:txBody>
          <a:bodyPr wrap="square" rtlCol="0">
            <a:spAutoFit/>
          </a:bodyPr>
          <a:lstStyle/>
          <a:p>
            <a:r>
              <a:rPr lang="en-US" sz="1200" dirty="0"/>
              <a:t>1.3 GHz 9-cell </a:t>
            </a:r>
            <a:r>
              <a:rPr lang="en-US" sz="1200" dirty="0" err="1"/>
              <a:t>Nb</a:t>
            </a:r>
            <a:r>
              <a:rPr lang="en-US" sz="1200" dirty="0"/>
              <a:t> cavity with</a:t>
            </a:r>
          </a:p>
          <a:p>
            <a:pPr marL="171450" indent="-171450">
              <a:buFont typeface="Arial" panose="020B0604020202020204" pitchFamily="34" charset="0"/>
              <a:buChar char="•"/>
            </a:pPr>
            <a:r>
              <a:rPr lang="en-US" sz="1200" dirty="0"/>
              <a:t>EP</a:t>
            </a:r>
          </a:p>
          <a:p>
            <a:pPr marL="171450" indent="-171450">
              <a:buFont typeface="Arial" panose="020B0604020202020204" pitchFamily="34" charset="0"/>
              <a:buChar char="•"/>
            </a:pPr>
            <a:r>
              <a:rPr lang="en-US" sz="1200" dirty="0"/>
              <a:t>High-temp bake</a:t>
            </a:r>
          </a:p>
          <a:p>
            <a:pPr marL="171450" indent="-171450">
              <a:buFont typeface="Arial" panose="020B0604020202020204" pitchFamily="34" charset="0"/>
              <a:buChar char="•"/>
            </a:pPr>
            <a:r>
              <a:rPr lang="en-US" sz="1200" dirty="0"/>
              <a:t>Air exposure</a:t>
            </a:r>
          </a:p>
          <a:p>
            <a:pPr marL="171450" indent="-171450">
              <a:buFont typeface="Arial" panose="020B0604020202020204" pitchFamily="34" charset="0"/>
              <a:buChar char="•"/>
            </a:pPr>
            <a:r>
              <a:rPr lang="en-US" sz="1200" dirty="0"/>
              <a:t>Mid-temp bake</a:t>
            </a:r>
          </a:p>
          <a:p>
            <a:pPr marL="171450" indent="-171450">
              <a:buFont typeface="Arial" panose="020B0604020202020204" pitchFamily="34" charset="0"/>
              <a:buChar char="•"/>
            </a:pPr>
            <a:r>
              <a:rPr lang="en-US" sz="1200" dirty="0"/>
              <a:t>HPR</a:t>
            </a:r>
          </a:p>
          <a:p>
            <a:endParaRPr lang="en-US" sz="1200" dirty="0"/>
          </a:p>
        </p:txBody>
      </p:sp>
      <p:sp>
        <p:nvSpPr>
          <p:cNvPr id="25" name="Rectangle 24">
            <a:extLst>
              <a:ext uri="{FF2B5EF4-FFF2-40B4-BE49-F238E27FC236}">
                <a16:creationId xmlns:a16="http://schemas.microsoft.com/office/drawing/2014/main" id="{D416FA65-0983-47A9-9457-98641BB8AAF1}"/>
              </a:ext>
            </a:extLst>
          </p:cNvPr>
          <p:cNvSpPr/>
          <p:nvPr/>
        </p:nvSpPr>
        <p:spPr>
          <a:xfrm>
            <a:off x="8329614" y="2073347"/>
            <a:ext cx="3811944" cy="461665"/>
          </a:xfrm>
          <a:prstGeom prst="rect">
            <a:avLst/>
          </a:prstGeom>
          <a:solidFill>
            <a:srgbClr val="DEE4DC"/>
          </a:solidFill>
        </p:spPr>
        <p:txBody>
          <a:bodyPr wrap="square">
            <a:spAutoFit/>
          </a:bodyPr>
          <a:lstStyle/>
          <a:p>
            <a:r>
              <a:rPr lang="en-US" sz="1200" dirty="0" err="1">
                <a:latin typeface="Calibri" panose="020F0502020204030204" pitchFamily="34" charset="0"/>
                <a:ea typeface="Times New Roman" panose="02020603050405020304" pitchFamily="18" charset="0"/>
              </a:rPr>
              <a:t>JLab</a:t>
            </a:r>
            <a:r>
              <a:rPr lang="en-US" sz="1200" dirty="0">
                <a:latin typeface="Calibri" panose="020F0502020204030204" pitchFamily="34" charset="0"/>
                <a:ea typeface="Times New Roman" panose="02020603050405020304" pitchFamily="18" charset="0"/>
              </a:rPr>
              <a:t>/CERN initiative towards SRF cavity development for high beam current machines</a:t>
            </a:r>
            <a:endParaRPr lang="en-US" sz="1200" dirty="0"/>
          </a:p>
        </p:txBody>
      </p:sp>
      <p:pic>
        <p:nvPicPr>
          <p:cNvPr id="26" name="Picture 25">
            <a:extLst>
              <a:ext uri="{FF2B5EF4-FFF2-40B4-BE49-F238E27FC236}">
                <a16:creationId xmlns:a16="http://schemas.microsoft.com/office/drawing/2014/main" id="{8296B32B-0E23-4B6C-86EA-F29FD1E93A13}"/>
              </a:ext>
            </a:extLst>
          </p:cNvPr>
          <p:cNvPicPr>
            <a:picLocks noChangeAspect="1"/>
          </p:cNvPicPr>
          <p:nvPr/>
        </p:nvPicPr>
        <p:blipFill>
          <a:blip r:embed="rId9"/>
          <a:stretch>
            <a:fillRect/>
          </a:stretch>
        </p:blipFill>
        <p:spPr>
          <a:xfrm>
            <a:off x="10030337" y="4877179"/>
            <a:ext cx="1950692" cy="1566977"/>
          </a:xfrm>
          <a:prstGeom prst="rect">
            <a:avLst/>
          </a:prstGeom>
        </p:spPr>
      </p:pic>
    </p:spTree>
    <p:extLst>
      <p:ext uri="{BB962C8B-B14F-4D97-AF65-F5344CB8AC3E}">
        <p14:creationId xmlns:p14="http://schemas.microsoft.com/office/powerpoint/2010/main" val="3578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par>
                                <p:cTn id="70" presetID="10" presetClass="entr" presetSubtype="0"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par>
                                <p:cTn id="88" presetID="10" presetClass="entr" presetSubtype="0" fill="hold"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500"/>
                                        <p:tgtEl>
                                          <p:spTgt spid="23"/>
                                        </p:tgtEl>
                                      </p:cBhvr>
                                    </p:animEffect>
                                  </p:childTnLst>
                                </p:cTn>
                              </p:par>
                              <p:par>
                                <p:cTn id="94" presetID="10"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5" grpId="0" animBg="1"/>
      <p:bldP spid="16" grpId="0"/>
      <p:bldP spid="17" grpId="0"/>
      <p:bldP spid="18" grpId="0"/>
      <p:bldP spid="30" grpId="0" animBg="1"/>
      <p:bldP spid="32" grpId="0" animBg="1"/>
      <p:bldP spid="33" grpId="0" animBg="1"/>
      <p:bldP spid="34" grpId="0"/>
      <p:bldP spid="35" grpId="0" animBg="1"/>
      <p:bldP spid="38" grpId="0" animBg="1"/>
      <p:bldP spid="40" grpId="0" animBg="1"/>
      <p:bldP spid="41" grpId="0" animBg="1"/>
      <p:bldP spid="51" grpId="0"/>
      <p:bldP spid="54" grpId="0" animBg="1"/>
      <p:bldP spid="55" grpId="0" animBg="1"/>
      <p:bldP spid="58" grpId="0" animBg="1"/>
      <p:bldP spid="9" grpId="0"/>
      <p:bldP spid="20" grpId="0"/>
      <p:bldP spid="22" grpId="0" animBg="1"/>
      <p:bldP spid="23"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2E82-E46E-4676-BE68-84324F1CA6D0}"/>
              </a:ext>
            </a:extLst>
          </p:cNvPr>
          <p:cNvSpPr>
            <a:spLocks noGrp="1"/>
          </p:cNvSpPr>
          <p:nvPr>
            <p:ph type="title"/>
          </p:nvPr>
        </p:nvSpPr>
        <p:spPr/>
        <p:txBody>
          <a:bodyPr/>
          <a:lstStyle/>
          <a:p>
            <a:r>
              <a:rPr lang="en-US" dirty="0"/>
              <a:t>	Outline</a:t>
            </a:r>
          </a:p>
        </p:txBody>
      </p:sp>
      <p:sp>
        <p:nvSpPr>
          <p:cNvPr id="3" name="Content Placeholder 2">
            <a:extLst>
              <a:ext uri="{FF2B5EF4-FFF2-40B4-BE49-F238E27FC236}">
                <a16:creationId xmlns:a16="http://schemas.microsoft.com/office/drawing/2014/main" id="{A486CD01-3D86-47E4-AFE7-551F8E4D22E5}"/>
              </a:ext>
            </a:extLst>
          </p:cNvPr>
          <p:cNvSpPr>
            <a:spLocks noGrp="1"/>
          </p:cNvSpPr>
          <p:nvPr>
            <p:ph idx="1"/>
          </p:nvPr>
        </p:nvSpPr>
        <p:spPr/>
        <p:txBody>
          <a:bodyPr>
            <a:normAutofit/>
          </a:bodyPr>
          <a:lstStyle/>
          <a:p>
            <a:r>
              <a:rPr lang="en-US" sz="2400" dirty="0">
                <a:latin typeface="Segoe UI Semibold" panose="020B0702040204020203" pitchFamily="34" charset="0"/>
                <a:cs typeface="Segoe UI Semibold" panose="020B0702040204020203" pitchFamily="34" charset="0"/>
              </a:rPr>
              <a:t>Introduction to EIC and its current SRF systems</a:t>
            </a:r>
          </a:p>
          <a:p>
            <a:r>
              <a:rPr lang="en-US" sz="2400" dirty="0">
                <a:latin typeface="Segoe UI Semibold" panose="020B0702040204020203" pitchFamily="34" charset="0"/>
                <a:cs typeface="Segoe UI Semibold" panose="020B0702040204020203" pitchFamily="34" charset="0"/>
              </a:rPr>
              <a:t>Challenges</a:t>
            </a:r>
          </a:p>
          <a:p>
            <a:pPr lvl="1"/>
            <a:r>
              <a:rPr lang="en-US" sz="2000" dirty="0">
                <a:latin typeface="Segoe UI Semibold" panose="020B0702040204020203" pitchFamily="34" charset="0"/>
                <a:cs typeface="Segoe UI Semibold" panose="020B0702040204020203" pitchFamily="34" charset="0"/>
              </a:rPr>
              <a:t>Beam Dynamics</a:t>
            </a:r>
          </a:p>
          <a:p>
            <a:pPr lvl="1"/>
            <a:r>
              <a:rPr lang="en-US" sz="2000" dirty="0">
                <a:latin typeface="Segoe UI Semibold" panose="020B0702040204020203" pitchFamily="34" charset="0"/>
                <a:cs typeface="Segoe UI Semibold" panose="020B0702040204020203" pitchFamily="34" charset="0"/>
              </a:rPr>
              <a:t>SRF Technology</a:t>
            </a:r>
          </a:p>
          <a:p>
            <a:pPr lvl="1"/>
            <a:r>
              <a:rPr lang="en-US" sz="2000" dirty="0">
                <a:latin typeface="Segoe UI Semibold" panose="020B0702040204020203" pitchFamily="34" charset="0"/>
                <a:cs typeface="Segoe UI Semibold" panose="020B0702040204020203" pitchFamily="34" charset="0"/>
              </a:rPr>
              <a:t>Production and Installation</a:t>
            </a:r>
          </a:p>
          <a:p>
            <a:pPr lvl="1"/>
            <a:r>
              <a:rPr lang="en-US" sz="2000" dirty="0">
                <a:latin typeface="Segoe UI Semibold" panose="020B0702040204020203" pitchFamily="34" charset="0"/>
                <a:cs typeface="Segoe UI Semibold" panose="020B0702040204020203" pitchFamily="34" charset="0"/>
              </a:rPr>
              <a:t>Operation and Controls</a:t>
            </a:r>
          </a:p>
          <a:p>
            <a:pPr lvl="1"/>
            <a:r>
              <a:rPr lang="en-US" sz="2000" dirty="0">
                <a:latin typeface="Segoe UI Semibold" panose="020B0702040204020203" pitchFamily="34" charset="0"/>
                <a:cs typeface="Segoe UI Semibold" panose="020B0702040204020203" pitchFamily="34" charset="0"/>
              </a:rPr>
              <a:t>…</a:t>
            </a:r>
          </a:p>
          <a:p>
            <a:r>
              <a:rPr lang="en-US" sz="2400" dirty="0">
                <a:latin typeface="Segoe UI Semibold" panose="020B0702040204020203" pitchFamily="34" charset="0"/>
                <a:cs typeface="Segoe UI Semibold" panose="020B0702040204020203" pitchFamily="34" charset="0"/>
              </a:rPr>
              <a:t>Summary</a:t>
            </a:r>
          </a:p>
        </p:txBody>
      </p:sp>
      <p:sp>
        <p:nvSpPr>
          <p:cNvPr id="4" name="Slide Number Placeholder 3">
            <a:extLst>
              <a:ext uri="{FF2B5EF4-FFF2-40B4-BE49-F238E27FC236}">
                <a16:creationId xmlns:a16="http://schemas.microsoft.com/office/drawing/2014/main" id="{98881E45-7355-4B39-9FC3-EF5F2F2EFA6B}"/>
              </a:ext>
            </a:extLst>
          </p:cNvPr>
          <p:cNvSpPr>
            <a:spLocks noGrp="1"/>
          </p:cNvSpPr>
          <p:nvPr>
            <p:ph type="sldNum" sz="quarter" idx="12"/>
          </p:nvPr>
        </p:nvSpPr>
        <p:spPr/>
        <p:txBody>
          <a:bodyPr/>
          <a:lstStyle/>
          <a:p>
            <a:fld id="{F6657736-2D9A-4833-9BB6-BA486362B200}" type="slidenum">
              <a:rPr lang="en-US" smtClean="0"/>
              <a:t>2</a:t>
            </a:fld>
            <a:endParaRPr lang="en-US" dirty="0"/>
          </a:p>
        </p:txBody>
      </p:sp>
    </p:spTree>
    <p:extLst>
      <p:ext uri="{BB962C8B-B14F-4D97-AF65-F5344CB8AC3E}">
        <p14:creationId xmlns:p14="http://schemas.microsoft.com/office/powerpoint/2010/main" val="1418167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3C28-25B2-470A-B3A9-AAF4E252802E}"/>
              </a:ext>
            </a:extLst>
          </p:cNvPr>
          <p:cNvSpPr>
            <a:spLocks noGrp="1"/>
          </p:cNvSpPr>
          <p:nvPr>
            <p:ph type="title"/>
          </p:nvPr>
        </p:nvSpPr>
        <p:spPr>
          <a:xfrm>
            <a:off x="0" y="2572362"/>
            <a:ext cx="12192000" cy="645509"/>
          </a:xfrm>
        </p:spPr>
        <p:txBody>
          <a:bodyPr/>
          <a:lstStyle/>
          <a:p>
            <a:r>
              <a:rPr lang="en-US" dirty="0"/>
              <a:t>Challenges from Production and Installation</a:t>
            </a:r>
          </a:p>
        </p:txBody>
      </p:sp>
      <p:sp>
        <p:nvSpPr>
          <p:cNvPr id="4" name="Slide Number Placeholder 3">
            <a:extLst>
              <a:ext uri="{FF2B5EF4-FFF2-40B4-BE49-F238E27FC236}">
                <a16:creationId xmlns:a16="http://schemas.microsoft.com/office/drawing/2014/main" id="{C1749043-F7BB-44FC-9B1F-E1F4D477DB56}"/>
              </a:ext>
            </a:extLst>
          </p:cNvPr>
          <p:cNvSpPr>
            <a:spLocks noGrp="1"/>
          </p:cNvSpPr>
          <p:nvPr>
            <p:ph type="sldNum" sz="quarter" idx="12"/>
          </p:nvPr>
        </p:nvSpPr>
        <p:spPr/>
        <p:txBody>
          <a:bodyPr/>
          <a:lstStyle/>
          <a:p>
            <a:fld id="{F6657736-2D9A-4833-9BB6-BA486362B200}" type="slidenum">
              <a:rPr lang="en-US" smtClean="0"/>
              <a:pPr/>
              <a:t>20</a:t>
            </a:fld>
            <a:endParaRPr lang="en-US" dirty="0"/>
          </a:p>
        </p:txBody>
      </p:sp>
      <p:sp>
        <p:nvSpPr>
          <p:cNvPr id="5" name="Freeform 6">
            <a:extLst>
              <a:ext uri="{FF2B5EF4-FFF2-40B4-BE49-F238E27FC236}">
                <a16:creationId xmlns:a16="http://schemas.microsoft.com/office/drawing/2014/main" id="{CFA1BCC4-41AD-418B-8F3E-7B63F646EB01}"/>
              </a:ext>
            </a:extLst>
          </p:cNvPr>
          <p:cNvSpPr>
            <a:spLocks/>
          </p:cNvSpPr>
          <p:nvPr/>
        </p:nvSpPr>
        <p:spPr bwMode="auto">
          <a:xfrm>
            <a:off x="1610122" y="3640130"/>
            <a:ext cx="3282407" cy="1585772"/>
          </a:xfrm>
          <a:custGeom>
            <a:avLst/>
            <a:gdLst>
              <a:gd name="T0" fmla="*/ 1653 w 1653"/>
              <a:gd name="T1" fmla="*/ 0 h 798"/>
              <a:gd name="T2" fmla="*/ 1135 w 1653"/>
              <a:gd name="T3" fmla="*/ 0 h 798"/>
              <a:gd name="T4" fmla="*/ 935 w 1653"/>
              <a:gd name="T5" fmla="*/ 200 h 798"/>
              <a:gd name="T6" fmla="*/ 935 w 1653"/>
              <a:gd name="T7" fmla="*/ 598 h 798"/>
              <a:gd name="T8" fmla="*/ 735 w 1653"/>
              <a:gd name="T9" fmla="*/ 798 h 798"/>
              <a:gd name="T10" fmla="*/ 0 w 1653"/>
              <a:gd name="T11" fmla="*/ 798 h 798"/>
            </a:gdLst>
            <a:ahLst/>
            <a:cxnLst>
              <a:cxn ang="0">
                <a:pos x="T0" y="T1"/>
              </a:cxn>
              <a:cxn ang="0">
                <a:pos x="T2" y="T3"/>
              </a:cxn>
              <a:cxn ang="0">
                <a:pos x="T4" y="T5"/>
              </a:cxn>
              <a:cxn ang="0">
                <a:pos x="T6" y="T7"/>
              </a:cxn>
              <a:cxn ang="0">
                <a:pos x="T8" y="T9"/>
              </a:cxn>
              <a:cxn ang="0">
                <a:pos x="T10" y="T11"/>
              </a:cxn>
            </a:cxnLst>
            <a:rect l="0" t="0" r="r" b="b"/>
            <a:pathLst>
              <a:path w="1653" h="798">
                <a:moveTo>
                  <a:pt x="1653" y="0"/>
                </a:moveTo>
                <a:cubicBezTo>
                  <a:pt x="1135" y="0"/>
                  <a:pt x="1135" y="0"/>
                  <a:pt x="1135" y="0"/>
                </a:cubicBezTo>
                <a:cubicBezTo>
                  <a:pt x="1024" y="0"/>
                  <a:pt x="935" y="90"/>
                  <a:pt x="935" y="200"/>
                </a:cubicBezTo>
                <a:cubicBezTo>
                  <a:pt x="935" y="598"/>
                  <a:pt x="935" y="598"/>
                  <a:pt x="935" y="598"/>
                </a:cubicBezTo>
                <a:cubicBezTo>
                  <a:pt x="935" y="708"/>
                  <a:pt x="845" y="798"/>
                  <a:pt x="735" y="798"/>
                </a:cubicBezTo>
                <a:cubicBezTo>
                  <a:pt x="0" y="798"/>
                  <a:pt x="0" y="798"/>
                  <a:pt x="0" y="798"/>
                </a:cubicBezTo>
              </a:path>
            </a:pathLst>
          </a:custGeom>
          <a:noFill/>
          <a:ln w="76200" cap="rnd">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 name="Oval 5">
            <a:extLst>
              <a:ext uri="{FF2B5EF4-FFF2-40B4-BE49-F238E27FC236}">
                <a16:creationId xmlns:a16="http://schemas.microsoft.com/office/drawing/2014/main" id="{B91E562B-4C7D-498F-B973-3995848700F1}"/>
              </a:ext>
            </a:extLst>
          </p:cNvPr>
          <p:cNvSpPr/>
          <p:nvPr/>
        </p:nvSpPr>
        <p:spPr>
          <a:xfrm>
            <a:off x="782990" y="4722109"/>
            <a:ext cx="998060" cy="9980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dirty="0">
                <a:latin typeface="Segoe UI Light" panose="020B0502040204020203" pitchFamily="34" charset="0"/>
                <a:cs typeface="Segoe UI Light" panose="020B0502040204020203" pitchFamily="34" charset="0"/>
              </a:rPr>
              <a:t>03</a:t>
            </a:r>
          </a:p>
        </p:txBody>
      </p:sp>
      <p:sp>
        <p:nvSpPr>
          <p:cNvPr id="7" name="Rectangle 6">
            <a:extLst>
              <a:ext uri="{FF2B5EF4-FFF2-40B4-BE49-F238E27FC236}">
                <a16:creationId xmlns:a16="http://schemas.microsoft.com/office/drawing/2014/main" id="{E91AC541-AF8B-4D82-BC9B-87AEFB435D09}"/>
              </a:ext>
            </a:extLst>
          </p:cNvPr>
          <p:cNvSpPr/>
          <p:nvPr/>
        </p:nvSpPr>
        <p:spPr>
          <a:xfrm>
            <a:off x="0" y="4307070"/>
            <a:ext cx="3103725" cy="307777"/>
          </a:xfrm>
          <a:prstGeom prst="rect">
            <a:avLst/>
          </a:prstGeom>
        </p:spPr>
        <p:txBody>
          <a:bodyPr wrap="square" lIns="0" tIns="0" rIns="0" bIns="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a:r>
              <a:rPr lang="en-IN" sz="2000" b="1" dirty="0">
                <a:solidFill>
                  <a:schemeClr val="accent2"/>
                </a:solidFill>
                <a:ea typeface="Open Sans" panose="020B0606030504020204" pitchFamily="34" charset="0"/>
                <a:cs typeface="Segoe UI Light" panose="020B0502040204020203" pitchFamily="34" charset="0"/>
              </a:rPr>
              <a:t>Production and Installation</a:t>
            </a:r>
          </a:p>
        </p:txBody>
      </p:sp>
    </p:spTree>
    <p:extLst>
      <p:ext uri="{BB962C8B-B14F-4D97-AF65-F5344CB8AC3E}">
        <p14:creationId xmlns:p14="http://schemas.microsoft.com/office/powerpoint/2010/main" val="3126423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21E3C90-67A0-4EF6-9C86-B0713DD9623A}"/>
              </a:ext>
            </a:extLst>
          </p:cNvPr>
          <p:cNvPicPr>
            <a:picLocks noChangeAspect="1"/>
          </p:cNvPicPr>
          <p:nvPr/>
        </p:nvPicPr>
        <p:blipFill>
          <a:blip r:embed="rId2"/>
          <a:stretch>
            <a:fillRect/>
          </a:stretch>
        </p:blipFill>
        <p:spPr>
          <a:xfrm>
            <a:off x="6613691" y="3824834"/>
            <a:ext cx="4876737" cy="2310889"/>
          </a:xfrm>
          <a:prstGeom prst="rect">
            <a:avLst/>
          </a:prstGeom>
        </p:spPr>
      </p:pic>
      <p:pic>
        <p:nvPicPr>
          <p:cNvPr id="17" name="Picture 16">
            <a:extLst>
              <a:ext uri="{FF2B5EF4-FFF2-40B4-BE49-F238E27FC236}">
                <a16:creationId xmlns:a16="http://schemas.microsoft.com/office/drawing/2014/main" id="{C8788929-C0CC-4C11-9D23-212A9ECA7CF7}"/>
              </a:ext>
            </a:extLst>
          </p:cNvPr>
          <p:cNvPicPr>
            <a:picLocks noChangeAspect="1"/>
          </p:cNvPicPr>
          <p:nvPr/>
        </p:nvPicPr>
        <p:blipFill>
          <a:blip r:embed="rId3"/>
          <a:stretch>
            <a:fillRect/>
          </a:stretch>
        </p:blipFill>
        <p:spPr>
          <a:xfrm>
            <a:off x="3914526" y="4304803"/>
            <a:ext cx="2389849" cy="1857095"/>
          </a:xfrm>
          <a:prstGeom prst="rect">
            <a:avLst/>
          </a:prstGeom>
        </p:spPr>
      </p:pic>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normAutofit/>
          </a:bodyPr>
          <a:lstStyle/>
          <a:p>
            <a:r>
              <a:rPr lang="en-US" sz="2400" dirty="0"/>
              <a:t>	Production Bottle Neck 1 – Before and After Dressing Up</a:t>
            </a:r>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21</a:t>
            </a:fld>
            <a:endParaRPr lang="en-US" dirty="0"/>
          </a:p>
        </p:txBody>
      </p:sp>
      <p:sp>
        <p:nvSpPr>
          <p:cNvPr id="5" name="TextBox 4">
            <a:extLst>
              <a:ext uri="{FF2B5EF4-FFF2-40B4-BE49-F238E27FC236}">
                <a16:creationId xmlns:a16="http://schemas.microsoft.com/office/drawing/2014/main" id="{A331FB77-AFAF-4BC2-AF89-A436CC8C2738}"/>
              </a:ext>
            </a:extLst>
          </p:cNvPr>
          <p:cNvSpPr txBox="1"/>
          <p:nvPr/>
        </p:nvSpPr>
        <p:spPr>
          <a:xfrm>
            <a:off x="1231898" y="786352"/>
            <a:ext cx="9914467" cy="369332"/>
          </a:xfrm>
          <a:prstGeom prst="rect">
            <a:avLst/>
          </a:prstGeom>
          <a:solidFill>
            <a:srgbClr val="DEE4DC"/>
          </a:solidFill>
        </p:spPr>
        <p:txBody>
          <a:bodyPr wrap="square" rtlCol="0">
            <a:spAutoFit/>
          </a:bodyPr>
          <a:lstStyle/>
          <a:p>
            <a:r>
              <a:rPr lang="en-US" dirty="0"/>
              <a:t>Recently projects have proven a high degree of modularity in designs to minimize production challenges.</a:t>
            </a:r>
          </a:p>
        </p:txBody>
      </p:sp>
      <p:sp>
        <p:nvSpPr>
          <p:cNvPr id="7" name="TextBox 6">
            <a:extLst>
              <a:ext uri="{FF2B5EF4-FFF2-40B4-BE49-F238E27FC236}">
                <a16:creationId xmlns:a16="http://schemas.microsoft.com/office/drawing/2014/main" id="{6C8E8EC9-00B1-4FD3-BD10-B05D80812608}"/>
              </a:ext>
            </a:extLst>
          </p:cNvPr>
          <p:cNvSpPr txBox="1"/>
          <p:nvPr/>
        </p:nvSpPr>
        <p:spPr>
          <a:xfrm>
            <a:off x="464464" y="3902611"/>
            <a:ext cx="2114591" cy="276999"/>
          </a:xfrm>
          <a:prstGeom prst="rect">
            <a:avLst/>
          </a:prstGeom>
          <a:solidFill>
            <a:schemeClr val="bg1"/>
          </a:solidFill>
        </p:spPr>
        <p:txBody>
          <a:bodyPr wrap="square" rtlCol="0">
            <a:spAutoFit/>
          </a:bodyPr>
          <a:lstStyle/>
          <a:p>
            <a:pPr algn="ctr"/>
            <a:r>
              <a:rPr lang="en-US" sz="1200" dirty="0"/>
              <a:t>XFEL 9-cell cavity @ 1.3GHz</a:t>
            </a:r>
          </a:p>
        </p:txBody>
      </p:sp>
      <p:sp>
        <p:nvSpPr>
          <p:cNvPr id="8" name="Rectangle 7">
            <a:extLst>
              <a:ext uri="{FF2B5EF4-FFF2-40B4-BE49-F238E27FC236}">
                <a16:creationId xmlns:a16="http://schemas.microsoft.com/office/drawing/2014/main" id="{9330C0BE-6845-4CAB-9A2A-D7BD8DB4103C}"/>
              </a:ext>
            </a:extLst>
          </p:cNvPr>
          <p:cNvSpPr/>
          <p:nvPr/>
        </p:nvSpPr>
        <p:spPr>
          <a:xfrm>
            <a:off x="57714" y="1302378"/>
            <a:ext cx="1761636" cy="307777"/>
          </a:xfrm>
          <a:prstGeom prst="rect">
            <a:avLst/>
          </a:prstGeom>
        </p:spPr>
        <p:txBody>
          <a:bodyPr wrap="none">
            <a:spAutoFit/>
          </a:bodyPr>
          <a:lstStyle/>
          <a:p>
            <a:r>
              <a:rPr lang="en-US" sz="1400" i="1" dirty="0"/>
              <a:t>N. Walker, LINAC2016</a:t>
            </a:r>
          </a:p>
        </p:txBody>
      </p:sp>
      <p:pic>
        <p:nvPicPr>
          <p:cNvPr id="12" name="Picture 11">
            <a:extLst>
              <a:ext uri="{FF2B5EF4-FFF2-40B4-BE49-F238E27FC236}">
                <a16:creationId xmlns:a16="http://schemas.microsoft.com/office/drawing/2014/main" id="{3FBEFC03-25E9-4232-A97E-0BD3F5FA50C9}"/>
              </a:ext>
            </a:extLst>
          </p:cNvPr>
          <p:cNvPicPr>
            <a:picLocks noChangeAspect="1"/>
          </p:cNvPicPr>
          <p:nvPr/>
        </p:nvPicPr>
        <p:blipFill>
          <a:blip r:embed="rId4"/>
          <a:stretch>
            <a:fillRect/>
          </a:stretch>
        </p:blipFill>
        <p:spPr>
          <a:xfrm>
            <a:off x="163898" y="1797552"/>
            <a:ext cx="2643568" cy="2035231"/>
          </a:xfrm>
          <a:prstGeom prst="rect">
            <a:avLst/>
          </a:prstGeom>
        </p:spPr>
      </p:pic>
      <p:pic>
        <p:nvPicPr>
          <p:cNvPr id="21" name="Picture 20">
            <a:extLst>
              <a:ext uri="{FF2B5EF4-FFF2-40B4-BE49-F238E27FC236}">
                <a16:creationId xmlns:a16="http://schemas.microsoft.com/office/drawing/2014/main" id="{3E22354A-7931-46E2-A91E-239F5D9CBEDA}"/>
              </a:ext>
            </a:extLst>
          </p:cNvPr>
          <p:cNvPicPr>
            <a:picLocks noChangeAspect="1"/>
          </p:cNvPicPr>
          <p:nvPr/>
        </p:nvPicPr>
        <p:blipFill>
          <a:blip r:embed="rId5"/>
          <a:stretch>
            <a:fillRect/>
          </a:stretch>
        </p:blipFill>
        <p:spPr>
          <a:xfrm>
            <a:off x="3016724" y="1885095"/>
            <a:ext cx="2849982" cy="2261335"/>
          </a:xfrm>
          <a:prstGeom prst="rect">
            <a:avLst/>
          </a:prstGeom>
        </p:spPr>
      </p:pic>
      <p:sp>
        <p:nvSpPr>
          <p:cNvPr id="23" name="Rectangle 22">
            <a:extLst>
              <a:ext uri="{FF2B5EF4-FFF2-40B4-BE49-F238E27FC236}">
                <a16:creationId xmlns:a16="http://schemas.microsoft.com/office/drawing/2014/main" id="{1B1207D5-3386-497B-BD9C-7C821F32A6C5}"/>
              </a:ext>
            </a:extLst>
          </p:cNvPr>
          <p:cNvSpPr/>
          <p:nvPr/>
        </p:nvSpPr>
        <p:spPr>
          <a:xfrm>
            <a:off x="3221593" y="1233610"/>
            <a:ext cx="2587641" cy="738664"/>
          </a:xfrm>
          <a:prstGeom prst="rect">
            <a:avLst/>
          </a:prstGeom>
        </p:spPr>
        <p:txBody>
          <a:bodyPr wrap="square">
            <a:spAutoFit/>
          </a:bodyPr>
          <a:lstStyle/>
          <a:p>
            <a:r>
              <a:rPr lang="en-US" sz="1400" i="1" dirty="0"/>
              <a:t>S. Posen, G. Wu, et.al.,  PHYSICAL REVIEW ACCELERATORS AND BEAMS 22, 032001 (2019)</a:t>
            </a:r>
          </a:p>
        </p:txBody>
      </p:sp>
      <p:pic>
        <p:nvPicPr>
          <p:cNvPr id="25" name="Picture 24">
            <a:extLst>
              <a:ext uri="{FF2B5EF4-FFF2-40B4-BE49-F238E27FC236}">
                <a16:creationId xmlns:a16="http://schemas.microsoft.com/office/drawing/2014/main" id="{E335FB60-53CB-483A-8E26-BDB40149964D}"/>
              </a:ext>
            </a:extLst>
          </p:cNvPr>
          <p:cNvPicPr>
            <a:picLocks noChangeAspect="1"/>
          </p:cNvPicPr>
          <p:nvPr/>
        </p:nvPicPr>
        <p:blipFill>
          <a:blip r:embed="rId6"/>
          <a:stretch>
            <a:fillRect/>
          </a:stretch>
        </p:blipFill>
        <p:spPr>
          <a:xfrm>
            <a:off x="6304375" y="2134909"/>
            <a:ext cx="1944845" cy="1456840"/>
          </a:xfrm>
          <a:prstGeom prst="rect">
            <a:avLst/>
          </a:prstGeom>
        </p:spPr>
      </p:pic>
      <p:sp>
        <p:nvSpPr>
          <p:cNvPr id="26" name="TextBox 25">
            <a:extLst>
              <a:ext uri="{FF2B5EF4-FFF2-40B4-BE49-F238E27FC236}">
                <a16:creationId xmlns:a16="http://schemas.microsoft.com/office/drawing/2014/main" id="{94BC8350-D642-460E-AC34-D672DDFAE1C4}"/>
              </a:ext>
            </a:extLst>
          </p:cNvPr>
          <p:cNvSpPr txBox="1"/>
          <p:nvPr/>
        </p:nvSpPr>
        <p:spPr>
          <a:xfrm>
            <a:off x="7480383" y="3566486"/>
            <a:ext cx="3740415" cy="338554"/>
          </a:xfrm>
          <a:prstGeom prst="rect">
            <a:avLst/>
          </a:prstGeom>
          <a:noFill/>
        </p:spPr>
        <p:txBody>
          <a:bodyPr wrap="square" rtlCol="0">
            <a:spAutoFit/>
          </a:bodyPr>
          <a:lstStyle/>
          <a:p>
            <a:r>
              <a:rPr lang="en-US" sz="1600" dirty="0"/>
              <a:t>J. Henry and D. Holmes</a:t>
            </a:r>
          </a:p>
        </p:txBody>
      </p:sp>
      <p:pic>
        <p:nvPicPr>
          <p:cNvPr id="9" name="Picture 8" descr="A picture containing weapon, gun&#10;&#10;Description automatically generated">
            <a:extLst>
              <a:ext uri="{FF2B5EF4-FFF2-40B4-BE49-F238E27FC236}">
                <a16:creationId xmlns:a16="http://schemas.microsoft.com/office/drawing/2014/main" id="{F3788FE0-A181-4304-A0DE-C4048AE180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3727" y="2122691"/>
            <a:ext cx="1716597" cy="1476006"/>
          </a:xfrm>
          <a:prstGeom prst="rect">
            <a:avLst/>
          </a:prstGeom>
        </p:spPr>
      </p:pic>
      <p:sp>
        <p:nvSpPr>
          <p:cNvPr id="28" name="TextBox 27">
            <a:extLst>
              <a:ext uri="{FF2B5EF4-FFF2-40B4-BE49-F238E27FC236}">
                <a16:creationId xmlns:a16="http://schemas.microsoft.com/office/drawing/2014/main" id="{AFD5F713-51A6-410C-8681-7AE7C37AB214}"/>
              </a:ext>
            </a:extLst>
          </p:cNvPr>
          <p:cNvSpPr txBox="1"/>
          <p:nvPr/>
        </p:nvSpPr>
        <p:spPr>
          <a:xfrm>
            <a:off x="6613691" y="6078041"/>
            <a:ext cx="4876737" cy="369332"/>
          </a:xfrm>
          <a:prstGeom prst="rect">
            <a:avLst/>
          </a:prstGeom>
          <a:solidFill>
            <a:schemeClr val="bg1"/>
          </a:solidFill>
        </p:spPr>
        <p:txBody>
          <a:bodyPr wrap="square" rtlCol="0">
            <a:spAutoFit/>
          </a:bodyPr>
          <a:lstStyle/>
          <a:p>
            <a:pPr algn="ctr"/>
            <a:r>
              <a:rPr lang="en-US" dirty="0"/>
              <a:t>sub-assembly view of EIC ESR cryomodule</a:t>
            </a:r>
          </a:p>
        </p:txBody>
      </p:sp>
      <p:pic>
        <p:nvPicPr>
          <p:cNvPr id="29" name="Content Placeholder 3">
            <a:extLst>
              <a:ext uri="{FF2B5EF4-FFF2-40B4-BE49-F238E27FC236}">
                <a16:creationId xmlns:a16="http://schemas.microsoft.com/office/drawing/2014/main" id="{D0E58FA8-1061-4001-BD7E-6014BCDA7C3D}"/>
              </a:ext>
            </a:extLst>
          </p:cNvPr>
          <p:cNvPicPr>
            <a:picLocks noGrp="1" noChangeAspect="1"/>
          </p:cNvPicPr>
          <p:nvPr/>
        </p:nvPicPr>
        <p:blipFill>
          <a:blip r:embed="rId8"/>
          <a:stretch>
            <a:fillRect/>
          </a:stretch>
        </p:blipFill>
        <p:spPr>
          <a:xfrm>
            <a:off x="585578" y="4489632"/>
            <a:ext cx="2562628" cy="1672266"/>
          </a:xfrm>
          <a:prstGeom prst="rect">
            <a:avLst/>
          </a:prstGeom>
        </p:spPr>
      </p:pic>
      <p:sp>
        <p:nvSpPr>
          <p:cNvPr id="22" name="TextBox 21">
            <a:extLst>
              <a:ext uri="{FF2B5EF4-FFF2-40B4-BE49-F238E27FC236}">
                <a16:creationId xmlns:a16="http://schemas.microsoft.com/office/drawing/2014/main" id="{6FBA8AFE-55BF-4469-BB62-28994F20DDBB}"/>
              </a:ext>
            </a:extLst>
          </p:cNvPr>
          <p:cNvSpPr txBox="1"/>
          <p:nvPr/>
        </p:nvSpPr>
        <p:spPr>
          <a:xfrm>
            <a:off x="3431437" y="4179610"/>
            <a:ext cx="2114591" cy="276999"/>
          </a:xfrm>
          <a:prstGeom prst="rect">
            <a:avLst/>
          </a:prstGeom>
          <a:solidFill>
            <a:schemeClr val="bg1"/>
          </a:solidFill>
        </p:spPr>
        <p:txBody>
          <a:bodyPr wrap="square" rtlCol="0">
            <a:spAutoFit/>
          </a:bodyPr>
          <a:lstStyle/>
          <a:p>
            <a:pPr algn="ctr"/>
            <a:r>
              <a:rPr lang="en-US" sz="1200" dirty="0"/>
              <a:t>LCLS2 9-cell cavity @ 1.3GHz</a:t>
            </a:r>
          </a:p>
        </p:txBody>
      </p:sp>
      <p:sp>
        <p:nvSpPr>
          <p:cNvPr id="31" name="TextBox 30">
            <a:extLst>
              <a:ext uri="{FF2B5EF4-FFF2-40B4-BE49-F238E27FC236}">
                <a16:creationId xmlns:a16="http://schemas.microsoft.com/office/drawing/2014/main" id="{7E2CEABF-CDBE-43D7-B790-3E171760D8C9}"/>
              </a:ext>
            </a:extLst>
          </p:cNvPr>
          <p:cNvSpPr txBox="1"/>
          <p:nvPr/>
        </p:nvSpPr>
        <p:spPr>
          <a:xfrm>
            <a:off x="587817" y="6134149"/>
            <a:ext cx="2562629" cy="307777"/>
          </a:xfrm>
          <a:prstGeom prst="rect">
            <a:avLst/>
          </a:prstGeom>
          <a:solidFill>
            <a:schemeClr val="bg1"/>
          </a:solidFill>
        </p:spPr>
        <p:txBody>
          <a:bodyPr wrap="square" rtlCol="0">
            <a:spAutoFit/>
          </a:bodyPr>
          <a:lstStyle/>
          <a:p>
            <a:r>
              <a:rPr lang="en-US" sz="1400" dirty="0"/>
              <a:t>197MHz crab cavity cryomodule</a:t>
            </a:r>
          </a:p>
        </p:txBody>
      </p:sp>
      <p:sp>
        <p:nvSpPr>
          <p:cNvPr id="32" name="TextBox 31">
            <a:extLst>
              <a:ext uri="{FF2B5EF4-FFF2-40B4-BE49-F238E27FC236}">
                <a16:creationId xmlns:a16="http://schemas.microsoft.com/office/drawing/2014/main" id="{EC157060-2323-41A5-BFA6-373ABE99AF16}"/>
              </a:ext>
            </a:extLst>
          </p:cNvPr>
          <p:cNvSpPr txBox="1"/>
          <p:nvPr/>
        </p:nvSpPr>
        <p:spPr>
          <a:xfrm>
            <a:off x="3912286" y="6134148"/>
            <a:ext cx="2389849" cy="307777"/>
          </a:xfrm>
          <a:prstGeom prst="rect">
            <a:avLst/>
          </a:prstGeom>
          <a:solidFill>
            <a:schemeClr val="bg1"/>
          </a:solidFill>
        </p:spPr>
        <p:txBody>
          <a:bodyPr wrap="square" rtlCol="0">
            <a:spAutoFit/>
          </a:bodyPr>
          <a:lstStyle/>
          <a:p>
            <a:pPr algn="ctr"/>
            <a:r>
              <a:rPr lang="en-US" sz="1400" dirty="0"/>
              <a:t>ESR cryomodule</a:t>
            </a:r>
          </a:p>
        </p:txBody>
      </p:sp>
      <p:sp>
        <p:nvSpPr>
          <p:cNvPr id="33" name="TextBox 32">
            <a:extLst>
              <a:ext uri="{FF2B5EF4-FFF2-40B4-BE49-F238E27FC236}">
                <a16:creationId xmlns:a16="http://schemas.microsoft.com/office/drawing/2014/main" id="{8403A86C-F651-4A4D-AEA0-B8B75DAEE4E7}"/>
              </a:ext>
            </a:extLst>
          </p:cNvPr>
          <p:cNvSpPr txBox="1"/>
          <p:nvPr/>
        </p:nvSpPr>
        <p:spPr>
          <a:xfrm>
            <a:off x="10015450" y="2511847"/>
            <a:ext cx="1815196" cy="523220"/>
          </a:xfrm>
          <a:prstGeom prst="rect">
            <a:avLst/>
          </a:prstGeom>
          <a:noFill/>
        </p:spPr>
        <p:txBody>
          <a:bodyPr wrap="square" rtlCol="0">
            <a:spAutoFit/>
          </a:bodyPr>
          <a:lstStyle/>
          <a:p>
            <a:r>
              <a:rPr lang="en-US" sz="1400" dirty="0"/>
              <a:t>HSR/RCS 5-cell cavity cryomodule options</a:t>
            </a:r>
          </a:p>
        </p:txBody>
      </p:sp>
      <p:sp>
        <p:nvSpPr>
          <p:cNvPr id="13" name="TextBox 12">
            <a:extLst>
              <a:ext uri="{FF2B5EF4-FFF2-40B4-BE49-F238E27FC236}">
                <a16:creationId xmlns:a16="http://schemas.microsoft.com/office/drawing/2014/main" id="{F0DAF8A7-8A27-41CB-B42B-689B8571EF7F}"/>
              </a:ext>
            </a:extLst>
          </p:cNvPr>
          <p:cNvSpPr txBox="1"/>
          <p:nvPr/>
        </p:nvSpPr>
        <p:spPr>
          <a:xfrm>
            <a:off x="6189132" y="1276929"/>
            <a:ext cx="5545667" cy="830997"/>
          </a:xfrm>
          <a:prstGeom prst="rect">
            <a:avLst/>
          </a:prstGeom>
          <a:noFill/>
        </p:spPr>
        <p:txBody>
          <a:bodyPr wrap="square" rtlCol="0">
            <a:spAutoFit/>
          </a:bodyPr>
          <a:lstStyle/>
          <a:p>
            <a:r>
              <a:rPr lang="en-US" sz="1600" b="1" dirty="0">
                <a:latin typeface="Segoe UI Semibold" panose="020B0702040204020203" pitchFamily="34" charset="0"/>
                <a:ea typeface="Segoe UI Black" panose="020B0A02040204020203" pitchFamily="34" charset="0"/>
                <a:cs typeface="Segoe UI Semibold" panose="020B0702040204020203" pitchFamily="34" charset="0"/>
              </a:rPr>
              <a:t>The EIC project will face a variety of cryomodules, and each of them will introduce different design, fabrication, and assembly challenges.</a:t>
            </a:r>
          </a:p>
        </p:txBody>
      </p:sp>
    </p:spTree>
    <p:extLst>
      <p:ext uri="{BB962C8B-B14F-4D97-AF65-F5344CB8AC3E}">
        <p14:creationId xmlns:p14="http://schemas.microsoft.com/office/powerpoint/2010/main" val="532177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normAutofit/>
          </a:bodyPr>
          <a:lstStyle/>
          <a:p>
            <a:r>
              <a:rPr lang="en-US" sz="2400" dirty="0"/>
              <a:t>	Production Bottle Neck 2 – RF Power Supply</a:t>
            </a:r>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22</a:t>
            </a:fld>
            <a:endParaRPr lang="en-US" dirty="0"/>
          </a:p>
        </p:txBody>
      </p:sp>
      <p:sp>
        <p:nvSpPr>
          <p:cNvPr id="13" name="TextBox 12">
            <a:extLst>
              <a:ext uri="{FF2B5EF4-FFF2-40B4-BE49-F238E27FC236}">
                <a16:creationId xmlns:a16="http://schemas.microsoft.com/office/drawing/2014/main" id="{F0DAF8A7-8A27-41CB-B42B-689B8571EF7F}"/>
              </a:ext>
            </a:extLst>
          </p:cNvPr>
          <p:cNvSpPr txBox="1"/>
          <p:nvPr/>
        </p:nvSpPr>
        <p:spPr>
          <a:xfrm>
            <a:off x="251340" y="809413"/>
            <a:ext cx="7080793" cy="338554"/>
          </a:xfrm>
          <a:prstGeom prst="rect">
            <a:avLst/>
          </a:prstGeom>
          <a:noFill/>
        </p:spPr>
        <p:txBody>
          <a:bodyPr wrap="square" rtlCol="0">
            <a:spAutoFit/>
          </a:bodyPr>
          <a:lstStyle/>
          <a:p>
            <a:r>
              <a:rPr lang="en-US" sz="1600" b="1" dirty="0">
                <a:latin typeface="Segoe UI" panose="020B0502040204020203" pitchFamily="34" charset="0"/>
                <a:cs typeface="Segoe UI" panose="020B0502040204020203" pitchFamily="34" charset="0"/>
              </a:rPr>
              <a:t>Solid state amplifiers will provide all the power demanded by the rings. </a:t>
            </a:r>
          </a:p>
        </p:txBody>
      </p:sp>
      <p:pic>
        <p:nvPicPr>
          <p:cNvPr id="21" name="Picture 4">
            <a:extLst>
              <a:ext uri="{FF2B5EF4-FFF2-40B4-BE49-F238E27FC236}">
                <a16:creationId xmlns:a16="http://schemas.microsoft.com/office/drawing/2014/main" id="{107FE6AB-7F27-4A9A-8662-8F79DB350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993" y="2466946"/>
            <a:ext cx="5583885" cy="386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5A26C6B-2585-4248-9832-F19CC89BB04C}"/>
              </a:ext>
            </a:extLst>
          </p:cNvPr>
          <p:cNvPicPr>
            <a:picLocks noChangeAspect="1"/>
          </p:cNvPicPr>
          <p:nvPr/>
        </p:nvPicPr>
        <p:blipFill>
          <a:blip r:embed="rId3"/>
          <a:stretch>
            <a:fillRect/>
          </a:stretch>
        </p:blipFill>
        <p:spPr>
          <a:xfrm>
            <a:off x="170907" y="4019002"/>
            <a:ext cx="5925093" cy="2388635"/>
          </a:xfrm>
          <a:prstGeom prst="rect">
            <a:avLst/>
          </a:prstGeom>
        </p:spPr>
      </p:pic>
      <p:sp>
        <p:nvSpPr>
          <p:cNvPr id="9" name="TextBox 8">
            <a:extLst>
              <a:ext uri="{FF2B5EF4-FFF2-40B4-BE49-F238E27FC236}">
                <a16:creationId xmlns:a16="http://schemas.microsoft.com/office/drawing/2014/main" id="{3A32A10B-EEE1-4A03-8517-E835B6544B42}"/>
              </a:ext>
            </a:extLst>
          </p:cNvPr>
          <p:cNvSpPr txBox="1"/>
          <p:nvPr/>
        </p:nvSpPr>
        <p:spPr>
          <a:xfrm>
            <a:off x="330200" y="1147967"/>
            <a:ext cx="5731933" cy="2908489"/>
          </a:xfrm>
          <a:prstGeom prst="rect">
            <a:avLst/>
          </a:prstGeom>
          <a:noFill/>
        </p:spPr>
        <p:txBody>
          <a:bodyPr wrap="square" rtlCol="0">
            <a:spAutoFit/>
          </a:bodyPr>
          <a:lstStyle/>
          <a:p>
            <a:pPr>
              <a:spcAft>
                <a:spcPts val="600"/>
              </a:spcAft>
            </a:pPr>
            <a:r>
              <a:rPr lang="en-US" dirty="0">
                <a:solidFill>
                  <a:srgbClr val="C00000"/>
                </a:solidFill>
              </a:rPr>
              <a:t>13MW</a:t>
            </a:r>
            <a:r>
              <a:rPr lang="en-US" dirty="0"/>
              <a:t> of installed power planned final operation of ESR</a:t>
            </a:r>
            <a:endParaRPr lang="en-US" sz="1600" dirty="0"/>
          </a:p>
          <a:p>
            <a:pPr marL="285750" indent="-285750">
              <a:buFont typeface="Arial" panose="020B0604020202020204" pitchFamily="34" charset="0"/>
              <a:buChar char="•"/>
            </a:pPr>
            <a:r>
              <a:rPr lang="en-US" sz="1600" dirty="0"/>
              <a:t>Each ESR SRF cavity at 591 MHz has two fundamental mode couplers with each input 400kW to mainly compensate the electron energy loss from synchrotron radiation.</a:t>
            </a:r>
          </a:p>
          <a:p>
            <a:pPr marL="285750" indent="-285750">
              <a:buFont typeface="Arial" panose="020B0604020202020204" pitchFamily="34" charset="0"/>
              <a:buChar char="•"/>
            </a:pPr>
            <a:r>
              <a:rPr lang="en-US" sz="1600" dirty="0"/>
              <a:t>For 17 SRF cavities, a total of </a:t>
            </a:r>
            <a:r>
              <a:rPr lang="en-US" sz="1600" dirty="0">
                <a:solidFill>
                  <a:srgbClr val="C00000"/>
                </a:solidFill>
              </a:rPr>
              <a:t>34 solid state amplifiers </a:t>
            </a:r>
            <a:r>
              <a:rPr lang="en-US" sz="1600" dirty="0"/>
              <a:t>at roughly </a:t>
            </a:r>
            <a:r>
              <a:rPr lang="en-US" sz="1600" dirty="0">
                <a:solidFill>
                  <a:srgbClr val="C00000"/>
                </a:solidFill>
              </a:rPr>
              <a:t>400kW rating </a:t>
            </a:r>
            <a:r>
              <a:rPr lang="en-US" sz="1600" dirty="0"/>
              <a:t>are stationed in specialized building near the IR10</a:t>
            </a:r>
          </a:p>
          <a:p>
            <a:pPr marL="285750" indent="-285750">
              <a:buFont typeface="Arial" panose="020B0604020202020204" pitchFamily="34" charset="0"/>
              <a:buChar char="•"/>
            </a:pPr>
            <a:r>
              <a:rPr lang="en-US" sz="1600" dirty="0"/>
              <a:t>Each amplifier combining multiple modules of 6-10kW each</a:t>
            </a:r>
          </a:p>
          <a:p>
            <a:pPr marL="285750" indent="-285750">
              <a:buFont typeface="Arial" panose="020B0604020202020204" pitchFamily="34" charset="0"/>
              <a:buChar char="•"/>
            </a:pPr>
            <a:r>
              <a:rPr lang="en-US" sz="1600" dirty="0"/>
              <a:t>Cooling water and control panels will be connected to each amplifier cabinet.</a:t>
            </a:r>
          </a:p>
          <a:p>
            <a:pPr marL="285750" indent="-285750">
              <a:buFont typeface="Arial" panose="020B0604020202020204" pitchFamily="34" charset="0"/>
              <a:buChar char="•"/>
            </a:pPr>
            <a:r>
              <a:rPr lang="en-US" sz="1600" dirty="0"/>
              <a:t>The challenges focus on estimation of schedule, coordination between resources, and planning.</a:t>
            </a:r>
          </a:p>
        </p:txBody>
      </p:sp>
      <p:pic>
        <p:nvPicPr>
          <p:cNvPr id="23" name="Picture 22">
            <a:extLst>
              <a:ext uri="{FF2B5EF4-FFF2-40B4-BE49-F238E27FC236}">
                <a16:creationId xmlns:a16="http://schemas.microsoft.com/office/drawing/2014/main" id="{1E8AB258-6665-405A-A896-60F6B1C04982}"/>
              </a:ext>
            </a:extLst>
          </p:cNvPr>
          <p:cNvPicPr>
            <a:picLocks noChangeAspect="1"/>
          </p:cNvPicPr>
          <p:nvPr/>
        </p:nvPicPr>
        <p:blipFill>
          <a:blip r:embed="rId4"/>
          <a:stretch>
            <a:fillRect/>
          </a:stretch>
        </p:blipFill>
        <p:spPr>
          <a:xfrm>
            <a:off x="8367687" y="92731"/>
            <a:ext cx="2560831" cy="1989961"/>
          </a:xfrm>
          <a:prstGeom prst="rect">
            <a:avLst/>
          </a:prstGeom>
        </p:spPr>
      </p:pic>
      <p:sp>
        <p:nvSpPr>
          <p:cNvPr id="24" name="Rectangle 23">
            <a:extLst>
              <a:ext uri="{FF2B5EF4-FFF2-40B4-BE49-F238E27FC236}">
                <a16:creationId xmlns:a16="http://schemas.microsoft.com/office/drawing/2014/main" id="{4B6153E8-0F11-43B8-99A5-7FE2C5F5FA7D}"/>
              </a:ext>
            </a:extLst>
          </p:cNvPr>
          <p:cNvSpPr/>
          <p:nvPr/>
        </p:nvSpPr>
        <p:spPr>
          <a:xfrm>
            <a:off x="8793034" y="1959819"/>
            <a:ext cx="3513267" cy="523220"/>
          </a:xfrm>
          <a:prstGeom prst="rect">
            <a:avLst/>
          </a:prstGeom>
        </p:spPr>
        <p:txBody>
          <a:bodyPr wrap="square">
            <a:spAutoFit/>
          </a:bodyPr>
          <a:lstStyle/>
          <a:p>
            <a:r>
              <a:rPr lang="en-US" sz="1400" i="1" dirty="0"/>
              <a:t>K. Smith and J. Preble</a:t>
            </a:r>
          </a:p>
          <a:p>
            <a:r>
              <a:rPr lang="en-US" sz="1400" i="1" dirty="0"/>
              <a:t>EIC Director’s Review, December 8-10, 2020</a:t>
            </a:r>
          </a:p>
        </p:txBody>
      </p:sp>
      <p:sp>
        <p:nvSpPr>
          <p:cNvPr id="25" name="TextBox 24">
            <a:extLst>
              <a:ext uri="{FF2B5EF4-FFF2-40B4-BE49-F238E27FC236}">
                <a16:creationId xmlns:a16="http://schemas.microsoft.com/office/drawing/2014/main" id="{89FBC0E1-4CD8-40DD-8003-B825B560C2D7}"/>
              </a:ext>
            </a:extLst>
          </p:cNvPr>
          <p:cNvSpPr txBox="1"/>
          <p:nvPr/>
        </p:nvSpPr>
        <p:spPr>
          <a:xfrm>
            <a:off x="6399941" y="2126679"/>
            <a:ext cx="2047875" cy="369332"/>
          </a:xfrm>
          <a:prstGeom prst="rect">
            <a:avLst/>
          </a:prstGeom>
          <a:noFill/>
        </p:spPr>
        <p:txBody>
          <a:bodyPr wrap="square" rtlCol="0">
            <a:spAutoFit/>
          </a:bodyPr>
          <a:lstStyle/>
          <a:p>
            <a:r>
              <a:rPr lang="en-US" dirty="0"/>
              <a:t>Alexander Zaltsman</a:t>
            </a:r>
          </a:p>
        </p:txBody>
      </p:sp>
    </p:spTree>
    <p:extLst>
      <p:ext uri="{BB962C8B-B14F-4D97-AF65-F5344CB8AC3E}">
        <p14:creationId xmlns:p14="http://schemas.microsoft.com/office/powerpoint/2010/main" val="1561355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normAutofit/>
          </a:bodyPr>
          <a:lstStyle/>
          <a:p>
            <a:r>
              <a:rPr lang="en-US" sz="2400" dirty="0"/>
              <a:t>	Installation Bottle Neck 1 – Cavity Alignment</a:t>
            </a:r>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23</a:t>
            </a:fld>
            <a:endParaRPr lang="en-US" dirty="0"/>
          </a:p>
        </p:txBody>
      </p:sp>
      <p:sp>
        <p:nvSpPr>
          <p:cNvPr id="13" name="TextBox 12">
            <a:extLst>
              <a:ext uri="{FF2B5EF4-FFF2-40B4-BE49-F238E27FC236}">
                <a16:creationId xmlns:a16="http://schemas.microsoft.com/office/drawing/2014/main" id="{F0DAF8A7-8A27-41CB-B42B-689B8571EF7F}"/>
              </a:ext>
            </a:extLst>
          </p:cNvPr>
          <p:cNvSpPr txBox="1"/>
          <p:nvPr/>
        </p:nvSpPr>
        <p:spPr>
          <a:xfrm>
            <a:off x="251339" y="889846"/>
            <a:ext cx="8649773" cy="338554"/>
          </a:xfrm>
          <a:prstGeom prst="rect">
            <a:avLst/>
          </a:prstGeom>
          <a:noFill/>
        </p:spPr>
        <p:txBody>
          <a:bodyPr wrap="square" rtlCol="0">
            <a:spAutoFit/>
          </a:bodyPr>
          <a:lstStyle/>
          <a:p>
            <a:r>
              <a:rPr lang="en-US" sz="1600" b="1" dirty="0">
                <a:latin typeface="Segoe UI" panose="020B0502040204020203" pitchFamily="34" charset="0"/>
                <a:cs typeface="Segoe UI" panose="020B0502040204020203" pitchFamily="34" charset="0"/>
              </a:rPr>
              <a:t>Cryomodule installation is challenging when cavity alignment has very small tolerance. </a:t>
            </a:r>
          </a:p>
        </p:txBody>
      </p:sp>
      <p:pic>
        <p:nvPicPr>
          <p:cNvPr id="3" name="Picture 2">
            <a:extLst>
              <a:ext uri="{FF2B5EF4-FFF2-40B4-BE49-F238E27FC236}">
                <a16:creationId xmlns:a16="http://schemas.microsoft.com/office/drawing/2014/main" id="{969FB568-F3E2-465C-84B9-46EA5E80BA5D}"/>
              </a:ext>
            </a:extLst>
          </p:cNvPr>
          <p:cNvPicPr>
            <a:picLocks noChangeAspect="1"/>
          </p:cNvPicPr>
          <p:nvPr/>
        </p:nvPicPr>
        <p:blipFill>
          <a:blip r:embed="rId2"/>
          <a:stretch>
            <a:fillRect/>
          </a:stretch>
        </p:blipFill>
        <p:spPr>
          <a:xfrm>
            <a:off x="550596" y="1693213"/>
            <a:ext cx="2331810" cy="887941"/>
          </a:xfrm>
          <a:prstGeom prst="rect">
            <a:avLst/>
          </a:prstGeom>
        </p:spPr>
      </p:pic>
      <p:sp>
        <p:nvSpPr>
          <p:cNvPr id="5" name="TextBox 4">
            <a:extLst>
              <a:ext uri="{FF2B5EF4-FFF2-40B4-BE49-F238E27FC236}">
                <a16:creationId xmlns:a16="http://schemas.microsoft.com/office/drawing/2014/main" id="{3B067DC6-F13E-424F-92E7-EEE2E22A2A87}"/>
              </a:ext>
            </a:extLst>
          </p:cNvPr>
          <p:cNvSpPr txBox="1"/>
          <p:nvPr/>
        </p:nvSpPr>
        <p:spPr>
          <a:xfrm>
            <a:off x="329971" y="2613648"/>
            <a:ext cx="3119966" cy="523220"/>
          </a:xfrm>
          <a:prstGeom prst="rect">
            <a:avLst/>
          </a:prstGeom>
          <a:noFill/>
        </p:spPr>
        <p:txBody>
          <a:bodyPr wrap="square" rtlCol="0">
            <a:spAutoFit/>
          </a:bodyPr>
          <a:lstStyle/>
          <a:p>
            <a:r>
              <a:rPr lang="en-US" sz="1400" dirty="0"/>
              <a:t>Stretch wire method illustration for searching electric center of an RF cavity</a:t>
            </a:r>
          </a:p>
        </p:txBody>
      </p:sp>
      <p:sp>
        <p:nvSpPr>
          <p:cNvPr id="8" name="Rectangle 7">
            <a:extLst>
              <a:ext uri="{FF2B5EF4-FFF2-40B4-BE49-F238E27FC236}">
                <a16:creationId xmlns:a16="http://schemas.microsoft.com/office/drawing/2014/main" id="{ED182EE8-FC01-4037-A1E4-0D8819AD6D06}"/>
              </a:ext>
            </a:extLst>
          </p:cNvPr>
          <p:cNvSpPr/>
          <p:nvPr/>
        </p:nvSpPr>
        <p:spPr>
          <a:xfrm>
            <a:off x="121214" y="1303001"/>
            <a:ext cx="1760097" cy="307777"/>
          </a:xfrm>
          <a:prstGeom prst="rect">
            <a:avLst/>
          </a:prstGeom>
        </p:spPr>
        <p:txBody>
          <a:bodyPr wrap="none">
            <a:spAutoFit/>
          </a:bodyPr>
          <a:lstStyle/>
          <a:p>
            <a:r>
              <a:rPr lang="en-US" sz="1400" i="1" dirty="0"/>
              <a:t>H. Wang, NAPAC2016</a:t>
            </a:r>
          </a:p>
        </p:txBody>
      </p:sp>
      <p:pic>
        <p:nvPicPr>
          <p:cNvPr id="9" name="Picture 8" descr="A picture containing indoor, table, computer, window&#10;&#10;Description automatically generated">
            <a:extLst>
              <a:ext uri="{FF2B5EF4-FFF2-40B4-BE49-F238E27FC236}">
                <a16:creationId xmlns:a16="http://schemas.microsoft.com/office/drawing/2014/main" id="{9B262841-CC18-42C0-85C8-CFA7BE7F07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8056" y="1655977"/>
            <a:ext cx="3622089" cy="2737695"/>
          </a:xfrm>
          <a:prstGeom prst="rect">
            <a:avLst/>
          </a:prstGeom>
        </p:spPr>
      </p:pic>
      <p:sp>
        <p:nvSpPr>
          <p:cNvPr id="10" name="TextBox 9">
            <a:extLst>
              <a:ext uri="{FF2B5EF4-FFF2-40B4-BE49-F238E27FC236}">
                <a16:creationId xmlns:a16="http://schemas.microsoft.com/office/drawing/2014/main" id="{9B6927A8-EEA3-40DB-B2B2-1BFD1D8AAA8E}"/>
              </a:ext>
            </a:extLst>
          </p:cNvPr>
          <p:cNvSpPr txBox="1"/>
          <p:nvPr/>
        </p:nvSpPr>
        <p:spPr>
          <a:xfrm>
            <a:off x="121214" y="3186166"/>
            <a:ext cx="3688786" cy="1169551"/>
          </a:xfrm>
          <a:prstGeom prst="rect">
            <a:avLst/>
          </a:prstGeom>
          <a:solidFill>
            <a:srgbClr val="DEE4DC"/>
          </a:solidFill>
        </p:spPr>
        <p:txBody>
          <a:bodyPr wrap="square" rtlCol="0">
            <a:spAutoFit/>
          </a:bodyPr>
          <a:lstStyle/>
          <a:p>
            <a:r>
              <a:rPr lang="en-US" sz="1400" dirty="0"/>
              <a:t>A stretch wire method has been developed at Jefferson Lab to find the electrical center of the cavity after its fabrication. The electrical center defined by the final wire location can be surveyed with respect to the cavity end flanges.</a:t>
            </a:r>
          </a:p>
        </p:txBody>
      </p:sp>
      <p:pic>
        <p:nvPicPr>
          <p:cNvPr id="11" name="Picture 10">
            <a:extLst>
              <a:ext uri="{FF2B5EF4-FFF2-40B4-BE49-F238E27FC236}">
                <a16:creationId xmlns:a16="http://schemas.microsoft.com/office/drawing/2014/main" id="{7B347AFA-E631-4501-9107-885DB22EE79D}"/>
              </a:ext>
            </a:extLst>
          </p:cNvPr>
          <p:cNvPicPr>
            <a:picLocks noChangeAspect="1"/>
          </p:cNvPicPr>
          <p:nvPr/>
        </p:nvPicPr>
        <p:blipFill>
          <a:blip r:embed="rId4"/>
          <a:stretch>
            <a:fillRect/>
          </a:stretch>
        </p:blipFill>
        <p:spPr>
          <a:xfrm>
            <a:off x="7788201" y="1493650"/>
            <a:ext cx="3970338" cy="3204691"/>
          </a:xfrm>
          <a:prstGeom prst="rect">
            <a:avLst/>
          </a:prstGeom>
        </p:spPr>
      </p:pic>
      <p:graphicFrame>
        <p:nvGraphicFramePr>
          <p:cNvPr id="6" name="Table 5">
            <a:extLst>
              <a:ext uri="{FF2B5EF4-FFF2-40B4-BE49-F238E27FC236}">
                <a16:creationId xmlns:a16="http://schemas.microsoft.com/office/drawing/2014/main" id="{87302693-81C8-4950-B9A1-3E5BBD9C3480}"/>
              </a:ext>
            </a:extLst>
          </p:cNvPr>
          <p:cNvGraphicFramePr>
            <a:graphicFrameLocks noGrp="1"/>
          </p:cNvGraphicFramePr>
          <p:nvPr>
            <p:extLst>
              <p:ext uri="{D42A27DB-BD31-4B8C-83A1-F6EECF244321}">
                <p14:modId xmlns:p14="http://schemas.microsoft.com/office/powerpoint/2010/main" val="2655150907"/>
              </p:ext>
            </p:extLst>
          </p:nvPr>
        </p:nvGraphicFramePr>
        <p:xfrm>
          <a:off x="7321867" y="5134271"/>
          <a:ext cx="4389120" cy="892938"/>
        </p:xfrm>
        <a:graphic>
          <a:graphicData uri="http://schemas.openxmlformats.org/drawingml/2006/table">
            <a:tbl>
              <a:tblPr firstRow="1" firstCol="1" bandRow="1">
                <a:tableStyleId>{8799B23B-EC83-4686-B30A-512413B5E67A}</a:tableStyleId>
              </a:tblPr>
              <a:tblGrid>
                <a:gridCol w="1463040">
                  <a:extLst>
                    <a:ext uri="{9D8B030D-6E8A-4147-A177-3AD203B41FA5}">
                      <a16:colId xmlns:a16="http://schemas.microsoft.com/office/drawing/2014/main" val="891122565"/>
                    </a:ext>
                  </a:extLst>
                </a:gridCol>
                <a:gridCol w="1463040">
                  <a:extLst>
                    <a:ext uri="{9D8B030D-6E8A-4147-A177-3AD203B41FA5}">
                      <a16:colId xmlns:a16="http://schemas.microsoft.com/office/drawing/2014/main" val="2893214675"/>
                    </a:ext>
                  </a:extLst>
                </a:gridCol>
                <a:gridCol w="1463040">
                  <a:extLst>
                    <a:ext uri="{9D8B030D-6E8A-4147-A177-3AD203B41FA5}">
                      <a16:colId xmlns:a16="http://schemas.microsoft.com/office/drawing/2014/main" val="895252672"/>
                    </a:ext>
                  </a:extLst>
                </a:gridCol>
              </a:tblGrid>
              <a:tr h="446469">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Rotation angle along X axis (deg)</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Rotation angle along Y axis (deg)</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Rotation angle along Z axis (deg)</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tc>
                <a:extLst>
                  <a:ext uri="{0D108BD9-81ED-4DB2-BD59-A6C34878D82A}">
                    <a16:rowId xmlns:a16="http://schemas.microsoft.com/office/drawing/2014/main" val="3873586676"/>
                  </a:ext>
                </a:extLst>
              </a:tr>
              <a:tr h="446469">
                <a:tc>
                  <a:txBody>
                    <a:bodyPr/>
                    <a:lstStyle/>
                    <a:p>
                      <a:pPr marL="0" marR="0" algn="ctr">
                        <a:lnSpc>
                          <a:spcPct val="107000"/>
                        </a:lnSpc>
                        <a:spcBef>
                          <a:spcPts val="0"/>
                        </a:spcBef>
                        <a:spcAft>
                          <a:spcPts val="0"/>
                        </a:spcAft>
                      </a:pPr>
                      <a:r>
                        <a:rPr lang="en-US" sz="1200" b="0" dirty="0">
                          <a:effectLst/>
                          <a:latin typeface="Segoe UI" panose="020B0502040204020203" pitchFamily="34" charset="0"/>
                          <a:cs typeface="Segoe UI" panose="020B0502040204020203" pitchFamily="34" charset="0"/>
                        </a:rPr>
                        <a:t>-0.0017</a:t>
                      </a:r>
                      <a:endParaRPr lang="en-US" sz="1200" b="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-0.3143</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0.3067</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tc>
                <a:extLst>
                  <a:ext uri="{0D108BD9-81ED-4DB2-BD59-A6C34878D82A}">
                    <a16:rowId xmlns:a16="http://schemas.microsoft.com/office/drawing/2014/main" val="3932988521"/>
                  </a:ext>
                </a:extLst>
              </a:tr>
            </a:tbl>
          </a:graphicData>
        </a:graphic>
      </p:graphicFrame>
      <p:graphicFrame>
        <p:nvGraphicFramePr>
          <p:cNvPr id="7" name="Table 6">
            <a:extLst>
              <a:ext uri="{FF2B5EF4-FFF2-40B4-BE49-F238E27FC236}">
                <a16:creationId xmlns:a16="http://schemas.microsoft.com/office/drawing/2014/main" id="{2BD71826-AB33-4DE3-9644-F8B7FD5A8258}"/>
              </a:ext>
            </a:extLst>
          </p:cNvPr>
          <p:cNvGraphicFramePr>
            <a:graphicFrameLocks noGrp="1"/>
          </p:cNvGraphicFramePr>
          <p:nvPr>
            <p:extLst>
              <p:ext uri="{D42A27DB-BD31-4B8C-83A1-F6EECF244321}">
                <p14:modId xmlns:p14="http://schemas.microsoft.com/office/powerpoint/2010/main" val="980185806"/>
              </p:ext>
            </p:extLst>
          </p:nvPr>
        </p:nvGraphicFramePr>
        <p:xfrm>
          <a:off x="671513" y="4497717"/>
          <a:ext cx="5937250" cy="1371600"/>
        </p:xfrm>
        <a:graphic>
          <a:graphicData uri="http://schemas.openxmlformats.org/drawingml/2006/table">
            <a:tbl>
              <a:tblPr firstRow="1" firstCol="1" bandRow="1">
                <a:tableStyleId>{8799B23B-EC83-4686-B30A-512413B5E67A}</a:tableStyleId>
              </a:tblPr>
              <a:tblGrid>
                <a:gridCol w="1100455">
                  <a:extLst>
                    <a:ext uri="{9D8B030D-6E8A-4147-A177-3AD203B41FA5}">
                      <a16:colId xmlns:a16="http://schemas.microsoft.com/office/drawing/2014/main" val="1973963525"/>
                    </a:ext>
                  </a:extLst>
                </a:gridCol>
                <a:gridCol w="1313180">
                  <a:extLst>
                    <a:ext uri="{9D8B030D-6E8A-4147-A177-3AD203B41FA5}">
                      <a16:colId xmlns:a16="http://schemas.microsoft.com/office/drawing/2014/main" val="696408616"/>
                    </a:ext>
                  </a:extLst>
                </a:gridCol>
                <a:gridCol w="1102360">
                  <a:extLst>
                    <a:ext uri="{9D8B030D-6E8A-4147-A177-3AD203B41FA5}">
                      <a16:colId xmlns:a16="http://schemas.microsoft.com/office/drawing/2014/main" val="3856489232"/>
                    </a:ext>
                  </a:extLst>
                </a:gridCol>
                <a:gridCol w="1102360">
                  <a:extLst>
                    <a:ext uri="{9D8B030D-6E8A-4147-A177-3AD203B41FA5}">
                      <a16:colId xmlns:a16="http://schemas.microsoft.com/office/drawing/2014/main" val="909264139"/>
                    </a:ext>
                  </a:extLst>
                </a:gridCol>
                <a:gridCol w="1318895">
                  <a:extLst>
                    <a:ext uri="{9D8B030D-6E8A-4147-A177-3AD203B41FA5}">
                      <a16:colId xmlns:a16="http://schemas.microsoft.com/office/drawing/2014/main" val="3266205329"/>
                    </a:ext>
                  </a:extLst>
                </a:gridCol>
              </a:tblGrid>
              <a:tr h="274320">
                <a:tc>
                  <a:txBody>
                    <a:bodyPr/>
                    <a:lstStyle/>
                    <a:p>
                      <a:pPr marL="0" marR="0" algn="ctr">
                        <a:lnSpc>
                          <a:spcPct val="107000"/>
                        </a:lnSpc>
                        <a:spcBef>
                          <a:spcPts val="0"/>
                        </a:spcBef>
                        <a:spcAft>
                          <a:spcPts val="0"/>
                        </a:spcAft>
                      </a:pPr>
                      <a:r>
                        <a:rPr lang="en-US" sz="1200" dirty="0">
                          <a:solidFill>
                            <a:schemeClr val="bg1"/>
                          </a:solidFill>
                          <a:effectLst/>
                          <a:latin typeface="Segoe UI" panose="020B0502040204020203" pitchFamily="34" charset="0"/>
                          <a:cs typeface="Segoe UI" panose="020B0502040204020203" pitchFamily="34" charset="0"/>
                        </a:rPr>
                        <a:t> </a:t>
                      </a:r>
                      <a:endParaRPr lang="en-US" sz="1200" dirty="0">
                        <a:solidFill>
                          <a:schemeClr val="bg1"/>
                        </a:solidFill>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rgbClr val="6B7E93"/>
                    </a:solidFill>
                  </a:tcPr>
                </a:tc>
                <a:tc>
                  <a:txBody>
                    <a:bodyPr/>
                    <a:lstStyle/>
                    <a:p>
                      <a:pPr marL="0" marR="0" algn="ctr">
                        <a:lnSpc>
                          <a:spcPct val="107000"/>
                        </a:lnSpc>
                        <a:spcBef>
                          <a:spcPts val="0"/>
                        </a:spcBef>
                        <a:spcAft>
                          <a:spcPts val="0"/>
                        </a:spcAft>
                      </a:pPr>
                      <a:r>
                        <a:rPr lang="en-US" sz="1200" dirty="0">
                          <a:solidFill>
                            <a:schemeClr val="bg1"/>
                          </a:solidFill>
                          <a:effectLst/>
                          <a:latin typeface="Segoe UI" panose="020B0502040204020203" pitchFamily="34" charset="0"/>
                          <a:cs typeface="Segoe UI" panose="020B0502040204020203" pitchFamily="34" charset="0"/>
                        </a:rPr>
                        <a:t>X_stage1</a:t>
                      </a:r>
                      <a:endParaRPr lang="en-US" sz="1200" dirty="0">
                        <a:solidFill>
                          <a:schemeClr val="bg1"/>
                        </a:solidFill>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rgbClr val="6B7E93"/>
                    </a:solidFill>
                  </a:tcPr>
                </a:tc>
                <a:tc>
                  <a:txBody>
                    <a:bodyPr/>
                    <a:lstStyle/>
                    <a:p>
                      <a:pPr marL="0" marR="0" algn="ctr">
                        <a:lnSpc>
                          <a:spcPct val="107000"/>
                        </a:lnSpc>
                        <a:spcBef>
                          <a:spcPts val="0"/>
                        </a:spcBef>
                        <a:spcAft>
                          <a:spcPts val="0"/>
                        </a:spcAft>
                      </a:pPr>
                      <a:r>
                        <a:rPr lang="en-US" sz="1200" dirty="0">
                          <a:solidFill>
                            <a:schemeClr val="bg1"/>
                          </a:solidFill>
                          <a:effectLst/>
                          <a:latin typeface="Segoe UI" panose="020B0502040204020203" pitchFamily="34" charset="0"/>
                          <a:cs typeface="Segoe UI" panose="020B0502040204020203" pitchFamily="34" charset="0"/>
                        </a:rPr>
                        <a:t>Y_stage1</a:t>
                      </a:r>
                      <a:endParaRPr lang="en-US" sz="1200" dirty="0">
                        <a:solidFill>
                          <a:schemeClr val="bg1"/>
                        </a:solidFill>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rgbClr val="6B7E93"/>
                    </a:solidFill>
                  </a:tcPr>
                </a:tc>
                <a:tc>
                  <a:txBody>
                    <a:bodyPr/>
                    <a:lstStyle/>
                    <a:p>
                      <a:pPr marL="0" marR="0" algn="ctr">
                        <a:lnSpc>
                          <a:spcPct val="107000"/>
                        </a:lnSpc>
                        <a:spcBef>
                          <a:spcPts val="0"/>
                        </a:spcBef>
                        <a:spcAft>
                          <a:spcPts val="0"/>
                        </a:spcAft>
                      </a:pPr>
                      <a:r>
                        <a:rPr lang="en-US" sz="1200" dirty="0">
                          <a:solidFill>
                            <a:schemeClr val="bg1"/>
                          </a:solidFill>
                          <a:effectLst/>
                          <a:latin typeface="Segoe UI" panose="020B0502040204020203" pitchFamily="34" charset="0"/>
                          <a:cs typeface="Segoe UI" panose="020B0502040204020203" pitchFamily="34" charset="0"/>
                        </a:rPr>
                        <a:t>X_stage2</a:t>
                      </a:r>
                      <a:endParaRPr lang="en-US" sz="1200" dirty="0">
                        <a:solidFill>
                          <a:schemeClr val="bg1"/>
                        </a:solidFill>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rgbClr val="6B7E93"/>
                    </a:solidFill>
                  </a:tcPr>
                </a:tc>
                <a:tc>
                  <a:txBody>
                    <a:bodyPr/>
                    <a:lstStyle/>
                    <a:p>
                      <a:pPr marL="0" marR="0" algn="ctr">
                        <a:lnSpc>
                          <a:spcPct val="107000"/>
                        </a:lnSpc>
                        <a:spcBef>
                          <a:spcPts val="0"/>
                        </a:spcBef>
                        <a:spcAft>
                          <a:spcPts val="0"/>
                        </a:spcAft>
                      </a:pPr>
                      <a:r>
                        <a:rPr lang="en-US" sz="1200" dirty="0">
                          <a:solidFill>
                            <a:schemeClr val="bg1"/>
                          </a:solidFill>
                          <a:effectLst/>
                          <a:latin typeface="Segoe UI" panose="020B0502040204020203" pitchFamily="34" charset="0"/>
                          <a:cs typeface="Segoe UI" panose="020B0502040204020203" pitchFamily="34" charset="0"/>
                        </a:rPr>
                        <a:t>Y_stage2</a:t>
                      </a:r>
                      <a:endParaRPr lang="en-US" sz="1200" dirty="0">
                        <a:solidFill>
                          <a:schemeClr val="bg1"/>
                        </a:solidFill>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rgbClr val="6B7E93"/>
                    </a:solidFill>
                  </a:tcPr>
                </a:tc>
                <a:extLst>
                  <a:ext uri="{0D108BD9-81ED-4DB2-BD59-A6C34878D82A}">
                    <a16:rowId xmlns:a16="http://schemas.microsoft.com/office/drawing/2014/main" val="564274353"/>
                  </a:ext>
                </a:extLst>
              </a:tr>
              <a:tr h="274320">
                <a:tc>
                  <a:txBody>
                    <a:bodyPr/>
                    <a:lstStyle/>
                    <a:p>
                      <a:pPr marL="0" marR="0" algn="ctr">
                        <a:lnSpc>
                          <a:spcPct val="107000"/>
                        </a:lnSpc>
                        <a:spcBef>
                          <a:spcPts val="0"/>
                        </a:spcBef>
                        <a:spcAft>
                          <a:spcPts val="0"/>
                        </a:spcAft>
                      </a:pPr>
                      <a:r>
                        <a:rPr lang="en-US" sz="1200" dirty="0">
                          <a:solidFill>
                            <a:schemeClr val="bg1"/>
                          </a:solidFill>
                          <a:effectLst/>
                          <a:latin typeface="Segoe UI" panose="020B0502040204020203" pitchFamily="34" charset="0"/>
                          <a:cs typeface="Segoe UI" panose="020B0502040204020203" pitchFamily="34" charset="0"/>
                        </a:rPr>
                        <a:t>EC 1</a:t>
                      </a:r>
                      <a:endParaRPr lang="en-US" sz="1200" dirty="0">
                        <a:solidFill>
                          <a:schemeClr val="bg1"/>
                        </a:solidFill>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rgbClr val="6B7E93"/>
                    </a:solidFill>
                  </a:tcP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1.81737</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a:effectLst/>
                          <a:latin typeface="Segoe UI" panose="020B0502040204020203" pitchFamily="34" charset="0"/>
                          <a:cs typeface="Segoe UI" panose="020B0502040204020203" pitchFamily="34" charset="0"/>
                        </a:rPr>
                        <a:t>38</a:t>
                      </a:r>
                      <a:endParaRPr lang="en-US" sz="120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a:effectLst/>
                          <a:latin typeface="Segoe UI" panose="020B0502040204020203" pitchFamily="34" charset="0"/>
                          <a:cs typeface="Segoe UI" panose="020B0502040204020203" pitchFamily="34" charset="0"/>
                        </a:rPr>
                        <a:t>-134.25</a:t>
                      </a:r>
                      <a:endParaRPr lang="en-US" sz="120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a:effectLst/>
                          <a:latin typeface="Segoe UI" panose="020B0502040204020203" pitchFamily="34" charset="0"/>
                          <a:cs typeface="Segoe UI" panose="020B0502040204020203" pitchFamily="34" charset="0"/>
                        </a:rPr>
                        <a:t>-30.22</a:t>
                      </a:r>
                      <a:endParaRPr lang="en-US" sz="120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312559236"/>
                  </a:ext>
                </a:extLst>
              </a:tr>
              <a:tr h="274320">
                <a:tc>
                  <a:txBody>
                    <a:bodyPr/>
                    <a:lstStyle/>
                    <a:p>
                      <a:pPr marL="0" marR="0" algn="ctr">
                        <a:lnSpc>
                          <a:spcPct val="107000"/>
                        </a:lnSpc>
                        <a:spcBef>
                          <a:spcPts val="0"/>
                        </a:spcBef>
                        <a:spcAft>
                          <a:spcPts val="0"/>
                        </a:spcAft>
                      </a:pPr>
                      <a:r>
                        <a:rPr lang="en-US" sz="1200" dirty="0">
                          <a:solidFill>
                            <a:schemeClr val="bg1"/>
                          </a:solidFill>
                          <a:effectLst/>
                          <a:latin typeface="Segoe UI" panose="020B0502040204020203" pitchFamily="34" charset="0"/>
                          <a:cs typeface="Segoe UI" panose="020B0502040204020203" pitchFamily="34" charset="0"/>
                        </a:rPr>
                        <a:t>EC 2</a:t>
                      </a:r>
                      <a:endParaRPr lang="en-US" sz="1200" dirty="0">
                        <a:solidFill>
                          <a:schemeClr val="bg1"/>
                        </a:solidFill>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rgbClr val="6B7E93"/>
                    </a:solidFill>
                  </a:tcP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-22.95</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37.33</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a:effectLst/>
                          <a:latin typeface="Segoe UI" panose="020B0502040204020203" pitchFamily="34" charset="0"/>
                          <a:cs typeface="Segoe UI" panose="020B0502040204020203" pitchFamily="34" charset="0"/>
                        </a:rPr>
                        <a:t>-130.13</a:t>
                      </a:r>
                      <a:endParaRPr lang="en-US" sz="120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a:effectLst/>
                          <a:latin typeface="Segoe UI" panose="020B0502040204020203" pitchFamily="34" charset="0"/>
                          <a:cs typeface="Segoe UI" panose="020B0502040204020203" pitchFamily="34" charset="0"/>
                        </a:rPr>
                        <a:t>-30.22</a:t>
                      </a:r>
                      <a:endParaRPr lang="en-US" sz="120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2670386806"/>
                  </a:ext>
                </a:extLst>
              </a:tr>
              <a:tr h="274320">
                <a:tc>
                  <a:txBody>
                    <a:bodyPr/>
                    <a:lstStyle/>
                    <a:p>
                      <a:pPr marL="0" marR="0" algn="ctr">
                        <a:lnSpc>
                          <a:spcPct val="107000"/>
                        </a:lnSpc>
                        <a:spcBef>
                          <a:spcPts val="0"/>
                        </a:spcBef>
                        <a:spcAft>
                          <a:spcPts val="0"/>
                        </a:spcAft>
                      </a:pPr>
                      <a:r>
                        <a:rPr lang="en-US" sz="1200" dirty="0">
                          <a:solidFill>
                            <a:schemeClr val="bg1"/>
                          </a:solidFill>
                          <a:effectLst/>
                          <a:latin typeface="Segoe UI" panose="020B0502040204020203" pitchFamily="34" charset="0"/>
                          <a:cs typeface="Segoe UI" panose="020B0502040204020203" pitchFamily="34" charset="0"/>
                        </a:rPr>
                        <a:t>EC 3</a:t>
                      </a:r>
                      <a:endParaRPr lang="en-US" sz="1200" dirty="0">
                        <a:solidFill>
                          <a:schemeClr val="bg1"/>
                        </a:solidFill>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rgbClr val="6B7E93"/>
                    </a:solidFill>
                  </a:tcP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-31.317</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36.9875</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-123.473</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-30.4851</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3822180272"/>
                  </a:ext>
                </a:extLst>
              </a:tr>
              <a:tr h="274320">
                <a:tc>
                  <a:txBody>
                    <a:bodyPr/>
                    <a:lstStyle/>
                    <a:p>
                      <a:pPr marL="0" marR="0" algn="ctr">
                        <a:lnSpc>
                          <a:spcPct val="107000"/>
                        </a:lnSpc>
                        <a:spcBef>
                          <a:spcPts val="0"/>
                        </a:spcBef>
                        <a:spcAft>
                          <a:spcPts val="0"/>
                        </a:spcAft>
                      </a:pPr>
                      <a:r>
                        <a:rPr lang="en-US" sz="1200" dirty="0">
                          <a:solidFill>
                            <a:schemeClr val="bg1"/>
                          </a:solidFill>
                          <a:effectLst/>
                          <a:latin typeface="Segoe UI" panose="020B0502040204020203" pitchFamily="34" charset="0"/>
                          <a:cs typeface="Segoe UI" panose="020B0502040204020203" pitchFamily="34" charset="0"/>
                        </a:rPr>
                        <a:t>EC 4</a:t>
                      </a:r>
                      <a:endParaRPr lang="en-US" sz="1200" dirty="0">
                        <a:solidFill>
                          <a:schemeClr val="bg1"/>
                        </a:solidFill>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rgbClr val="6B7E93"/>
                    </a:solidFill>
                  </a:tcPr>
                </a:tc>
                <a:tc>
                  <a:txBody>
                    <a:bodyPr/>
                    <a:lstStyle/>
                    <a:p>
                      <a:pPr marL="0" marR="0" algn="ctr">
                        <a:lnSpc>
                          <a:spcPct val="107000"/>
                        </a:lnSpc>
                        <a:spcBef>
                          <a:spcPts val="0"/>
                        </a:spcBef>
                        <a:spcAft>
                          <a:spcPts val="0"/>
                        </a:spcAft>
                      </a:pPr>
                      <a:r>
                        <a:rPr lang="en-US" sz="1200">
                          <a:effectLst/>
                          <a:latin typeface="Segoe UI" panose="020B0502040204020203" pitchFamily="34" charset="0"/>
                          <a:cs typeface="Segoe UI" panose="020B0502040204020203" pitchFamily="34" charset="0"/>
                        </a:rPr>
                        <a:t>-34.2</a:t>
                      </a:r>
                      <a:endParaRPr lang="en-US" sz="120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a:effectLst/>
                          <a:latin typeface="Segoe UI" panose="020B0502040204020203" pitchFamily="34" charset="0"/>
                          <a:cs typeface="Segoe UI" panose="020B0502040204020203" pitchFamily="34" charset="0"/>
                        </a:rPr>
                        <a:t>37.3</a:t>
                      </a:r>
                      <a:endParaRPr lang="en-US" sz="120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-139.6</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latin typeface="Segoe UI" panose="020B0502040204020203" pitchFamily="34" charset="0"/>
                          <a:cs typeface="Segoe UI" panose="020B0502040204020203" pitchFamily="34" charset="0"/>
                        </a:rPr>
                        <a:t>-30.5</a:t>
                      </a:r>
                      <a:endParaRPr lang="en-US" sz="1200" dirty="0">
                        <a:effectLst/>
                        <a:latin typeface="Segoe UI" panose="020B0502040204020203" pitchFamily="34" charset="0"/>
                        <a:ea typeface="DengXian" panose="02010600030101010101" pitchFamily="2" charset="-122"/>
                        <a:cs typeface="Segoe UI" panose="020B0502040204020203" pitchFamily="34"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4222651857"/>
                  </a:ext>
                </a:extLst>
              </a:tr>
            </a:tbl>
          </a:graphicData>
        </a:graphic>
      </p:graphicFrame>
      <p:sp>
        <p:nvSpPr>
          <p:cNvPr id="12" name="TextBox 11">
            <a:extLst>
              <a:ext uri="{FF2B5EF4-FFF2-40B4-BE49-F238E27FC236}">
                <a16:creationId xmlns:a16="http://schemas.microsoft.com/office/drawing/2014/main" id="{5A3BE0BE-E109-4FBC-8C78-F5543ED09539}"/>
              </a:ext>
            </a:extLst>
          </p:cNvPr>
          <p:cNvSpPr txBox="1"/>
          <p:nvPr/>
        </p:nvSpPr>
        <p:spPr>
          <a:xfrm>
            <a:off x="9634618" y="837805"/>
            <a:ext cx="2495776" cy="523220"/>
          </a:xfrm>
          <a:prstGeom prst="rect">
            <a:avLst/>
          </a:prstGeom>
          <a:noFill/>
        </p:spPr>
        <p:txBody>
          <a:bodyPr wrap="square" rtlCol="0">
            <a:spAutoFit/>
          </a:bodyPr>
          <a:lstStyle/>
          <a:p>
            <a:r>
              <a:rPr lang="en-US" sz="1400" i="1" dirty="0"/>
              <a:t>Q. Wu, T. Xin, B. Xiao, BNL Tech Report, BNL-220782-2021-TECH</a:t>
            </a:r>
          </a:p>
        </p:txBody>
      </p:sp>
      <p:sp>
        <p:nvSpPr>
          <p:cNvPr id="14" name="Rectangle 13">
            <a:extLst>
              <a:ext uri="{FF2B5EF4-FFF2-40B4-BE49-F238E27FC236}">
                <a16:creationId xmlns:a16="http://schemas.microsoft.com/office/drawing/2014/main" id="{8FD58A23-95E4-4151-80E5-9D346486E99C}"/>
              </a:ext>
            </a:extLst>
          </p:cNvPr>
          <p:cNvSpPr/>
          <p:nvPr/>
        </p:nvSpPr>
        <p:spPr>
          <a:xfrm>
            <a:off x="592138" y="5902756"/>
            <a:ext cx="6096000" cy="523220"/>
          </a:xfrm>
          <a:prstGeom prst="rect">
            <a:avLst/>
          </a:prstGeom>
          <a:solidFill>
            <a:schemeClr val="bg1"/>
          </a:solidFill>
        </p:spPr>
        <p:txBody>
          <a:bodyPr>
            <a:spAutoFit/>
          </a:bodyPr>
          <a:lstStyle/>
          <a:p>
            <a:r>
              <a:rPr lang="en-US" sz="1400" dirty="0">
                <a:latin typeface="Calibri" panose="020F0502020204030204" pitchFamily="34" charset="0"/>
                <a:ea typeface="DengXian" panose="02010600030101010101" pitchFamily="2" charset="-122"/>
                <a:cs typeface="Times New Roman" panose="02020603050405020304" pitchFamily="18" charset="0"/>
              </a:rPr>
              <a:t>Electrical Center locations set by stretched wire scanning. Coordinates are relative to a preset origin of the motor; unit is in centimeter.</a:t>
            </a:r>
            <a:endParaRPr lang="en-US" sz="1400" dirty="0"/>
          </a:p>
        </p:txBody>
      </p:sp>
      <p:sp>
        <p:nvSpPr>
          <p:cNvPr id="15" name="Rectangle 14">
            <a:extLst>
              <a:ext uri="{FF2B5EF4-FFF2-40B4-BE49-F238E27FC236}">
                <a16:creationId xmlns:a16="http://schemas.microsoft.com/office/drawing/2014/main" id="{25DBE1FA-11BD-411E-A5A6-18B3904E4D4E}"/>
              </a:ext>
            </a:extLst>
          </p:cNvPr>
          <p:cNvSpPr/>
          <p:nvPr/>
        </p:nvSpPr>
        <p:spPr>
          <a:xfrm>
            <a:off x="7168515" y="4555999"/>
            <a:ext cx="4829175" cy="523220"/>
          </a:xfrm>
          <a:prstGeom prst="rect">
            <a:avLst/>
          </a:prstGeom>
        </p:spPr>
        <p:txBody>
          <a:bodyPr wrap="square">
            <a:spAutoFit/>
          </a:bodyPr>
          <a:lstStyle/>
          <a:p>
            <a:r>
              <a:rPr lang="en-US" sz="1400" dirty="0">
                <a:latin typeface="Calibri" panose="020F0502020204030204" pitchFamily="34" charset="0"/>
                <a:ea typeface="DengXian" panose="02010600030101010101" pitchFamily="2" charset="-122"/>
                <a:cs typeface="Times New Roman" panose="02020603050405020304" pitchFamily="18" charset="0"/>
              </a:rPr>
              <a:t>Rotation angles between measured electrical center plane and cavity symmetry plane (green plane in figure above)</a:t>
            </a:r>
            <a:endParaRPr lang="en-US" sz="1400" dirty="0"/>
          </a:p>
        </p:txBody>
      </p:sp>
      <p:sp>
        <p:nvSpPr>
          <p:cNvPr id="16" name="TextBox 15">
            <a:extLst>
              <a:ext uri="{FF2B5EF4-FFF2-40B4-BE49-F238E27FC236}">
                <a16:creationId xmlns:a16="http://schemas.microsoft.com/office/drawing/2014/main" id="{1FBB0FFE-D35C-4A77-9EBF-2E03E2B69872}"/>
              </a:ext>
            </a:extLst>
          </p:cNvPr>
          <p:cNvSpPr txBox="1"/>
          <p:nvPr/>
        </p:nvSpPr>
        <p:spPr>
          <a:xfrm>
            <a:off x="8237434" y="1390727"/>
            <a:ext cx="3729990" cy="523220"/>
          </a:xfrm>
          <a:prstGeom prst="rect">
            <a:avLst/>
          </a:prstGeom>
          <a:noFill/>
        </p:spPr>
        <p:txBody>
          <a:bodyPr wrap="square" rtlCol="0">
            <a:spAutoFit/>
          </a:bodyPr>
          <a:lstStyle/>
          <a:p>
            <a:r>
              <a:rPr lang="en-US" sz="1400" b="1" dirty="0">
                <a:solidFill>
                  <a:srgbClr val="794343"/>
                </a:solidFill>
                <a:latin typeface="Segoe UI" panose="020B0502040204020203" pitchFamily="34" charset="0"/>
                <a:cs typeface="Segoe UI" panose="020B0502040204020203" pitchFamily="34" charset="0"/>
              </a:rPr>
              <a:t>Resolution of the stretch wire system is the key to achieve an accurate installation</a:t>
            </a:r>
          </a:p>
        </p:txBody>
      </p:sp>
    </p:spTree>
    <p:extLst>
      <p:ext uri="{BB962C8B-B14F-4D97-AF65-F5344CB8AC3E}">
        <p14:creationId xmlns:p14="http://schemas.microsoft.com/office/powerpoint/2010/main" val="4250580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3C28-25B2-470A-B3A9-AAF4E252802E}"/>
              </a:ext>
            </a:extLst>
          </p:cNvPr>
          <p:cNvSpPr>
            <a:spLocks noGrp="1"/>
          </p:cNvSpPr>
          <p:nvPr>
            <p:ph type="title"/>
          </p:nvPr>
        </p:nvSpPr>
        <p:spPr>
          <a:xfrm>
            <a:off x="0" y="2572362"/>
            <a:ext cx="12192000" cy="645509"/>
          </a:xfrm>
        </p:spPr>
        <p:txBody>
          <a:bodyPr/>
          <a:lstStyle/>
          <a:p>
            <a:r>
              <a:rPr lang="en-US" dirty="0"/>
              <a:t>Challenges from Operation and Controls</a:t>
            </a:r>
          </a:p>
        </p:txBody>
      </p:sp>
      <p:sp>
        <p:nvSpPr>
          <p:cNvPr id="4" name="Slide Number Placeholder 3">
            <a:extLst>
              <a:ext uri="{FF2B5EF4-FFF2-40B4-BE49-F238E27FC236}">
                <a16:creationId xmlns:a16="http://schemas.microsoft.com/office/drawing/2014/main" id="{C1749043-F7BB-44FC-9B1F-E1F4D477DB56}"/>
              </a:ext>
            </a:extLst>
          </p:cNvPr>
          <p:cNvSpPr>
            <a:spLocks noGrp="1"/>
          </p:cNvSpPr>
          <p:nvPr>
            <p:ph type="sldNum" sz="quarter" idx="12"/>
          </p:nvPr>
        </p:nvSpPr>
        <p:spPr/>
        <p:txBody>
          <a:bodyPr/>
          <a:lstStyle/>
          <a:p>
            <a:fld id="{F6657736-2D9A-4833-9BB6-BA486362B200}" type="slidenum">
              <a:rPr lang="en-US" smtClean="0"/>
              <a:pPr/>
              <a:t>24</a:t>
            </a:fld>
            <a:endParaRPr lang="en-US" dirty="0"/>
          </a:p>
        </p:txBody>
      </p:sp>
      <p:sp>
        <p:nvSpPr>
          <p:cNvPr id="5" name="Freeform 6">
            <a:extLst>
              <a:ext uri="{FF2B5EF4-FFF2-40B4-BE49-F238E27FC236}">
                <a16:creationId xmlns:a16="http://schemas.microsoft.com/office/drawing/2014/main" id="{A2867081-A4ED-4BE5-BEA7-6203945538C0}"/>
              </a:ext>
            </a:extLst>
          </p:cNvPr>
          <p:cNvSpPr>
            <a:spLocks/>
          </p:cNvSpPr>
          <p:nvPr/>
        </p:nvSpPr>
        <p:spPr bwMode="auto">
          <a:xfrm flipH="1">
            <a:off x="6646922" y="3640130"/>
            <a:ext cx="3282407" cy="1585772"/>
          </a:xfrm>
          <a:custGeom>
            <a:avLst/>
            <a:gdLst>
              <a:gd name="T0" fmla="*/ 1653 w 1653"/>
              <a:gd name="T1" fmla="*/ 0 h 798"/>
              <a:gd name="T2" fmla="*/ 1135 w 1653"/>
              <a:gd name="T3" fmla="*/ 0 h 798"/>
              <a:gd name="T4" fmla="*/ 935 w 1653"/>
              <a:gd name="T5" fmla="*/ 200 h 798"/>
              <a:gd name="T6" fmla="*/ 935 w 1653"/>
              <a:gd name="T7" fmla="*/ 598 h 798"/>
              <a:gd name="T8" fmla="*/ 735 w 1653"/>
              <a:gd name="T9" fmla="*/ 798 h 798"/>
              <a:gd name="T10" fmla="*/ 0 w 1653"/>
              <a:gd name="T11" fmla="*/ 798 h 798"/>
            </a:gdLst>
            <a:ahLst/>
            <a:cxnLst>
              <a:cxn ang="0">
                <a:pos x="T0" y="T1"/>
              </a:cxn>
              <a:cxn ang="0">
                <a:pos x="T2" y="T3"/>
              </a:cxn>
              <a:cxn ang="0">
                <a:pos x="T4" y="T5"/>
              </a:cxn>
              <a:cxn ang="0">
                <a:pos x="T6" y="T7"/>
              </a:cxn>
              <a:cxn ang="0">
                <a:pos x="T8" y="T9"/>
              </a:cxn>
              <a:cxn ang="0">
                <a:pos x="T10" y="T11"/>
              </a:cxn>
            </a:cxnLst>
            <a:rect l="0" t="0" r="r" b="b"/>
            <a:pathLst>
              <a:path w="1653" h="798">
                <a:moveTo>
                  <a:pt x="1653" y="0"/>
                </a:moveTo>
                <a:cubicBezTo>
                  <a:pt x="1135" y="0"/>
                  <a:pt x="1135" y="0"/>
                  <a:pt x="1135" y="0"/>
                </a:cubicBezTo>
                <a:cubicBezTo>
                  <a:pt x="1024" y="0"/>
                  <a:pt x="935" y="90"/>
                  <a:pt x="935" y="200"/>
                </a:cubicBezTo>
                <a:cubicBezTo>
                  <a:pt x="935" y="598"/>
                  <a:pt x="935" y="598"/>
                  <a:pt x="935" y="598"/>
                </a:cubicBezTo>
                <a:cubicBezTo>
                  <a:pt x="935" y="708"/>
                  <a:pt x="845" y="798"/>
                  <a:pt x="735" y="798"/>
                </a:cubicBezTo>
                <a:cubicBezTo>
                  <a:pt x="0" y="798"/>
                  <a:pt x="0" y="798"/>
                  <a:pt x="0" y="798"/>
                </a:cubicBezTo>
              </a:path>
            </a:pathLst>
          </a:custGeom>
          <a:noFill/>
          <a:ln w="76200" cap="rnd">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 name="Oval 5">
            <a:extLst>
              <a:ext uri="{FF2B5EF4-FFF2-40B4-BE49-F238E27FC236}">
                <a16:creationId xmlns:a16="http://schemas.microsoft.com/office/drawing/2014/main" id="{A249B37A-E6A0-49C2-B373-C00E35FE7795}"/>
              </a:ext>
            </a:extLst>
          </p:cNvPr>
          <p:cNvSpPr/>
          <p:nvPr/>
        </p:nvSpPr>
        <p:spPr>
          <a:xfrm>
            <a:off x="9743922" y="4722109"/>
            <a:ext cx="998060" cy="9980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IN" dirty="0">
                <a:latin typeface="Segoe UI Light" panose="020B0502040204020203" pitchFamily="34" charset="0"/>
                <a:cs typeface="Segoe UI Light" panose="020B0502040204020203" pitchFamily="34" charset="0"/>
              </a:rPr>
              <a:t>04</a:t>
            </a:r>
          </a:p>
        </p:txBody>
      </p:sp>
      <p:sp>
        <p:nvSpPr>
          <p:cNvPr id="7" name="Rectangle 6">
            <a:extLst>
              <a:ext uri="{FF2B5EF4-FFF2-40B4-BE49-F238E27FC236}">
                <a16:creationId xmlns:a16="http://schemas.microsoft.com/office/drawing/2014/main" id="{E3E1C1BF-E65E-45F1-88A6-B5F254A3B199}"/>
              </a:ext>
            </a:extLst>
          </p:cNvPr>
          <p:cNvSpPr/>
          <p:nvPr/>
        </p:nvSpPr>
        <p:spPr>
          <a:xfrm>
            <a:off x="8436692" y="4307070"/>
            <a:ext cx="3103725" cy="307777"/>
          </a:xfrm>
          <a:prstGeom prst="rect">
            <a:avLst/>
          </a:prstGeom>
        </p:spPr>
        <p:txBody>
          <a:bodyPr wrap="square" lIns="0" tIns="0" rIns="0" bIns="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altLang="zh-CN" sz="2000" b="1" dirty="0">
                <a:solidFill>
                  <a:schemeClr val="accent5"/>
                </a:solidFill>
                <a:ea typeface="Open Sans" panose="020B0606030504020204" pitchFamily="34" charset="0"/>
                <a:cs typeface="Segoe UI Light" panose="020B0502040204020203" pitchFamily="34" charset="0"/>
              </a:rPr>
              <a:t>Operation and Controls</a:t>
            </a:r>
            <a:endParaRPr lang="en-IN" sz="2000" b="1" dirty="0">
              <a:solidFill>
                <a:schemeClr val="accent5"/>
              </a:solidFill>
              <a:ea typeface="Open Sans" panose="020B0606030504020204" pitchFamily="34" charset="0"/>
              <a:cs typeface="Segoe UI Light" panose="020B0502040204020203" pitchFamily="34" charset="0"/>
            </a:endParaRPr>
          </a:p>
        </p:txBody>
      </p:sp>
    </p:spTree>
    <p:extLst>
      <p:ext uri="{BB962C8B-B14F-4D97-AF65-F5344CB8AC3E}">
        <p14:creationId xmlns:p14="http://schemas.microsoft.com/office/powerpoint/2010/main" val="1126750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normAutofit/>
          </a:bodyPr>
          <a:lstStyle/>
          <a:p>
            <a:r>
              <a:rPr lang="en-US" sz="2400" dirty="0"/>
              <a:t>	Operation and Controls </a:t>
            </a:r>
            <a:r>
              <a:rPr lang="en-US" altLang="zh-CN" sz="2400" dirty="0"/>
              <a:t>1 – Feedback System </a:t>
            </a:r>
            <a:r>
              <a:rPr lang="en-US" sz="2400" dirty="0"/>
              <a:t> </a:t>
            </a:r>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25</a:t>
            </a:fld>
            <a:endParaRPr lang="en-US" dirty="0"/>
          </a:p>
        </p:txBody>
      </p:sp>
      <p:pic>
        <p:nvPicPr>
          <p:cNvPr id="13" name="Picture 12">
            <a:extLst>
              <a:ext uri="{FF2B5EF4-FFF2-40B4-BE49-F238E27FC236}">
                <a16:creationId xmlns:a16="http://schemas.microsoft.com/office/drawing/2014/main" id="{7CBD4073-7BA2-425D-A571-6C251E47FDD1}"/>
              </a:ext>
            </a:extLst>
          </p:cNvPr>
          <p:cNvPicPr>
            <a:picLocks noChangeAspect="1"/>
          </p:cNvPicPr>
          <p:nvPr/>
        </p:nvPicPr>
        <p:blipFill>
          <a:blip r:embed="rId2"/>
          <a:stretch>
            <a:fillRect/>
          </a:stretch>
        </p:blipFill>
        <p:spPr>
          <a:xfrm>
            <a:off x="5686376" y="4165141"/>
            <a:ext cx="5940015" cy="1639444"/>
          </a:xfrm>
          <a:prstGeom prst="rect">
            <a:avLst/>
          </a:prstGeom>
        </p:spPr>
      </p:pic>
      <p:grpSp>
        <p:nvGrpSpPr>
          <p:cNvPr id="20" name="Group 19">
            <a:extLst>
              <a:ext uri="{FF2B5EF4-FFF2-40B4-BE49-F238E27FC236}">
                <a16:creationId xmlns:a16="http://schemas.microsoft.com/office/drawing/2014/main" id="{9D91C4E0-1B16-4BD5-9FFB-25261799D675}"/>
              </a:ext>
            </a:extLst>
          </p:cNvPr>
          <p:cNvGrpSpPr/>
          <p:nvPr/>
        </p:nvGrpSpPr>
        <p:grpSpPr>
          <a:xfrm>
            <a:off x="42867" y="828675"/>
            <a:ext cx="8571910" cy="2444746"/>
            <a:chOff x="0" y="828675"/>
            <a:chExt cx="8571910" cy="2444746"/>
          </a:xfrm>
        </p:grpSpPr>
        <p:pic>
          <p:nvPicPr>
            <p:cNvPr id="6" name="Picture 5">
              <a:extLst>
                <a:ext uri="{FF2B5EF4-FFF2-40B4-BE49-F238E27FC236}">
                  <a16:creationId xmlns:a16="http://schemas.microsoft.com/office/drawing/2014/main" id="{FCBA12FA-9B1D-404D-B15E-FB9BA64672B5}"/>
                </a:ext>
              </a:extLst>
            </p:cNvPr>
            <p:cNvPicPr>
              <a:picLocks noChangeAspect="1"/>
            </p:cNvPicPr>
            <p:nvPr/>
          </p:nvPicPr>
          <p:blipFill>
            <a:blip r:embed="rId3"/>
            <a:stretch>
              <a:fillRect/>
            </a:stretch>
          </p:blipFill>
          <p:spPr>
            <a:xfrm>
              <a:off x="1095382" y="1301921"/>
              <a:ext cx="7034326" cy="665409"/>
            </a:xfrm>
            <a:prstGeom prst="rect">
              <a:avLst/>
            </a:prstGeom>
          </p:spPr>
        </p:pic>
        <p:pic>
          <p:nvPicPr>
            <p:cNvPr id="7" name="Picture 6">
              <a:extLst>
                <a:ext uri="{FF2B5EF4-FFF2-40B4-BE49-F238E27FC236}">
                  <a16:creationId xmlns:a16="http://schemas.microsoft.com/office/drawing/2014/main" id="{38EB3644-BB50-4770-AE21-4E45F77CA144}"/>
                </a:ext>
              </a:extLst>
            </p:cNvPr>
            <p:cNvPicPr>
              <a:picLocks noChangeAspect="1"/>
            </p:cNvPicPr>
            <p:nvPr/>
          </p:nvPicPr>
          <p:blipFill>
            <a:blip r:embed="rId4"/>
            <a:stretch>
              <a:fillRect/>
            </a:stretch>
          </p:blipFill>
          <p:spPr>
            <a:xfrm>
              <a:off x="1095382" y="1967330"/>
              <a:ext cx="6796888" cy="733836"/>
            </a:xfrm>
            <a:prstGeom prst="rect">
              <a:avLst/>
            </a:prstGeom>
          </p:spPr>
        </p:pic>
        <p:sp>
          <p:nvSpPr>
            <p:cNvPr id="8" name="TextBox 7">
              <a:extLst>
                <a:ext uri="{FF2B5EF4-FFF2-40B4-BE49-F238E27FC236}">
                  <a16:creationId xmlns:a16="http://schemas.microsoft.com/office/drawing/2014/main" id="{9DEFCC5A-2654-4FCF-9540-A7C70DB221BC}"/>
                </a:ext>
              </a:extLst>
            </p:cNvPr>
            <p:cNvSpPr txBox="1"/>
            <p:nvPr/>
          </p:nvSpPr>
          <p:spPr>
            <a:xfrm>
              <a:off x="66085" y="879180"/>
              <a:ext cx="8505825" cy="338554"/>
            </a:xfrm>
            <a:prstGeom prst="rect">
              <a:avLst/>
            </a:prstGeom>
            <a:noFill/>
          </p:spPr>
          <p:txBody>
            <a:bodyPr wrap="square" rtlCol="0">
              <a:spAutoFit/>
            </a:bodyPr>
            <a:lstStyle/>
            <a:p>
              <a:r>
                <a:rPr lang="en-US" sz="1600" b="1" dirty="0">
                  <a:solidFill>
                    <a:srgbClr val="6C3C3C"/>
                  </a:solidFill>
                  <a:latin typeface="Segoe UI" panose="020B0502040204020203" pitchFamily="34" charset="0"/>
                  <a:cs typeface="Segoe UI" panose="020B0502040204020203" pitchFamily="34" charset="0"/>
                </a:rPr>
                <a:t>E</a:t>
              </a:r>
              <a:r>
                <a:rPr lang="en-US" sz="1600" dirty="0">
                  <a:latin typeface="Segoe UI" panose="020B0502040204020203" pitchFamily="34" charset="0"/>
                  <a:cs typeface="Segoe UI" panose="020B0502040204020203" pitchFamily="34" charset="0"/>
                </a:rPr>
                <a:t>mittance growth rate due to crab cavity </a:t>
              </a:r>
              <a:r>
                <a:rPr lang="en-US" sz="1600" b="1" dirty="0">
                  <a:solidFill>
                    <a:srgbClr val="6C3C3C"/>
                  </a:solidFill>
                  <a:latin typeface="Segoe UI" panose="020B0502040204020203" pitchFamily="34" charset="0"/>
                  <a:cs typeface="Segoe UI" panose="020B0502040204020203" pitchFamily="34" charset="0"/>
                </a:rPr>
                <a:t>RF noise</a:t>
              </a:r>
              <a:r>
                <a:rPr lang="en-US" sz="1600" dirty="0">
                  <a:latin typeface="Segoe UI" panose="020B0502040204020203" pitchFamily="34" charset="0"/>
                  <a:cs typeface="Segoe UI" panose="020B0502040204020203" pitchFamily="34" charset="0"/>
                </a:rPr>
                <a:t> spectrum</a:t>
              </a:r>
            </a:p>
          </p:txBody>
        </p:sp>
        <p:sp>
          <p:nvSpPr>
            <p:cNvPr id="9" name="TextBox 8">
              <a:extLst>
                <a:ext uri="{FF2B5EF4-FFF2-40B4-BE49-F238E27FC236}">
                  <a16:creationId xmlns:a16="http://schemas.microsoft.com/office/drawing/2014/main" id="{23D743AA-818B-4409-84DE-D59C5B4FD6E1}"/>
                </a:ext>
              </a:extLst>
            </p:cNvPr>
            <p:cNvSpPr txBox="1"/>
            <p:nvPr/>
          </p:nvSpPr>
          <p:spPr>
            <a:xfrm>
              <a:off x="0" y="1433493"/>
              <a:ext cx="885825" cy="338554"/>
            </a:xfrm>
            <a:prstGeom prst="rect">
              <a:avLst/>
            </a:prstGeom>
            <a:noFill/>
          </p:spPr>
          <p:txBody>
            <a:bodyPr wrap="square" rtlCol="0">
              <a:spAutoFit/>
            </a:bodyPr>
            <a:lstStyle/>
            <a:p>
              <a:r>
                <a:rPr lang="en-US" sz="16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phase</a:t>
              </a:r>
            </a:p>
          </p:txBody>
        </p:sp>
        <p:sp>
          <p:nvSpPr>
            <p:cNvPr id="10" name="TextBox 9">
              <a:extLst>
                <a:ext uri="{FF2B5EF4-FFF2-40B4-BE49-F238E27FC236}">
                  <a16:creationId xmlns:a16="http://schemas.microsoft.com/office/drawing/2014/main" id="{BB2EA036-2468-4AC9-9699-1F169C286AFB}"/>
                </a:ext>
              </a:extLst>
            </p:cNvPr>
            <p:cNvSpPr txBox="1"/>
            <p:nvPr/>
          </p:nvSpPr>
          <p:spPr>
            <a:xfrm>
              <a:off x="0" y="2115566"/>
              <a:ext cx="1181100" cy="338554"/>
            </a:xfrm>
            <a:prstGeom prst="rect">
              <a:avLst/>
            </a:prstGeom>
            <a:noFill/>
          </p:spPr>
          <p:txBody>
            <a:bodyPr wrap="square" rtlCol="0">
              <a:spAutoFit/>
            </a:bodyPr>
            <a:lstStyle/>
            <a:p>
              <a:r>
                <a:rPr lang="en-US" sz="16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amplitude</a:t>
              </a:r>
            </a:p>
          </p:txBody>
        </p:sp>
        <p:sp>
          <p:nvSpPr>
            <p:cNvPr id="12" name="Rectangle 11">
              <a:extLst>
                <a:ext uri="{FF2B5EF4-FFF2-40B4-BE49-F238E27FC236}">
                  <a16:creationId xmlns:a16="http://schemas.microsoft.com/office/drawing/2014/main" id="{88E9C8DB-6EE1-4003-BB9B-1C98E9117E28}"/>
                </a:ext>
              </a:extLst>
            </p:cNvPr>
            <p:cNvSpPr/>
            <p:nvPr/>
          </p:nvSpPr>
          <p:spPr>
            <a:xfrm>
              <a:off x="428625" y="2750201"/>
              <a:ext cx="7701083" cy="523220"/>
            </a:xfrm>
            <a:prstGeom prst="rect">
              <a:avLst/>
            </a:prstGeom>
          </p:spPr>
          <p:txBody>
            <a:bodyPr wrap="square">
              <a:spAutoFit/>
            </a:bodyPr>
            <a:lstStyle/>
            <a:p>
              <a:r>
                <a:rPr lang="en-US" sz="1400" i="1" dirty="0">
                  <a:latin typeface="Segoe UI" panose="020B0502040204020203" pitchFamily="34" charset="0"/>
                  <a:cs typeface="Segoe UI" panose="020B0502040204020203" pitchFamily="34" charset="0"/>
                </a:rPr>
                <a:t>P. </a:t>
              </a:r>
              <a:r>
                <a:rPr lang="en-US" sz="1400" i="1" dirty="0" err="1">
                  <a:latin typeface="Segoe UI" panose="020B0502040204020203" pitchFamily="34" charset="0"/>
                  <a:cs typeface="Segoe UI" panose="020B0502040204020203" pitchFamily="34" charset="0"/>
                </a:rPr>
                <a:t>Baudrenghien</a:t>
              </a:r>
              <a:r>
                <a:rPr lang="en-US" sz="1400" i="1" dirty="0">
                  <a:latin typeface="Segoe UI" panose="020B0502040204020203" pitchFamily="34" charset="0"/>
                  <a:cs typeface="Segoe UI" panose="020B0502040204020203" pitchFamily="34" charset="0"/>
                </a:rPr>
                <a:t>, T. Mastoridis, "Transverse emittance growth due to RF noise in the High-Luminosity LHC Crab Cavities", Phys. Rev. ST Accel. Beams 18, 101001, October 2015.</a:t>
              </a:r>
            </a:p>
          </p:txBody>
        </p:sp>
        <p:sp>
          <p:nvSpPr>
            <p:cNvPr id="14" name="Rectangle: Rounded Corners 13">
              <a:extLst>
                <a:ext uri="{FF2B5EF4-FFF2-40B4-BE49-F238E27FC236}">
                  <a16:creationId xmlns:a16="http://schemas.microsoft.com/office/drawing/2014/main" id="{D6F84567-28BB-4010-A89B-353399C830BD}"/>
                </a:ext>
              </a:extLst>
            </p:cNvPr>
            <p:cNvSpPr/>
            <p:nvPr/>
          </p:nvSpPr>
          <p:spPr>
            <a:xfrm>
              <a:off x="0" y="828675"/>
              <a:ext cx="8372476" cy="2444746"/>
            </a:xfrm>
            <a:prstGeom prst="roundRect">
              <a:avLst>
                <a:gd name="adj" fmla="val 7316"/>
              </a:avLst>
            </a:prstGeom>
            <a:noFill/>
            <a:ln>
              <a:solidFill>
                <a:srgbClr val="4E5B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E5517E7-B473-4B5E-9085-A491CFE260B6}"/>
              </a:ext>
            </a:extLst>
          </p:cNvPr>
          <p:cNvSpPr/>
          <p:nvPr/>
        </p:nvSpPr>
        <p:spPr>
          <a:xfrm>
            <a:off x="10536633" y="3839538"/>
            <a:ext cx="1316001" cy="338554"/>
          </a:xfrm>
          <a:prstGeom prst="rect">
            <a:avLst/>
          </a:prstGeom>
        </p:spPr>
        <p:txBody>
          <a:bodyPr wrap="none">
            <a:spAutoFit/>
          </a:bodyPr>
          <a:lstStyle/>
          <a:p>
            <a:r>
              <a:rPr lang="en-US" sz="1600" dirty="0">
                <a:latin typeface="Segoe UI" panose="020B0502040204020203" pitchFamily="34" charset="0"/>
                <a:cs typeface="Segoe UI" panose="020B0502040204020203" pitchFamily="34" charset="0"/>
              </a:rPr>
              <a:t>T. Mastoridis</a:t>
            </a:r>
            <a:endParaRPr lang="en-US" sz="1600" dirty="0"/>
          </a:p>
        </p:txBody>
      </p:sp>
      <p:sp>
        <p:nvSpPr>
          <p:cNvPr id="16" name="Rectangle 15">
            <a:extLst>
              <a:ext uri="{FF2B5EF4-FFF2-40B4-BE49-F238E27FC236}">
                <a16:creationId xmlns:a16="http://schemas.microsoft.com/office/drawing/2014/main" id="{E77ED4A9-494D-44F5-9D67-76F28C06876D}"/>
              </a:ext>
            </a:extLst>
          </p:cNvPr>
          <p:cNvSpPr/>
          <p:nvPr/>
        </p:nvSpPr>
        <p:spPr>
          <a:xfrm>
            <a:off x="5278540" y="5916413"/>
            <a:ext cx="6929077" cy="523220"/>
          </a:xfrm>
          <a:prstGeom prst="rect">
            <a:avLst/>
          </a:prstGeom>
          <a:solidFill>
            <a:schemeClr val="bg1"/>
          </a:solidFill>
        </p:spPr>
        <p:txBody>
          <a:bodyPr wrap="square">
            <a:spAutoFit/>
          </a:bodyPr>
          <a:lstStyle/>
          <a:p>
            <a:r>
              <a:rPr lang="en-US" sz="1400" i="1" dirty="0">
                <a:latin typeface="Segoe UI" panose="020B0502040204020203" pitchFamily="34" charset="0"/>
                <a:ea typeface="KaiTi" panose="02010609060101010101" pitchFamily="49" charset="-122"/>
                <a:cs typeface="Segoe UI" panose="020B0502040204020203" pitchFamily="34" charset="0"/>
              </a:rPr>
              <a:t>P. </a:t>
            </a:r>
            <a:r>
              <a:rPr lang="en-US" sz="1400" i="1" dirty="0" err="1">
                <a:latin typeface="Segoe UI" panose="020B0502040204020203" pitchFamily="34" charset="0"/>
                <a:ea typeface="KaiTi" panose="02010609060101010101" pitchFamily="49" charset="-122"/>
                <a:cs typeface="Segoe UI" panose="020B0502040204020203" pitchFamily="34" charset="0"/>
              </a:rPr>
              <a:t>Baudrenghien</a:t>
            </a:r>
            <a:r>
              <a:rPr lang="en-US" sz="1400" i="1" dirty="0">
                <a:latin typeface="Segoe UI" panose="020B0502040204020203" pitchFamily="34" charset="0"/>
                <a:ea typeface="KaiTi" panose="02010609060101010101" pitchFamily="49" charset="-122"/>
                <a:cs typeface="Segoe UI" panose="020B0502040204020203" pitchFamily="34" charset="0"/>
              </a:rPr>
              <a:t>, T. Mastoridis, B. Miller, "Crab Cavity RF Noise Feedback and Transverse Damper Interaction", CERN-ACC-NOTE-2019-0006, February 2019</a:t>
            </a:r>
          </a:p>
        </p:txBody>
      </p:sp>
      <p:sp>
        <p:nvSpPr>
          <p:cNvPr id="17" name="Rectangle 16">
            <a:extLst>
              <a:ext uri="{FF2B5EF4-FFF2-40B4-BE49-F238E27FC236}">
                <a16:creationId xmlns:a16="http://schemas.microsoft.com/office/drawing/2014/main" id="{AC685A16-5A83-4BC9-9D02-F4ECF94863AC}"/>
              </a:ext>
            </a:extLst>
          </p:cNvPr>
          <p:cNvSpPr/>
          <p:nvPr/>
        </p:nvSpPr>
        <p:spPr>
          <a:xfrm>
            <a:off x="216131" y="4178092"/>
            <a:ext cx="4884507" cy="1982274"/>
          </a:xfrm>
          <a:prstGeom prst="rect">
            <a:avLst/>
          </a:prstGeom>
          <a:solidFill>
            <a:srgbClr val="DEE4DC"/>
          </a:solidFill>
        </p:spPr>
        <p:txBody>
          <a:bodyPr wrap="square">
            <a:spAutoFit/>
          </a:bodyPr>
          <a:lstStyle/>
          <a:p>
            <a:pPr>
              <a:lnSpc>
                <a:spcPts val="2500"/>
              </a:lnSpc>
            </a:pPr>
            <a:r>
              <a:rPr lang="en-US" sz="1600" dirty="0">
                <a:latin typeface="Segoe UI" panose="020B0502040204020203" pitchFamily="34" charset="0"/>
                <a:cs typeface="Segoe UI" panose="020B0502040204020203" pitchFamily="34" charset="0"/>
              </a:rPr>
              <a:t>The currently proposed feedback system for proton beam would use the same pickup as the existing LHC Transverse Damper (ADT), but rather than just averaging the transverse position over the bunch, it will estimate the position of both the head and tail of the bunch.</a:t>
            </a:r>
          </a:p>
        </p:txBody>
      </p:sp>
      <p:grpSp>
        <p:nvGrpSpPr>
          <p:cNvPr id="19" name="Group 18">
            <a:extLst>
              <a:ext uri="{FF2B5EF4-FFF2-40B4-BE49-F238E27FC236}">
                <a16:creationId xmlns:a16="http://schemas.microsoft.com/office/drawing/2014/main" id="{0BF7600D-4749-4074-A58B-5B04EA6DF2D5}"/>
              </a:ext>
            </a:extLst>
          </p:cNvPr>
          <p:cNvGrpSpPr/>
          <p:nvPr/>
        </p:nvGrpSpPr>
        <p:grpSpPr>
          <a:xfrm>
            <a:off x="9080895" y="828675"/>
            <a:ext cx="3139678" cy="2444746"/>
            <a:chOff x="8761804" y="828675"/>
            <a:chExt cx="3098030" cy="2444746"/>
          </a:xfrm>
        </p:grpSpPr>
        <p:sp>
          <p:nvSpPr>
            <p:cNvPr id="11" name="TextBox 10">
              <a:extLst>
                <a:ext uri="{FF2B5EF4-FFF2-40B4-BE49-F238E27FC236}">
                  <a16:creationId xmlns:a16="http://schemas.microsoft.com/office/drawing/2014/main" id="{E63C27EF-676A-4EB5-86E2-2674A5D9473F}"/>
                </a:ext>
              </a:extLst>
            </p:cNvPr>
            <p:cNvSpPr txBox="1"/>
            <p:nvPr/>
          </p:nvSpPr>
          <p:spPr>
            <a:xfrm>
              <a:off x="8761804" y="890691"/>
              <a:ext cx="3098030" cy="2262479"/>
            </a:xfrm>
            <a:prstGeom prst="rect">
              <a:avLst/>
            </a:prstGeom>
            <a:noFill/>
          </p:spPr>
          <p:txBody>
            <a:bodyPr wrap="square" rtlCol="0">
              <a:spAutoFit/>
            </a:bodyPr>
            <a:lstStyle/>
            <a:p>
              <a:pPr>
                <a:lnSpc>
                  <a:spcPct val="150000"/>
                </a:lnSpc>
              </a:pPr>
              <a:r>
                <a:rPr lang="en-US" sz="1600" dirty="0">
                  <a:latin typeface="Segoe UI" panose="020B0502040204020203" pitchFamily="34" charset="0"/>
                  <a:cs typeface="Segoe UI" panose="020B0502040204020203" pitchFamily="34" charset="0"/>
                </a:rPr>
                <a:t>In addition, the </a:t>
              </a:r>
              <a:r>
                <a:rPr lang="en-US" sz="1600" b="1" dirty="0">
                  <a:solidFill>
                    <a:srgbClr val="6C3C3C"/>
                  </a:solidFill>
                  <a:latin typeface="Segoe UI" panose="020B0502040204020203" pitchFamily="34" charset="0"/>
                  <a:cs typeface="Segoe UI" panose="020B0502040204020203" pitchFamily="34" charset="0"/>
                </a:rPr>
                <a:t>noise from electron bunches</a:t>
              </a:r>
              <a:r>
                <a:rPr lang="en-US" sz="1600" dirty="0">
                  <a:latin typeface="Segoe UI" panose="020B0502040204020203" pitchFamily="34" charset="0"/>
                  <a:cs typeface="Segoe UI" panose="020B0502040204020203" pitchFamily="34" charset="0"/>
                </a:rPr>
                <a:t> affects the proton counterparts through beam-beam effects at collision. This may cause emittance growth of the proton beam.</a:t>
              </a:r>
            </a:p>
          </p:txBody>
        </p:sp>
        <p:sp>
          <p:nvSpPr>
            <p:cNvPr id="18" name="Rectangle: Rounded Corners 17">
              <a:extLst>
                <a:ext uri="{FF2B5EF4-FFF2-40B4-BE49-F238E27FC236}">
                  <a16:creationId xmlns:a16="http://schemas.microsoft.com/office/drawing/2014/main" id="{14B670D3-87BB-4F9C-8F2C-797C39098CDB}"/>
                </a:ext>
              </a:extLst>
            </p:cNvPr>
            <p:cNvSpPr/>
            <p:nvPr/>
          </p:nvSpPr>
          <p:spPr>
            <a:xfrm>
              <a:off x="8767760" y="828675"/>
              <a:ext cx="3014662" cy="2444746"/>
            </a:xfrm>
            <a:prstGeom prst="roundRect">
              <a:avLst>
                <a:gd name="adj" fmla="val 7316"/>
              </a:avLst>
            </a:prstGeom>
            <a:noFill/>
            <a:ln>
              <a:solidFill>
                <a:srgbClr val="4E5B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ross 20">
            <a:extLst>
              <a:ext uri="{FF2B5EF4-FFF2-40B4-BE49-F238E27FC236}">
                <a16:creationId xmlns:a16="http://schemas.microsoft.com/office/drawing/2014/main" id="{E1B752D3-F1CB-48A9-90D5-3530A3EC8EF5}"/>
              </a:ext>
            </a:extLst>
          </p:cNvPr>
          <p:cNvSpPr/>
          <p:nvPr/>
        </p:nvSpPr>
        <p:spPr>
          <a:xfrm>
            <a:off x="8548691" y="1719715"/>
            <a:ext cx="388777" cy="395851"/>
          </a:xfrm>
          <a:prstGeom prst="plus">
            <a:avLst>
              <a:gd name="adj" fmla="val 38577"/>
            </a:avLst>
          </a:prstGeom>
          <a:solidFill>
            <a:srgbClr val="4E5B6A"/>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21ACFDC6-72B0-4209-B8C5-AAD404C0CD54}"/>
              </a:ext>
            </a:extLst>
          </p:cNvPr>
          <p:cNvSpPr/>
          <p:nvPr/>
        </p:nvSpPr>
        <p:spPr>
          <a:xfrm>
            <a:off x="5267819" y="3517561"/>
            <a:ext cx="1731391" cy="401632"/>
          </a:xfrm>
          <a:prstGeom prst="downArrow">
            <a:avLst/>
          </a:prstGeom>
          <a:gradFill flip="none" rotWithShape="1">
            <a:gsLst>
              <a:gs pos="0">
                <a:schemeClr val="accent1">
                  <a:lumMod val="75000"/>
                </a:schemeClr>
              </a:gs>
              <a:gs pos="67000">
                <a:schemeClr val="accent1">
                  <a:lumMod val="75000"/>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898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normAutofit/>
          </a:bodyPr>
          <a:lstStyle/>
          <a:p>
            <a:r>
              <a:rPr lang="en-US" sz="2400" dirty="0"/>
              <a:t>	Operation and Controls 2 – HSR Energy Ramp</a:t>
            </a:r>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26</a:t>
            </a:fld>
            <a:endParaRPr lang="en-US" dirty="0"/>
          </a:p>
        </p:txBody>
      </p:sp>
      <p:sp>
        <p:nvSpPr>
          <p:cNvPr id="7" name="TextBox 6">
            <a:extLst>
              <a:ext uri="{FF2B5EF4-FFF2-40B4-BE49-F238E27FC236}">
                <a16:creationId xmlns:a16="http://schemas.microsoft.com/office/drawing/2014/main" id="{EB7C0DE5-757F-4F08-8AC1-964CE041306F}"/>
              </a:ext>
            </a:extLst>
          </p:cNvPr>
          <p:cNvSpPr txBox="1"/>
          <p:nvPr/>
        </p:nvSpPr>
        <p:spPr>
          <a:xfrm>
            <a:off x="816769" y="870541"/>
            <a:ext cx="10558461" cy="2062103"/>
          </a:xfrm>
          <a:prstGeom prst="rect">
            <a:avLst/>
          </a:prstGeom>
          <a:noFill/>
        </p:spPr>
        <p:txBody>
          <a:bodyPr wrap="square" rtlCol="0">
            <a:spAutoFit/>
          </a:bodyPr>
          <a:lstStyle/>
          <a:p>
            <a:pPr>
              <a:spcAft>
                <a:spcPts val="600"/>
              </a:spcAft>
            </a:pPr>
            <a:r>
              <a:rPr lang="en-US" dirty="0"/>
              <a:t>At the initial proton/ion accelerating stage of each operation period, the storage cavities and crab cavities must be transparent to the beam to avoid instabilities, which can be done by</a:t>
            </a:r>
          </a:p>
          <a:p>
            <a:pPr marL="1657350" lvl="3" indent="-285750">
              <a:spcAft>
                <a:spcPts val="600"/>
              </a:spcAft>
              <a:buFont typeface="Arial" panose="020B0604020202020204" pitchFamily="34" charset="0"/>
              <a:buChar char="•"/>
            </a:pPr>
            <a:r>
              <a:rPr lang="en-US" dirty="0"/>
              <a:t>Fast, large range detuning</a:t>
            </a:r>
          </a:p>
          <a:p>
            <a:pPr marL="1657350" lvl="3" indent="-285750">
              <a:spcAft>
                <a:spcPts val="600"/>
              </a:spcAft>
              <a:buFont typeface="Arial" panose="020B0604020202020204" pitchFamily="34" charset="0"/>
              <a:buChar char="•"/>
            </a:pPr>
            <a:r>
              <a:rPr lang="en-US" dirty="0"/>
              <a:t>Heavy damping</a:t>
            </a:r>
          </a:p>
          <a:p>
            <a:pPr marL="1657350" lvl="3" indent="-285750">
              <a:spcAft>
                <a:spcPts val="600"/>
              </a:spcAft>
              <a:buFont typeface="Arial" panose="020B0604020202020204" pitchFamily="34" charset="0"/>
              <a:buChar char="•"/>
            </a:pPr>
            <a:r>
              <a:rPr lang="en-US" dirty="0"/>
              <a:t>Counter-phasing with feedback system control</a:t>
            </a:r>
          </a:p>
          <a:p>
            <a:pPr>
              <a:spcAft>
                <a:spcPts val="600"/>
              </a:spcAft>
            </a:pPr>
            <a:r>
              <a:rPr lang="en-US" sz="1600" b="1" dirty="0">
                <a:solidFill>
                  <a:srgbClr val="6C3C3C"/>
                </a:solidFill>
                <a:latin typeface="Segoe UI" panose="020B0502040204020203" pitchFamily="34" charset="0"/>
                <a:cs typeface="Segoe UI" panose="020B0502040204020203" pitchFamily="34" charset="0"/>
              </a:rPr>
              <a:t>Challenge – High current, MHz level tuning, and precise control at every injection.</a:t>
            </a:r>
          </a:p>
        </p:txBody>
      </p:sp>
      <p:sp>
        <p:nvSpPr>
          <p:cNvPr id="10" name="TextBox 9">
            <a:extLst>
              <a:ext uri="{FF2B5EF4-FFF2-40B4-BE49-F238E27FC236}">
                <a16:creationId xmlns:a16="http://schemas.microsoft.com/office/drawing/2014/main" id="{089EDE4C-46D4-4A5D-9A8F-6647E4F19A1E}"/>
              </a:ext>
            </a:extLst>
          </p:cNvPr>
          <p:cNvSpPr txBox="1"/>
          <p:nvPr/>
        </p:nvSpPr>
        <p:spPr>
          <a:xfrm>
            <a:off x="6592287" y="5427245"/>
            <a:ext cx="1615034" cy="954107"/>
          </a:xfrm>
          <a:prstGeom prst="rect">
            <a:avLst/>
          </a:prstGeom>
          <a:noFill/>
        </p:spPr>
        <p:txBody>
          <a:bodyPr wrap="square" rtlCol="0">
            <a:spAutoFit/>
          </a:bodyPr>
          <a:lstStyle/>
          <a:p>
            <a:r>
              <a:rPr lang="en-US" sz="1400" dirty="0">
                <a:latin typeface="Segoe UI" panose="020B0502040204020203" pitchFamily="34" charset="0"/>
                <a:cs typeface="Segoe UI" panose="020B0502040204020203" pitchFamily="34" charset="0"/>
              </a:rPr>
              <a:t>fundamental mode damper for SRF QWR @ 56 MHz </a:t>
            </a:r>
          </a:p>
        </p:txBody>
      </p:sp>
      <p:sp>
        <p:nvSpPr>
          <p:cNvPr id="13" name="Rectangle 12">
            <a:extLst>
              <a:ext uri="{FF2B5EF4-FFF2-40B4-BE49-F238E27FC236}">
                <a16:creationId xmlns:a16="http://schemas.microsoft.com/office/drawing/2014/main" id="{B14201F4-209B-4B6D-8469-77A7268D75C4}"/>
              </a:ext>
            </a:extLst>
          </p:cNvPr>
          <p:cNvSpPr/>
          <p:nvPr/>
        </p:nvSpPr>
        <p:spPr>
          <a:xfrm>
            <a:off x="4067265" y="2932644"/>
            <a:ext cx="3627009" cy="523220"/>
          </a:xfrm>
          <a:prstGeom prst="rect">
            <a:avLst/>
          </a:prstGeom>
        </p:spPr>
        <p:txBody>
          <a:bodyPr wrap="square">
            <a:spAutoFit/>
          </a:bodyPr>
          <a:lstStyle/>
          <a:p>
            <a:r>
              <a:rPr lang="en-US" sz="1400" i="1" dirty="0"/>
              <a:t>Q. Wu et al., PHYSICAL REVIEW ACCELERATORS AND BEAMS 22, 102001 (2019)</a:t>
            </a:r>
          </a:p>
        </p:txBody>
      </p:sp>
      <p:pic>
        <p:nvPicPr>
          <p:cNvPr id="14" name="Picture 13">
            <a:extLst>
              <a:ext uri="{FF2B5EF4-FFF2-40B4-BE49-F238E27FC236}">
                <a16:creationId xmlns:a16="http://schemas.microsoft.com/office/drawing/2014/main" id="{80A5E3B4-26D2-413C-943F-2E53503292E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711184" y="3665851"/>
            <a:ext cx="1760573" cy="897860"/>
          </a:xfrm>
          <a:prstGeom prst="rect">
            <a:avLst/>
          </a:prstGeom>
        </p:spPr>
      </p:pic>
      <p:pic>
        <p:nvPicPr>
          <p:cNvPr id="15" name="Picture 14">
            <a:extLst>
              <a:ext uri="{FF2B5EF4-FFF2-40B4-BE49-F238E27FC236}">
                <a16:creationId xmlns:a16="http://schemas.microsoft.com/office/drawing/2014/main" id="{01AFB008-4E3E-4C82-B0AD-74B318E30D5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39719" y="4610052"/>
            <a:ext cx="1754183" cy="897860"/>
          </a:xfrm>
          <a:prstGeom prst="rect">
            <a:avLst/>
          </a:prstGeom>
        </p:spPr>
      </p:pic>
      <p:pic>
        <p:nvPicPr>
          <p:cNvPr id="16" name="Picture 15">
            <a:extLst>
              <a:ext uri="{FF2B5EF4-FFF2-40B4-BE49-F238E27FC236}">
                <a16:creationId xmlns:a16="http://schemas.microsoft.com/office/drawing/2014/main" id="{D9296CC8-B9D1-49D6-B244-E2BD5931BE0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308049" y="5543379"/>
            <a:ext cx="1750987" cy="910641"/>
          </a:xfrm>
          <a:prstGeom prst="rect">
            <a:avLst/>
          </a:prstGeom>
        </p:spPr>
      </p:pic>
      <p:sp>
        <p:nvSpPr>
          <p:cNvPr id="17" name="TextBox 16">
            <a:extLst>
              <a:ext uri="{FF2B5EF4-FFF2-40B4-BE49-F238E27FC236}">
                <a16:creationId xmlns:a16="http://schemas.microsoft.com/office/drawing/2014/main" id="{BBE78FFF-6EDD-4D79-8807-3D28DE3FCE79}"/>
              </a:ext>
            </a:extLst>
          </p:cNvPr>
          <p:cNvSpPr txBox="1"/>
          <p:nvPr/>
        </p:nvSpPr>
        <p:spPr>
          <a:xfrm>
            <a:off x="8124736" y="3390080"/>
            <a:ext cx="660758" cy="338554"/>
          </a:xfrm>
          <a:prstGeom prst="rect">
            <a:avLst/>
          </a:prstGeom>
          <a:noFill/>
        </p:spPr>
        <p:txBody>
          <a:bodyPr wrap="none" rtlCol="0">
            <a:spAutoFit/>
          </a:bodyPr>
          <a:lstStyle/>
          <a:p>
            <a:r>
              <a:rPr lang="en-US" sz="1600" dirty="0"/>
              <a:t>0 </a:t>
            </a:r>
            <a:r>
              <a:rPr lang="en-US" sz="1600" dirty="0" err="1"/>
              <a:t>Deg</a:t>
            </a:r>
            <a:endParaRPr lang="en-US" sz="1600" dirty="0"/>
          </a:p>
        </p:txBody>
      </p:sp>
      <p:sp>
        <p:nvSpPr>
          <p:cNvPr id="18" name="TextBox 17">
            <a:extLst>
              <a:ext uri="{FF2B5EF4-FFF2-40B4-BE49-F238E27FC236}">
                <a16:creationId xmlns:a16="http://schemas.microsoft.com/office/drawing/2014/main" id="{F7D81092-4509-4E2E-BC73-B2E694D22257}"/>
              </a:ext>
            </a:extLst>
          </p:cNvPr>
          <p:cNvSpPr txBox="1"/>
          <p:nvPr/>
        </p:nvSpPr>
        <p:spPr>
          <a:xfrm>
            <a:off x="9336150" y="4360196"/>
            <a:ext cx="764953" cy="338554"/>
          </a:xfrm>
          <a:prstGeom prst="rect">
            <a:avLst/>
          </a:prstGeom>
          <a:noFill/>
        </p:spPr>
        <p:txBody>
          <a:bodyPr wrap="none" rtlCol="0">
            <a:spAutoFit/>
          </a:bodyPr>
          <a:lstStyle/>
          <a:p>
            <a:r>
              <a:rPr lang="en-US" sz="1600" dirty="0"/>
              <a:t>90 </a:t>
            </a:r>
            <a:r>
              <a:rPr lang="en-US" sz="1600" dirty="0" err="1"/>
              <a:t>Deg</a:t>
            </a:r>
            <a:endParaRPr lang="en-US" sz="1600" dirty="0"/>
          </a:p>
        </p:txBody>
      </p:sp>
      <p:sp>
        <p:nvSpPr>
          <p:cNvPr id="19" name="TextBox 18">
            <a:extLst>
              <a:ext uri="{FF2B5EF4-FFF2-40B4-BE49-F238E27FC236}">
                <a16:creationId xmlns:a16="http://schemas.microsoft.com/office/drawing/2014/main" id="{BCCA5EFD-758A-415C-A082-E60A9EEDB09B}"/>
              </a:ext>
            </a:extLst>
          </p:cNvPr>
          <p:cNvSpPr txBox="1"/>
          <p:nvPr/>
        </p:nvSpPr>
        <p:spPr>
          <a:xfrm>
            <a:off x="10633106" y="5266335"/>
            <a:ext cx="869149" cy="338554"/>
          </a:xfrm>
          <a:prstGeom prst="rect">
            <a:avLst/>
          </a:prstGeom>
          <a:noFill/>
        </p:spPr>
        <p:txBody>
          <a:bodyPr wrap="none" rtlCol="0">
            <a:spAutoFit/>
          </a:bodyPr>
          <a:lstStyle/>
          <a:p>
            <a:r>
              <a:rPr lang="en-US" sz="1600" dirty="0"/>
              <a:t>180 </a:t>
            </a:r>
            <a:r>
              <a:rPr lang="en-US" sz="1600" dirty="0" err="1"/>
              <a:t>Deg</a:t>
            </a:r>
            <a:endParaRPr lang="en-US" sz="1600" dirty="0"/>
          </a:p>
        </p:txBody>
      </p:sp>
      <p:sp>
        <p:nvSpPr>
          <p:cNvPr id="20" name="TextBox 19">
            <a:extLst>
              <a:ext uri="{FF2B5EF4-FFF2-40B4-BE49-F238E27FC236}">
                <a16:creationId xmlns:a16="http://schemas.microsoft.com/office/drawing/2014/main" id="{1D3F18D2-A520-4917-B0AE-04E435FE314F}"/>
              </a:ext>
            </a:extLst>
          </p:cNvPr>
          <p:cNvSpPr txBox="1"/>
          <p:nvPr/>
        </p:nvSpPr>
        <p:spPr>
          <a:xfrm>
            <a:off x="7825969" y="3004605"/>
            <a:ext cx="3627009" cy="307777"/>
          </a:xfrm>
          <a:prstGeom prst="rect">
            <a:avLst/>
          </a:prstGeom>
          <a:noFill/>
        </p:spPr>
        <p:txBody>
          <a:bodyPr wrap="square" rtlCol="0">
            <a:spAutoFit/>
          </a:bodyPr>
          <a:lstStyle/>
          <a:p>
            <a:r>
              <a:rPr lang="en-US" altLang="ja-JP" sz="1400" i="1" dirty="0"/>
              <a:t>R. Calaga, HL-LHC Collaboration Meeting 2018 </a:t>
            </a:r>
            <a:endParaRPr lang="ja-JP" altLang="en-US" sz="1400" i="1" dirty="0"/>
          </a:p>
        </p:txBody>
      </p:sp>
      <p:sp>
        <p:nvSpPr>
          <p:cNvPr id="23" name="TextBox 22">
            <a:extLst>
              <a:ext uri="{FF2B5EF4-FFF2-40B4-BE49-F238E27FC236}">
                <a16:creationId xmlns:a16="http://schemas.microsoft.com/office/drawing/2014/main" id="{5FB0BB6E-830D-49D9-A83A-7479EB788449}"/>
              </a:ext>
            </a:extLst>
          </p:cNvPr>
          <p:cNvSpPr txBox="1"/>
          <p:nvPr/>
        </p:nvSpPr>
        <p:spPr>
          <a:xfrm>
            <a:off x="9661158" y="3719550"/>
            <a:ext cx="2528239" cy="738664"/>
          </a:xfrm>
          <a:prstGeom prst="rect">
            <a:avLst/>
          </a:prstGeom>
          <a:noFill/>
        </p:spPr>
        <p:txBody>
          <a:bodyPr wrap="square" rtlCol="0">
            <a:spAutoFit/>
          </a:bodyPr>
          <a:lstStyle/>
          <a:p>
            <a:r>
              <a:rPr lang="en-US" sz="1400" dirty="0">
                <a:latin typeface="Segoe UI" panose="020B0502040204020203" pitchFamily="34" charset="0"/>
                <a:cs typeface="Segoe UI" panose="020B0502040204020203" pitchFamily="34" charset="0"/>
              </a:rPr>
              <a:t>RF phase scan w.r.t the beam phase with </a:t>
            </a:r>
            <a:r>
              <a:rPr lang="en-US" altLang="zh-CN" sz="1400" dirty="0">
                <a:latin typeface="Segoe UI" panose="020B0502040204020203" pitchFamily="34" charset="0"/>
                <a:cs typeface="Segoe UI" panose="020B0502040204020203" pitchFamily="34" charset="0"/>
              </a:rPr>
              <a:t>SPS crab cavity</a:t>
            </a:r>
            <a:endParaRPr lang="en-US" sz="1400" dirty="0">
              <a:latin typeface="Segoe UI" panose="020B0502040204020203" pitchFamily="34" charset="0"/>
              <a:cs typeface="Segoe UI" panose="020B0502040204020203" pitchFamily="34" charset="0"/>
            </a:endParaRPr>
          </a:p>
          <a:p>
            <a:endParaRPr lang="en-US" sz="1400" dirty="0">
              <a:latin typeface="Segoe UI" panose="020B0502040204020203" pitchFamily="34" charset="0"/>
              <a:cs typeface="Segoe UI" panose="020B0502040204020203" pitchFamily="34" charset="0"/>
            </a:endParaRPr>
          </a:p>
        </p:txBody>
      </p:sp>
      <p:pic>
        <p:nvPicPr>
          <p:cNvPr id="24" name="Picture 23">
            <a:extLst>
              <a:ext uri="{FF2B5EF4-FFF2-40B4-BE49-F238E27FC236}">
                <a16:creationId xmlns:a16="http://schemas.microsoft.com/office/drawing/2014/main" id="{C993F045-7F51-4A91-986F-D21852574A2B}"/>
              </a:ext>
            </a:extLst>
          </p:cNvPr>
          <p:cNvPicPr>
            <a:picLocks noChangeAspect="1"/>
          </p:cNvPicPr>
          <p:nvPr/>
        </p:nvPicPr>
        <p:blipFill>
          <a:blip r:embed="rId5"/>
          <a:stretch>
            <a:fillRect/>
          </a:stretch>
        </p:blipFill>
        <p:spPr>
          <a:xfrm>
            <a:off x="139387" y="3583242"/>
            <a:ext cx="2526894" cy="1593118"/>
          </a:xfrm>
          <a:prstGeom prst="rect">
            <a:avLst/>
          </a:prstGeom>
        </p:spPr>
      </p:pic>
      <p:sp>
        <p:nvSpPr>
          <p:cNvPr id="25" name="Rectangle 24">
            <a:extLst>
              <a:ext uri="{FF2B5EF4-FFF2-40B4-BE49-F238E27FC236}">
                <a16:creationId xmlns:a16="http://schemas.microsoft.com/office/drawing/2014/main" id="{D4892FBA-1956-4C1C-9117-2E736EB8CEE7}"/>
              </a:ext>
            </a:extLst>
          </p:cNvPr>
          <p:cNvSpPr/>
          <p:nvPr/>
        </p:nvSpPr>
        <p:spPr>
          <a:xfrm>
            <a:off x="448804" y="3004604"/>
            <a:ext cx="2956259" cy="307777"/>
          </a:xfrm>
          <a:prstGeom prst="rect">
            <a:avLst/>
          </a:prstGeom>
        </p:spPr>
        <p:txBody>
          <a:bodyPr wrap="none">
            <a:spAutoFit/>
          </a:bodyPr>
          <a:lstStyle/>
          <a:p>
            <a:r>
              <a:rPr lang="en-US" sz="1400" i="1" dirty="0"/>
              <a:t>N. Shipman, Electrons in the LHC 2019</a:t>
            </a:r>
          </a:p>
        </p:txBody>
      </p:sp>
      <p:pic>
        <p:nvPicPr>
          <p:cNvPr id="26" name="Picture 25">
            <a:extLst>
              <a:ext uri="{FF2B5EF4-FFF2-40B4-BE49-F238E27FC236}">
                <a16:creationId xmlns:a16="http://schemas.microsoft.com/office/drawing/2014/main" id="{D04D3D68-A52A-44FC-B752-05CA0DB793A6}"/>
              </a:ext>
            </a:extLst>
          </p:cNvPr>
          <p:cNvPicPr>
            <a:picLocks noChangeAspect="1"/>
          </p:cNvPicPr>
          <p:nvPr/>
        </p:nvPicPr>
        <p:blipFill>
          <a:blip r:embed="rId6"/>
          <a:stretch>
            <a:fillRect/>
          </a:stretch>
        </p:blipFill>
        <p:spPr>
          <a:xfrm>
            <a:off x="2603686" y="3345630"/>
            <a:ext cx="1359220" cy="3067466"/>
          </a:xfrm>
          <a:prstGeom prst="rect">
            <a:avLst/>
          </a:prstGeom>
        </p:spPr>
      </p:pic>
      <p:sp>
        <p:nvSpPr>
          <p:cNvPr id="27" name="Rectangle 26">
            <a:extLst>
              <a:ext uri="{FF2B5EF4-FFF2-40B4-BE49-F238E27FC236}">
                <a16:creationId xmlns:a16="http://schemas.microsoft.com/office/drawing/2014/main" id="{7EE710F1-792F-44AF-AC37-F217C1785C70}"/>
              </a:ext>
            </a:extLst>
          </p:cNvPr>
          <p:cNvSpPr/>
          <p:nvPr/>
        </p:nvSpPr>
        <p:spPr>
          <a:xfrm>
            <a:off x="221818" y="5374612"/>
            <a:ext cx="2344423" cy="738664"/>
          </a:xfrm>
          <a:prstGeom prst="rect">
            <a:avLst/>
          </a:prstGeom>
          <a:solidFill>
            <a:schemeClr val="bg1"/>
          </a:solidFill>
        </p:spPr>
        <p:txBody>
          <a:bodyPr wrap="square">
            <a:spAutoFit/>
          </a:bodyPr>
          <a:lstStyle/>
          <a:p>
            <a:r>
              <a:rPr lang="en-US" sz="1400" dirty="0">
                <a:latin typeface="Segoe UI" panose="020B0502040204020203" pitchFamily="34" charset="0"/>
                <a:cs typeface="Segoe UI" panose="020B0502040204020203" pitchFamily="34" charset="0"/>
              </a:rPr>
              <a:t>Prototype Ferroelectric Fast Reactive Tuner (FE-FRT) for PERLE Cavity @ CERN</a:t>
            </a:r>
          </a:p>
        </p:txBody>
      </p:sp>
      <p:pic>
        <p:nvPicPr>
          <p:cNvPr id="5" name="Picture 4" descr="A picture containing weapon, gun&#10;&#10;Description automatically generated">
            <a:extLst>
              <a:ext uri="{FF2B5EF4-FFF2-40B4-BE49-F238E27FC236}">
                <a16:creationId xmlns:a16="http://schemas.microsoft.com/office/drawing/2014/main" id="{52F402F4-BBF1-4A8D-A9F5-60FBB80CE1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2235" y="3403739"/>
            <a:ext cx="3400734" cy="1912913"/>
          </a:xfrm>
          <a:prstGeom prst="rect">
            <a:avLst/>
          </a:prstGeom>
        </p:spPr>
      </p:pic>
      <p:pic>
        <p:nvPicPr>
          <p:cNvPr id="8" name="Picture 2">
            <a:extLst>
              <a:ext uri="{FF2B5EF4-FFF2-40B4-BE49-F238E27FC236}">
                <a16:creationId xmlns:a16="http://schemas.microsoft.com/office/drawing/2014/main" id="{DCB3B3FF-A7D2-48FE-8F4C-A3BD7828A3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046" t="30642" r="10461" b="22408"/>
          <a:stretch/>
        </p:blipFill>
        <p:spPr bwMode="auto">
          <a:xfrm>
            <a:off x="4349137" y="4837246"/>
            <a:ext cx="1955899" cy="165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a:extLst>
              <a:ext uri="{FF2B5EF4-FFF2-40B4-BE49-F238E27FC236}">
                <a16:creationId xmlns:a16="http://schemas.microsoft.com/office/drawing/2014/main" id="{7A5A2AF6-038A-461A-9AF0-CEF86B57B09F}"/>
              </a:ext>
            </a:extLst>
          </p:cNvPr>
          <p:cNvCxnSpPr>
            <a:cxnSpLocks/>
          </p:cNvCxnSpPr>
          <p:nvPr/>
        </p:nvCxnSpPr>
        <p:spPr>
          <a:xfrm flipH="1" flipV="1">
            <a:off x="5389656" y="5507912"/>
            <a:ext cx="1160335" cy="2360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803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3C28-25B2-470A-B3A9-AAF4E252802E}"/>
              </a:ext>
            </a:extLst>
          </p:cNvPr>
          <p:cNvSpPr>
            <a:spLocks noGrp="1"/>
          </p:cNvSpPr>
          <p:nvPr>
            <p:ph type="title"/>
          </p:nvPr>
        </p:nvSpPr>
        <p:spPr>
          <a:xfrm>
            <a:off x="0" y="2572362"/>
            <a:ext cx="12192000" cy="645509"/>
          </a:xfrm>
        </p:spPr>
        <p:txBody>
          <a:bodyPr/>
          <a:lstStyle/>
          <a:p>
            <a:r>
              <a:rPr lang="en-US" dirty="0"/>
              <a:t>Challenges from …</a:t>
            </a:r>
          </a:p>
        </p:txBody>
      </p:sp>
      <p:sp>
        <p:nvSpPr>
          <p:cNvPr id="4" name="Slide Number Placeholder 3">
            <a:extLst>
              <a:ext uri="{FF2B5EF4-FFF2-40B4-BE49-F238E27FC236}">
                <a16:creationId xmlns:a16="http://schemas.microsoft.com/office/drawing/2014/main" id="{C1749043-F7BB-44FC-9B1F-E1F4D477DB56}"/>
              </a:ext>
            </a:extLst>
          </p:cNvPr>
          <p:cNvSpPr>
            <a:spLocks noGrp="1"/>
          </p:cNvSpPr>
          <p:nvPr>
            <p:ph type="sldNum" sz="quarter" idx="12"/>
          </p:nvPr>
        </p:nvSpPr>
        <p:spPr/>
        <p:txBody>
          <a:bodyPr/>
          <a:lstStyle/>
          <a:p>
            <a:fld id="{F6657736-2D9A-4833-9BB6-BA486362B200}" type="slidenum">
              <a:rPr lang="en-US" smtClean="0"/>
              <a:pPr/>
              <a:t>27</a:t>
            </a:fld>
            <a:endParaRPr lang="en-US" dirty="0"/>
          </a:p>
        </p:txBody>
      </p:sp>
      <p:sp>
        <p:nvSpPr>
          <p:cNvPr id="5" name="TextBox 4">
            <a:extLst>
              <a:ext uri="{FF2B5EF4-FFF2-40B4-BE49-F238E27FC236}">
                <a16:creationId xmlns:a16="http://schemas.microsoft.com/office/drawing/2014/main" id="{895D4E79-EA26-4EED-9F99-9C9076296680}"/>
              </a:ext>
            </a:extLst>
          </p:cNvPr>
          <p:cNvSpPr txBox="1"/>
          <p:nvPr/>
        </p:nvSpPr>
        <p:spPr>
          <a:xfrm>
            <a:off x="2624667" y="3793067"/>
            <a:ext cx="505883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Microphonics</a:t>
            </a:r>
          </a:p>
          <a:p>
            <a:pPr marL="285750" indent="-285750">
              <a:buFont typeface="Arial" panose="020B0604020202020204" pitchFamily="34" charset="0"/>
              <a:buChar char="•"/>
            </a:pPr>
            <a:r>
              <a:rPr lang="en-US" dirty="0"/>
              <a:t>Synchrotron radiation</a:t>
            </a:r>
          </a:p>
          <a:p>
            <a:pPr marL="285750" indent="-285750">
              <a:buFont typeface="Arial" panose="020B0604020202020204" pitchFamily="34" charset="0"/>
              <a:buChar char="•"/>
            </a:pPr>
            <a:r>
              <a:rPr lang="en-US" dirty="0"/>
              <a:t>Machine protection</a:t>
            </a:r>
          </a:p>
          <a:p>
            <a:pPr marL="285750" indent="-285750">
              <a:buFont typeface="Arial" panose="020B0604020202020204" pitchFamily="34" charset="0"/>
              <a:buChar char="•"/>
            </a:pPr>
            <a:r>
              <a:rPr lang="en-US" dirty="0"/>
              <a:t>100mA ERL for SHC</a:t>
            </a:r>
          </a:p>
          <a:p>
            <a:pPr marL="285750" indent="-285750">
              <a:buFont typeface="Arial" panose="020B0604020202020204" pitchFamily="34" charset="0"/>
              <a:buChar char="•"/>
            </a:pPr>
            <a:r>
              <a:rPr lang="en-US" dirty="0"/>
              <a:t>Cryomodule transportation</a:t>
            </a:r>
          </a:p>
          <a:p>
            <a:pPr marL="285750" indent="-285750">
              <a:buFont typeface="Arial" panose="020B0604020202020204" pitchFamily="34" charset="0"/>
              <a:buChar char="•"/>
            </a:pPr>
            <a:r>
              <a:rPr lang="en-US" dirty="0"/>
              <a:t>Cryomodule arrangement in existing tunnel</a:t>
            </a:r>
          </a:p>
          <a:p>
            <a:pPr marL="285750" indent="-285750">
              <a:buFont typeface="Arial" panose="020B0604020202020204" pitchFamily="34" charset="0"/>
              <a:buChar char="•"/>
            </a:pPr>
            <a:r>
              <a:rPr lang="en-US" dirty="0"/>
              <a:t>…</a:t>
            </a:r>
          </a:p>
        </p:txBody>
      </p:sp>
    </p:spTree>
    <p:extLst>
      <p:ext uri="{BB962C8B-B14F-4D97-AF65-F5344CB8AC3E}">
        <p14:creationId xmlns:p14="http://schemas.microsoft.com/office/powerpoint/2010/main" val="3648864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lstStyle/>
          <a:p>
            <a:r>
              <a:rPr lang="en-US" dirty="0"/>
              <a:t>	</a:t>
            </a:r>
            <a:r>
              <a:rPr lang="en-US" altLang="zh-CN" dirty="0"/>
              <a:t>Summary</a:t>
            </a:r>
            <a:endParaRPr lang="en-US" dirty="0"/>
          </a:p>
        </p:txBody>
      </p:sp>
      <p:sp>
        <p:nvSpPr>
          <p:cNvPr id="3" name="Content Placeholder 2">
            <a:extLst>
              <a:ext uri="{FF2B5EF4-FFF2-40B4-BE49-F238E27FC236}">
                <a16:creationId xmlns:a16="http://schemas.microsoft.com/office/drawing/2014/main" id="{101312D7-E79D-453B-BBF5-C5CAF47A39F8}"/>
              </a:ext>
            </a:extLst>
          </p:cNvPr>
          <p:cNvSpPr>
            <a:spLocks noGrp="1"/>
          </p:cNvSpPr>
          <p:nvPr>
            <p:ph idx="1"/>
          </p:nvPr>
        </p:nvSpPr>
        <p:spPr/>
        <p:txBody>
          <a:bodyPr>
            <a:normAutofit/>
          </a:bodyPr>
          <a:lstStyle/>
          <a:p>
            <a:r>
              <a:rPr lang="en-US" sz="2000" dirty="0">
                <a:latin typeface="Segoe UI" panose="020B0502040204020203" pitchFamily="34" charset="0"/>
                <a:cs typeface="Segoe UI" panose="020B0502040204020203" pitchFamily="34" charset="0"/>
              </a:rPr>
              <a:t>The EIC project explores the strongest force in nature by colliding electrons with proton and nuclei. </a:t>
            </a:r>
          </a:p>
          <a:p>
            <a:r>
              <a:rPr lang="en-US" sz="2000" dirty="0">
                <a:latin typeface="Segoe UI" panose="020B0502040204020203" pitchFamily="34" charset="0"/>
                <a:cs typeface="Segoe UI" panose="020B0502040204020203" pitchFamily="34" charset="0"/>
              </a:rPr>
              <a:t>To prepare the particles for effective collision, the accelerator demands high performance from a variety of SRF cavities.</a:t>
            </a:r>
          </a:p>
          <a:p>
            <a:r>
              <a:rPr lang="en-US" sz="2000" dirty="0">
                <a:latin typeface="Segoe UI" panose="020B0502040204020203" pitchFamily="34" charset="0"/>
                <a:cs typeface="Segoe UI" panose="020B0502040204020203" pitchFamily="34" charset="0"/>
              </a:rPr>
              <a:t>The SRF challenges fall into four major categories</a:t>
            </a:r>
          </a:p>
          <a:p>
            <a:pPr lvl="1"/>
            <a:r>
              <a:rPr lang="en-US" sz="1800" dirty="0">
                <a:latin typeface="Segoe UI" panose="020B0502040204020203" pitchFamily="34" charset="0"/>
                <a:cs typeface="Segoe UI" panose="020B0502040204020203" pitchFamily="34" charset="0"/>
              </a:rPr>
              <a:t>Beam dynamics</a:t>
            </a:r>
          </a:p>
          <a:p>
            <a:pPr lvl="1"/>
            <a:r>
              <a:rPr lang="en-US" sz="1800" dirty="0">
                <a:latin typeface="Segoe UI" panose="020B0502040204020203" pitchFamily="34" charset="0"/>
                <a:cs typeface="Segoe UI" panose="020B0502040204020203" pitchFamily="34" charset="0"/>
              </a:rPr>
              <a:t>SRF technology</a:t>
            </a:r>
          </a:p>
          <a:p>
            <a:pPr lvl="1"/>
            <a:r>
              <a:rPr lang="en-US" sz="1800" dirty="0">
                <a:latin typeface="Segoe UI" panose="020B0502040204020203" pitchFamily="34" charset="0"/>
                <a:cs typeface="Segoe UI" panose="020B0502040204020203" pitchFamily="34" charset="0"/>
              </a:rPr>
              <a:t>Production and installation</a:t>
            </a:r>
          </a:p>
          <a:p>
            <a:pPr lvl="1"/>
            <a:r>
              <a:rPr lang="en-US" sz="1800" dirty="0">
                <a:latin typeface="Segoe UI" panose="020B0502040204020203" pitchFamily="34" charset="0"/>
                <a:cs typeface="Segoe UI" panose="020B0502040204020203" pitchFamily="34" charset="0"/>
              </a:rPr>
              <a:t>Operation and control</a:t>
            </a:r>
          </a:p>
          <a:p>
            <a:r>
              <a:rPr lang="en-US" altLang="zh-CN" sz="2000" dirty="0">
                <a:latin typeface="Segoe UI" panose="020B0502040204020203" pitchFamily="34" charset="0"/>
                <a:cs typeface="Segoe UI" panose="020B0502040204020203" pitchFamily="34" charset="0"/>
              </a:rPr>
              <a:t>These are challenges based on our experience. </a:t>
            </a:r>
          </a:p>
          <a:p>
            <a:r>
              <a:rPr lang="en-US" sz="2000" dirty="0">
                <a:latin typeface="Segoe UI" panose="020B0502040204020203" pitchFamily="34" charset="0"/>
                <a:cs typeface="Segoe UI" panose="020B0502040204020203" pitchFamily="34" charset="0"/>
              </a:rPr>
              <a:t>There are more challenges beyond what has been listed in this presentation.</a:t>
            </a:r>
          </a:p>
          <a:p>
            <a:r>
              <a:rPr lang="en-US" altLang="zh-CN" sz="2000" dirty="0">
                <a:latin typeface="Segoe UI" panose="020B0502040204020203" pitchFamily="34" charset="0"/>
                <a:cs typeface="Segoe UI" panose="020B0502040204020203" pitchFamily="34" charset="0"/>
              </a:rPr>
              <a:t>However, it is the part not expected that makes a project exciting.</a:t>
            </a:r>
            <a:endParaRPr lang="en-US" sz="2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28</a:t>
            </a:fld>
            <a:endParaRPr lang="en-US" dirty="0"/>
          </a:p>
        </p:txBody>
      </p:sp>
      <p:sp>
        <p:nvSpPr>
          <p:cNvPr id="5" name="Rectangle 4">
            <a:extLst>
              <a:ext uri="{FF2B5EF4-FFF2-40B4-BE49-F238E27FC236}">
                <a16:creationId xmlns:a16="http://schemas.microsoft.com/office/drawing/2014/main" id="{F2D6EC43-6178-414C-9513-F3122C1BF0C6}"/>
              </a:ext>
            </a:extLst>
          </p:cNvPr>
          <p:cNvSpPr/>
          <p:nvPr/>
        </p:nvSpPr>
        <p:spPr>
          <a:xfrm>
            <a:off x="4825300" y="5492244"/>
            <a:ext cx="6316134" cy="800219"/>
          </a:xfrm>
          <a:prstGeom prst="rect">
            <a:avLst/>
          </a:prstGeom>
        </p:spPr>
        <p:txBody>
          <a:bodyPr wrap="square">
            <a:spAutoFit/>
          </a:bodyPr>
          <a:lstStyle/>
          <a:p>
            <a:pPr>
              <a:spcAft>
                <a:spcPts val="1200"/>
              </a:spcAft>
            </a:pPr>
            <a:r>
              <a:rPr lang="en-US" altLang="zh-CN" dirty="0">
                <a:latin typeface="Segoe UI" panose="020B0502040204020203" pitchFamily="34" charset="0"/>
                <a:cs typeface="Segoe UI" panose="020B0502040204020203" pitchFamily="34" charset="0"/>
              </a:rPr>
              <a:t>Study the past if you want to define the future (</a:t>
            </a:r>
            <a:r>
              <a:rPr lang="zh-CN" altLang="en-US" dirty="0">
                <a:latin typeface="KaiTi" panose="02010609060101010101" pitchFamily="49" charset="-122"/>
                <a:ea typeface="KaiTi" panose="02010609060101010101" pitchFamily="49" charset="-122"/>
                <a:cs typeface="Segoe UI" panose="020B0502040204020203" pitchFamily="34" charset="0"/>
              </a:rPr>
              <a:t>温故而知新</a:t>
            </a:r>
            <a:r>
              <a:rPr lang="en-US" altLang="zh-CN" dirty="0">
                <a:latin typeface="Segoe UI" panose="020B0502040204020203" pitchFamily="34" charset="0"/>
                <a:cs typeface="Segoe UI" panose="020B0502040204020203" pitchFamily="34" charset="0"/>
              </a:rPr>
              <a:t>)</a:t>
            </a:r>
          </a:p>
          <a:p>
            <a:pPr algn="r"/>
            <a:r>
              <a:rPr lang="en-US" altLang="zh-CN" dirty="0">
                <a:latin typeface="Segoe UI" panose="020B0502040204020203" pitchFamily="34" charset="0"/>
                <a:cs typeface="Segoe UI" panose="020B0502040204020203" pitchFamily="34" charset="0"/>
              </a:rPr>
              <a:t>― Confucius </a:t>
            </a:r>
            <a:endParaRPr lang="en-US" dirty="0"/>
          </a:p>
        </p:txBody>
      </p:sp>
    </p:spTree>
    <p:extLst>
      <p:ext uri="{BB962C8B-B14F-4D97-AF65-F5344CB8AC3E}">
        <p14:creationId xmlns:p14="http://schemas.microsoft.com/office/powerpoint/2010/main" val="441570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BA8E-D776-4421-958F-75F086A7064A}"/>
              </a:ext>
            </a:extLst>
          </p:cNvPr>
          <p:cNvSpPr>
            <a:spLocks noGrp="1"/>
          </p:cNvSpPr>
          <p:nvPr>
            <p:ph type="title"/>
          </p:nvPr>
        </p:nvSpPr>
        <p:spPr/>
        <p:txBody>
          <a:bodyPr/>
          <a:lstStyle/>
          <a:p>
            <a:r>
              <a:rPr lang="en-US" dirty="0"/>
              <a:t>	</a:t>
            </a:r>
            <a:r>
              <a:rPr lang="en-US" altLang="zh-CN" dirty="0"/>
              <a:t>Acknowledgement</a:t>
            </a:r>
            <a:endParaRPr lang="en-US" dirty="0"/>
          </a:p>
        </p:txBody>
      </p:sp>
      <p:sp>
        <p:nvSpPr>
          <p:cNvPr id="4" name="Slide Number Placeholder 3">
            <a:extLst>
              <a:ext uri="{FF2B5EF4-FFF2-40B4-BE49-F238E27FC236}">
                <a16:creationId xmlns:a16="http://schemas.microsoft.com/office/drawing/2014/main" id="{D9CACE8B-FE08-4E16-A92F-00AB88B02038}"/>
              </a:ext>
            </a:extLst>
          </p:cNvPr>
          <p:cNvSpPr>
            <a:spLocks noGrp="1"/>
          </p:cNvSpPr>
          <p:nvPr>
            <p:ph type="sldNum" sz="quarter" idx="12"/>
          </p:nvPr>
        </p:nvSpPr>
        <p:spPr/>
        <p:txBody>
          <a:bodyPr/>
          <a:lstStyle/>
          <a:p>
            <a:fld id="{F6657736-2D9A-4833-9BB6-BA486362B200}" type="slidenum">
              <a:rPr lang="en-US" smtClean="0"/>
              <a:pPr/>
              <a:t>29</a:t>
            </a:fld>
            <a:endParaRPr lang="en-US" dirty="0"/>
          </a:p>
        </p:txBody>
      </p:sp>
      <p:sp>
        <p:nvSpPr>
          <p:cNvPr id="10" name="TextBox 9">
            <a:extLst>
              <a:ext uri="{FF2B5EF4-FFF2-40B4-BE49-F238E27FC236}">
                <a16:creationId xmlns:a16="http://schemas.microsoft.com/office/drawing/2014/main" id="{F039DD14-15BB-4193-A562-7AC10D5947AA}"/>
              </a:ext>
            </a:extLst>
          </p:cNvPr>
          <p:cNvSpPr txBox="1"/>
          <p:nvPr/>
        </p:nvSpPr>
        <p:spPr>
          <a:xfrm>
            <a:off x="1343026" y="1780207"/>
            <a:ext cx="9291637" cy="1227644"/>
          </a:xfrm>
          <a:prstGeom prst="rect">
            <a:avLst/>
          </a:prstGeom>
          <a:noFill/>
        </p:spPr>
        <p:txBody>
          <a:bodyPr wrap="square" rtlCol="0">
            <a:spAutoFit/>
          </a:bodyPr>
          <a:lstStyle/>
          <a:p>
            <a:pPr>
              <a:lnSpc>
                <a:spcPct val="200000"/>
              </a:lnSpc>
            </a:pPr>
            <a:r>
              <a:rPr lang="en-US" sz="2000" dirty="0">
                <a:latin typeface="Segoe UI" panose="020B0502040204020203" pitchFamily="34" charset="0"/>
                <a:cs typeface="Segoe UI" panose="020B0502040204020203" pitchFamily="34" charset="0"/>
              </a:rPr>
              <a:t>My deepest appreciation to those names mentioned in this presentation for providing materials and useful discussions.</a:t>
            </a:r>
          </a:p>
        </p:txBody>
      </p:sp>
      <p:sp>
        <p:nvSpPr>
          <p:cNvPr id="25" name="TextBox 24">
            <a:extLst>
              <a:ext uri="{FF2B5EF4-FFF2-40B4-BE49-F238E27FC236}">
                <a16:creationId xmlns:a16="http://schemas.microsoft.com/office/drawing/2014/main" id="{BB5554B0-A0E3-47E0-BCBB-8F246F8B3A0E}"/>
              </a:ext>
            </a:extLst>
          </p:cNvPr>
          <p:cNvSpPr txBox="1"/>
          <p:nvPr/>
        </p:nvSpPr>
        <p:spPr>
          <a:xfrm>
            <a:off x="7972426" y="4076700"/>
            <a:ext cx="2209800" cy="830997"/>
          </a:xfrm>
          <a:prstGeom prst="rect">
            <a:avLst/>
          </a:prstGeom>
          <a:noFill/>
        </p:spPr>
        <p:txBody>
          <a:bodyPr wrap="square" rtlCol="0">
            <a:spAutoFit/>
          </a:bodyPr>
          <a:lstStyle/>
          <a:p>
            <a:r>
              <a:rPr lang="en-US" sz="4800" dirty="0">
                <a:latin typeface="Edwardian Script ITC" panose="030303020407070D0804" pitchFamily="66" charset="0"/>
              </a:rPr>
              <a:t>Thank you</a:t>
            </a:r>
          </a:p>
        </p:txBody>
      </p:sp>
    </p:spTree>
    <p:extLst>
      <p:ext uri="{BB962C8B-B14F-4D97-AF65-F5344CB8AC3E}">
        <p14:creationId xmlns:p14="http://schemas.microsoft.com/office/powerpoint/2010/main" val="1091209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4E40-1BBD-4567-AB7E-F8EAEAFC9690}"/>
              </a:ext>
            </a:extLst>
          </p:cNvPr>
          <p:cNvSpPr>
            <a:spLocks noGrp="1"/>
          </p:cNvSpPr>
          <p:nvPr>
            <p:ph type="title"/>
          </p:nvPr>
        </p:nvSpPr>
        <p:spPr/>
        <p:txBody>
          <a:bodyPr/>
          <a:lstStyle/>
          <a:p>
            <a:r>
              <a:rPr lang="en-US" dirty="0"/>
              <a:t>	Electron Ion Collider</a:t>
            </a:r>
          </a:p>
        </p:txBody>
      </p:sp>
      <p:sp>
        <p:nvSpPr>
          <p:cNvPr id="4" name="TextBox 3">
            <a:extLst>
              <a:ext uri="{FF2B5EF4-FFF2-40B4-BE49-F238E27FC236}">
                <a16:creationId xmlns:a16="http://schemas.microsoft.com/office/drawing/2014/main" id="{07BDF6FE-A236-429A-8DBA-AD2312B3A39C}"/>
              </a:ext>
            </a:extLst>
          </p:cNvPr>
          <p:cNvSpPr txBox="1"/>
          <p:nvPr/>
        </p:nvSpPr>
        <p:spPr>
          <a:xfrm>
            <a:off x="243159" y="837884"/>
            <a:ext cx="7174362" cy="1154162"/>
          </a:xfrm>
          <a:prstGeom prst="rect">
            <a:avLst/>
          </a:prstGeom>
          <a:solidFill>
            <a:schemeClr val="bg1"/>
          </a:solidFill>
          <a:ln w="12700">
            <a:noFill/>
          </a:ln>
        </p:spPr>
        <p:txBody>
          <a:bodyPr wrap="square" rtlCol="0">
            <a:spAutoFit/>
          </a:bodyPr>
          <a:lstStyle/>
          <a:p>
            <a:pPr>
              <a:spcAft>
                <a:spcPts val="600"/>
              </a:spcAft>
            </a:pPr>
            <a:r>
              <a:rPr lang="en-US" sz="1600" b="1" i="1" dirty="0"/>
              <a:t>J. Yeck, EIC Director’s Review, December 8-10, 2020</a:t>
            </a:r>
          </a:p>
          <a:p>
            <a:r>
              <a:rPr lang="en-US" sz="1600" dirty="0"/>
              <a:t>“The EIC will be a discovery machine, providing answers to long-elusive mysteries of matter related to our understanding the origin of mass, structure, and binding of atomic nuclei that make up the entire visible universe.”</a:t>
            </a:r>
          </a:p>
        </p:txBody>
      </p:sp>
      <p:pic>
        <p:nvPicPr>
          <p:cNvPr id="5" name="Picture 9">
            <a:extLst>
              <a:ext uri="{FF2B5EF4-FFF2-40B4-BE49-F238E27FC236}">
                <a16:creationId xmlns:a16="http://schemas.microsoft.com/office/drawing/2014/main" id="{E09FA6C9-52CC-4A01-8849-9CBC1AAEDCC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1029" y="1721997"/>
            <a:ext cx="4072997" cy="47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362ABBF-0FDD-4C84-B598-C12B493604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6633" y="69361"/>
            <a:ext cx="2840014" cy="158033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96FB4FDB-0CDB-49F0-BAA6-4B3B9D892DB8}"/>
              </a:ext>
            </a:extLst>
          </p:cNvPr>
          <p:cNvSpPr>
            <a:spLocks noGrp="1"/>
          </p:cNvSpPr>
          <p:nvPr>
            <p:ph type="sldNum" sz="quarter" idx="12"/>
          </p:nvPr>
        </p:nvSpPr>
        <p:spPr/>
        <p:txBody>
          <a:bodyPr/>
          <a:lstStyle/>
          <a:p>
            <a:fld id="{F6657736-2D9A-4833-9BB6-BA486362B200}" type="slidenum">
              <a:rPr lang="en-US" smtClean="0"/>
              <a:t>3</a:t>
            </a:fld>
            <a:endParaRPr lang="en-US" dirty="0"/>
          </a:p>
        </p:txBody>
      </p:sp>
      <p:sp>
        <p:nvSpPr>
          <p:cNvPr id="8" name="TextBox 7">
            <a:extLst>
              <a:ext uri="{FF2B5EF4-FFF2-40B4-BE49-F238E27FC236}">
                <a16:creationId xmlns:a16="http://schemas.microsoft.com/office/drawing/2014/main" id="{6F139D18-F09A-43EB-A52F-299F6A3E8DEF}"/>
              </a:ext>
            </a:extLst>
          </p:cNvPr>
          <p:cNvSpPr txBox="1"/>
          <p:nvPr/>
        </p:nvSpPr>
        <p:spPr>
          <a:xfrm>
            <a:off x="7456601" y="114657"/>
            <a:ext cx="1810032" cy="1200329"/>
          </a:xfrm>
          <a:prstGeom prst="rect">
            <a:avLst/>
          </a:prstGeom>
          <a:solidFill>
            <a:schemeClr val="bg1"/>
          </a:solidFill>
        </p:spPr>
        <p:txBody>
          <a:bodyPr wrap="square" rtlCol="0">
            <a:spAutoFit/>
          </a:bodyPr>
          <a:lstStyle/>
          <a:p>
            <a:pPr algn="ctr"/>
            <a:endParaRPr lang="en-US" altLang="zh-CN" sz="700" dirty="0">
              <a:solidFill>
                <a:schemeClr val="tx2"/>
              </a:solidFill>
              <a:latin typeface="Segoe UI Semibold" panose="020B0702040204020203" pitchFamily="34" charset="0"/>
              <a:cs typeface="Segoe UI Semibold" panose="020B0702040204020203" pitchFamily="34" charset="0"/>
            </a:endParaRPr>
          </a:p>
          <a:p>
            <a:pPr algn="ctr"/>
            <a:r>
              <a:rPr lang="en-US" altLang="zh-CN" sz="1600" dirty="0">
                <a:solidFill>
                  <a:schemeClr val="tx2"/>
                </a:solidFill>
                <a:latin typeface="Segoe UI Semibold" panose="020B0702040204020203" pitchFamily="34" charset="0"/>
                <a:cs typeface="Segoe UI Semibold" panose="020B0702040204020203" pitchFamily="34" charset="0"/>
              </a:rPr>
              <a:t>EIC User </a:t>
            </a:r>
            <a:r>
              <a:rPr lang="en-US" sz="1600" dirty="0">
                <a:solidFill>
                  <a:schemeClr val="tx2"/>
                </a:solidFill>
                <a:latin typeface="Segoe UI Semibold" panose="020B0702040204020203" pitchFamily="34" charset="0"/>
                <a:cs typeface="Segoe UI Semibold" panose="020B0702040204020203" pitchFamily="34" charset="0"/>
              </a:rPr>
              <a:t>Group</a:t>
            </a:r>
          </a:p>
          <a:p>
            <a:pPr algn="ctr"/>
            <a:r>
              <a:rPr lang="en-US" sz="1600" dirty="0">
                <a:solidFill>
                  <a:schemeClr val="tx2"/>
                </a:solidFill>
                <a:latin typeface="Segoe UI Semibold" panose="020B0702040204020203" pitchFamily="34" charset="0"/>
                <a:cs typeface="Segoe UI Semibold" panose="020B0702040204020203" pitchFamily="34" charset="0"/>
              </a:rPr>
              <a:t>1186 members</a:t>
            </a:r>
          </a:p>
          <a:p>
            <a:pPr algn="ctr"/>
            <a:r>
              <a:rPr lang="en-US" sz="1600" dirty="0">
                <a:solidFill>
                  <a:schemeClr val="tx2"/>
                </a:solidFill>
                <a:latin typeface="Segoe UI Semibold" panose="020B0702040204020203" pitchFamily="34" charset="0"/>
                <a:cs typeface="Segoe UI Semibold" panose="020B0702040204020203" pitchFamily="34" charset="0"/>
              </a:rPr>
              <a:t>245 institutes</a:t>
            </a:r>
          </a:p>
          <a:p>
            <a:pPr algn="ctr"/>
            <a:r>
              <a:rPr lang="en-US" sz="1600" dirty="0">
                <a:solidFill>
                  <a:schemeClr val="tx2"/>
                </a:solidFill>
                <a:latin typeface="Segoe UI Semibold" panose="020B0702040204020203" pitchFamily="34" charset="0"/>
                <a:cs typeface="Segoe UI Semibold" panose="020B0702040204020203" pitchFamily="34" charset="0"/>
              </a:rPr>
              <a:t>33 countries</a:t>
            </a:r>
          </a:p>
        </p:txBody>
      </p:sp>
      <p:sp>
        <p:nvSpPr>
          <p:cNvPr id="9" name="Rectangle 8">
            <a:extLst>
              <a:ext uri="{FF2B5EF4-FFF2-40B4-BE49-F238E27FC236}">
                <a16:creationId xmlns:a16="http://schemas.microsoft.com/office/drawing/2014/main" id="{184A43DD-668E-494D-9984-52D7920C794F}"/>
              </a:ext>
            </a:extLst>
          </p:cNvPr>
          <p:cNvSpPr/>
          <p:nvPr/>
        </p:nvSpPr>
        <p:spPr>
          <a:xfrm>
            <a:off x="187973" y="2042631"/>
            <a:ext cx="7730260" cy="2385268"/>
          </a:xfrm>
          <a:prstGeom prst="rect">
            <a:avLst/>
          </a:prstGeom>
        </p:spPr>
        <p:txBody>
          <a:bodyPr wrap="square">
            <a:spAutoFit/>
          </a:bodyPr>
          <a:lstStyle/>
          <a:p>
            <a:pPr>
              <a:spcAft>
                <a:spcPts val="600"/>
              </a:spcAft>
            </a:pPr>
            <a:r>
              <a:rPr lang="en-US" sz="1600" b="1" i="1" dirty="0"/>
              <a:t>F. Willeke, EIC Director’s Review, December 8-10, 2020</a:t>
            </a:r>
          </a:p>
          <a:p>
            <a:pPr marL="285750" indent="-285750">
              <a:buFont typeface="Arial" panose="020B0604020202020204" pitchFamily="34" charset="0"/>
              <a:buChar char="•"/>
            </a:pPr>
            <a:r>
              <a:rPr lang="en-US" sz="1600" dirty="0"/>
              <a:t>High Luminosity: L=(0.1 – 1)∙10</a:t>
            </a:r>
            <a:r>
              <a:rPr lang="en-US" sz="1600" baseline="30000" dirty="0"/>
              <a:t>34</a:t>
            </a:r>
            <a:r>
              <a:rPr lang="en-US" sz="1600" dirty="0"/>
              <a:t>cm</a:t>
            </a:r>
            <a:r>
              <a:rPr lang="en-US" sz="1600" baseline="30000" dirty="0"/>
              <a:t>-2</a:t>
            </a:r>
            <a:r>
              <a:rPr lang="en-US" sz="1600" dirty="0"/>
              <a:t>sec</a:t>
            </a:r>
            <a:r>
              <a:rPr lang="en-US" sz="1600" baseline="30000" dirty="0"/>
              <a:t>-1</a:t>
            </a:r>
            <a:r>
              <a:rPr lang="en-US" sz="1600" dirty="0"/>
              <a:t>, need 10 – 100 fb</a:t>
            </a:r>
            <a:r>
              <a:rPr lang="en-US" sz="1600" baseline="30000" dirty="0"/>
              <a:t>-1</a:t>
            </a:r>
          </a:p>
          <a:p>
            <a:pPr marL="285750" indent="-285750">
              <a:buFont typeface="Arial" panose="020B0604020202020204" pitchFamily="34" charset="0"/>
              <a:buChar char="•"/>
            </a:pPr>
            <a:r>
              <a:rPr lang="en-US" sz="1600" dirty="0"/>
              <a:t>Collisions of highly polarized e and p ( and light ion) beams with flexible spin patterns of bunch structure: 70%</a:t>
            </a:r>
          </a:p>
          <a:p>
            <a:pPr marL="285750" indent="-285750">
              <a:buFont typeface="Arial" panose="020B0604020202020204" pitchFamily="34" charset="0"/>
              <a:buChar char="•"/>
            </a:pPr>
            <a:r>
              <a:rPr lang="en-US" sz="1600" dirty="0"/>
              <a:t>Large range of center of mass energies: </a:t>
            </a:r>
            <a:r>
              <a:rPr lang="en-US" sz="1600" dirty="0" err="1"/>
              <a:t>E</a:t>
            </a:r>
            <a:r>
              <a:rPr lang="en-US" sz="1600" baseline="-25000" dirty="0" err="1"/>
              <a:t>cm</a:t>
            </a:r>
            <a:r>
              <a:rPr lang="en-US" sz="1600" dirty="0"/>
              <a:t> = (20 – 140) GeV</a:t>
            </a:r>
          </a:p>
          <a:p>
            <a:pPr marL="285750" indent="-285750">
              <a:buFont typeface="Arial" panose="020B0604020202020204" pitchFamily="34" charset="0"/>
              <a:buChar char="•"/>
            </a:pPr>
            <a:r>
              <a:rPr lang="en-US" sz="1600" dirty="0"/>
              <a:t>Large range of Ion Species:  protons – Uranium</a:t>
            </a:r>
          </a:p>
          <a:p>
            <a:pPr marL="285750" indent="-285750">
              <a:buFont typeface="Arial" panose="020B0604020202020204" pitchFamily="34" charset="0"/>
              <a:buChar char="•"/>
            </a:pPr>
            <a:r>
              <a:rPr lang="en-US" sz="1600" dirty="0"/>
              <a:t>Possibility to accommodate a 2</a:t>
            </a:r>
            <a:r>
              <a:rPr lang="en-US" sz="1600" baseline="30000" dirty="0"/>
              <a:t>nd</a:t>
            </a:r>
            <a:r>
              <a:rPr lang="en-US" sz="1600" dirty="0"/>
              <a:t> detector</a:t>
            </a:r>
          </a:p>
          <a:p>
            <a:pPr marL="285750" indent="-285750">
              <a:buFont typeface="Arial" panose="020B0604020202020204" pitchFamily="34" charset="0"/>
              <a:buChar char="•"/>
            </a:pPr>
            <a:r>
              <a:rPr lang="en-US" sz="1600" dirty="0"/>
              <a:t>Large detector acceptance</a:t>
            </a:r>
          </a:p>
          <a:p>
            <a:pPr marL="285750" indent="-285750">
              <a:buFont typeface="Arial" panose="020B0604020202020204" pitchFamily="34" charset="0"/>
              <a:buChar char="•"/>
            </a:pPr>
            <a:r>
              <a:rPr lang="en-US" sz="1600" dirty="0"/>
              <a:t>Good background conditions (hadron particle loss and synchrotron radiation in the IR)</a:t>
            </a:r>
          </a:p>
        </p:txBody>
      </p:sp>
      <p:sp>
        <p:nvSpPr>
          <p:cNvPr id="11" name="Arrow: Down 10">
            <a:extLst>
              <a:ext uri="{FF2B5EF4-FFF2-40B4-BE49-F238E27FC236}">
                <a16:creationId xmlns:a16="http://schemas.microsoft.com/office/drawing/2014/main" id="{3B6D4235-1792-4F8D-AFCB-9C87AE700ABB}"/>
              </a:ext>
            </a:extLst>
          </p:cNvPr>
          <p:cNvSpPr/>
          <p:nvPr/>
        </p:nvSpPr>
        <p:spPr>
          <a:xfrm>
            <a:off x="908115" y="4553300"/>
            <a:ext cx="1731391" cy="401632"/>
          </a:xfrm>
          <a:prstGeom prst="downArrow">
            <a:avLst/>
          </a:prstGeom>
          <a:gradFill flip="none" rotWithShape="1">
            <a:gsLst>
              <a:gs pos="0">
                <a:schemeClr val="accent1">
                  <a:lumMod val="75000"/>
                </a:schemeClr>
              </a:gs>
              <a:gs pos="67000">
                <a:schemeClr val="accent1">
                  <a:lumMod val="75000"/>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3A0510-FFBE-4933-86FD-0A1B07876F8F}"/>
              </a:ext>
            </a:extLst>
          </p:cNvPr>
          <p:cNvSpPr txBox="1"/>
          <p:nvPr/>
        </p:nvSpPr>
        <p:spPr>
          <a:xfrm>
            <a:off x="93987" y="5011340"/>
            <a:ext cx="7837042" cy="1477328"/>
          </a:xfrm>
          <a:prstGeom prst="rect">
            <a:avLst/>
          </a:prstGeom>
          <a:solidFill>
            <a:schemeClr val="bg1"/>
          </a:solidFill>
        </p:spPr>
        <p:txBody>
          <a:bodyPr wrap="square" rtlCol="0">
            <a:spAutoFit/>
          </a:bodyPr>
          <a:lstStyle/>
          <a:p>
            <a:pPr marL="285750" indent="-285750">
              <a:spcAft>
                <a:spcPts val="300"/>
              </a:spcAft>
              <a:buFont typeface="Wingdings" panose="05000000000000000000" pitchFamily="2" charset="2"/>
              <a:buChar char="ü"/>
            </a:pPr>
            <a:r>
              <a:rPr lang="en-US" sz="1600" dirty="0"/>
              <a:t>Hadron Storage Ring (40-275 GeV) – HSR </a:t>
            </a:r>
          </a:p>
          <a:p>
            <a:pPr marL="285750" indent="-285750">
              <a:spcAft>
                <a:spcPts val="300"/>
              </a:spcAft>
              <a:buSzPct val="120000"/>
              <a:buBlip>
                <a:blip r:embed="rId4"/>
              </a:buBlip>
            </a:pPr>
            <a:r>
              <a:rPr lang="en-US" sz="1600" dirty="0"/>
              <a:t>Electron Storage Ring (2.5-18GeV) – ESR </a:t>
            </a:r>
          </a:p>
          <a:p>
            <a:pPr marL="285750" indent="-285750">
              <a:spcAft>
                <a:spcPts val="300"/>
              </a:spcAft>
              <a:buSzPct val="120000"/>
              <a:buBlip>
                <a:blip r:embed="rId4"/>
              </a:buBlip>
            </a:pPr>
            <a:r>
              <a:rPr lang="en-US" sz="1600" dirty="0"/>
              <a:t>Electron Rapid Cycling Synchrotron (accelerating ring 400MeV-top energy) – RCS  </a:t>
            </a:r>
          </a:p>
          <a:p>
            <a:pPr marL="285750" indent="-285750">
              <a:spcAft>
                <a:spcPts val="300"/>
              </a:spcAft>
              <a:buSzPct val="120000"/>
              <a:buBlip>
                <a:blip r:embed="rId4"/>
              </a:buBlip>
            </a:pPr>
            <a:r>
              <a:rPr lang="en-US" altLang="zh-CN" sz="1600" dirty="0"/>
              <a:t>High Luminosity Interaction Region(s)</a:t>
            </a:r>
          </a:p>
          <a:p>
            <a:pPr marL="285750" indent="-285750">
              <a:spcAft>
                <a:spcPts val="300"/>
              </a:spcAft>
              <a:buSzPct val="120000"/>
              <a:buBlip>
                <a:blip r:embed="rId4"/>
              </a:buBlip>
            </a:pPr>
            <a:r>
              <a:rPr lang="en-US" sz="1600" dirty="0"/>
              <a:t>Strong Hadron Cooler System – SHC </a:t>
            </a:r>
          </a:p>
        </p:txBody>
      </p:sp>
    </p:spTree>
    <p:extLst>
      <p:ext uri="{BB962C8B-B14F-4D97-AF65-F5344CB8AC3E}">
        <p14:creationId xmlns:p14="http://schemas.microsoft.com/office/powerpoint/2010/main" val="4122192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C7DC-1AC9-46FE-962B-E6E58D96039B}"/>
              </a:ext>
            </a:extLst>
          </p:cNvPr>
          <p:cNvSpPr>
            <a:spLocks noGrp="1"/>
          </p:cNvSpPr>
          <p:nvPr>
            <p:ph type="title"/>
          </p:nvPr>
        </p:nvSpPr>
        <p:spPr/>
        <p:txBody>
          <a:bodyPr>
            <a:normAutofit/>
          </a:bodyPr>
          <a:lstStyle/>
          <a:p>
            <a:r>
              <a:rPr lang="en-US" dirty="0"/>
              <a:t>	The Origin of Challenges</a:t>
            </a:r>
          </a:p>
        </p:txBody>
      </p:sp>
      <p:sp>
        <p:nvSpPr>
          <p:cNvPr id="3" name="Content Placeholder 2">
            <a:extLst>
              <a:ext uri="{FF2B5EF4-FFF2-40B4-BE49-F238E27FC236}">
                <a16:creationId xmlns:a16="http://schemas.microsoft.com/office/drawing/2014/main" id="{83FEDB47-ED3A-47CC-9841-BD2D20C76F88}"/>
              </a:ext>
            </a:extLst>
          </p:cNvPr>
          <p:cNvSpPr>
            <a:spLocks noGrp="1"/>
          </p:cNvSpPr>
          <p:nvPr>
            <p:ph idx="1"/>
          </p:nvPr>
        </p:nvSpPr>
        <p:spPr>
          <a:xfrm>
            <a:off x="423420" y="1016447"/>
            <a:ext cx="10515600" cy="431353"/>
          </a:xfrm>
        </p:spPr>
        <p:txBody>
          <a:bodyPr>
            <a:normAutofit fontScale="92500" lnSpcReduction="10000"/>
          </a:bodyPr>
          <a:lstStyle/>
          <a:p>
            <a:pPr marL="0" indent="0">
              <a:buNone/>
            </a:pPr>
            <a:r>
              <a:rPr lang="en-US" dirty="0">
                <a:latin typeface="+mn-lt"/>
              </a:rPr>
              <a:t>Beam parameter table for current EIC design</a:t>
            </a:r>
          </a:p>
        </p:txBody>
      </p:sp>
      <p:sp>
        <p:nvSpPr>
          <p:cNvPr id="4" name="Slide Number Placeholder 3">
            <a:extLst>
              <a:ext uri="{FF2B5EF4-FFF2-40B4-BE49-F238E27FC236}">
                <a16:creationId xmlns:a16="http://schemas.microsoft.com/office/drawing/2014/main" id="{DC560550-2FAD-415D-A727-F54391FABFB7}"/>
              </a:ext>
            </a:extLst>
          </p:cNvPr>
          <p:cNvSpPr>
            <a:spLocks noGrp="1"/>
          </p:cNvSpPr>
          <p:nvPr>
            <p:ph type="sldNum" sz="quarter" idx="12"/>
          </p:nvPr>
        </p:nvSpPr>
        <p:spPr/>
        <p:txBody>
          <a:bodyPr/>
          <a:lstStyle/>
          <a:p>
            <a:fld id="{F6657736-2D9A-4833-9BB6-BA486362B200}" type="slidenum">
              <a:rPr lang="en-US" smtClean="0"/>
              <a:pPr/>
              <a:t>4</a:t>
            </a:fld>
            <a:endParaRPr lang="en-US" dirty="0"/>
          </a:p>
        </p:txBody>
      </p:sp>
      <p:graphicFrame>
        <p:nvGraphicFramePr>
          <p:cNvPr id="7" name="Table 6">
            <a:extLst>
              <a:ext uri="{FF2B5EF4-FFF2-40B4-BE49-F238E27FC236}">
                <a16:creationId xmlns:a16="http://schemas.microsoft.com/office/drawing/2014/main" id="{5A8CB6B8-404B-4B90-90E3-F3A5286FF243}"/>
              </a:ext>
            </a:extLst>
          </p:cNvPr>
          <p:cNvGraphicFramePr>
            <a:graphicFrameLocks noGrp="1"/>
          </p:cNvGraphicFramePr>
          <p:nvPr>
            <p:extLst>
              <p:ext uri="{D42A27DB-BD31-4B8C-83A1-F6EECF244321}">
                <p14:modId xmlns:p14="http://schemas.microsoft.com/office/powerpoint/2010/main" val="356872267"/>
              </p:ext>
            </p:extLst>
          </p:nvPr>
        </p:nvGraphicFramePr>
        <p:xfrm>
          <a:off x="281071" y="1620512"/>
          <a:ext cx="11471136" cy="4114800"/>
        </p:xfrm>
        <a:graphic>
          <a:graphicData uri="http://schemas.openxmlformats.org/drawingml/2006/table">
            <a:tbl>
              <a:tblPr>
                <a:tableStyleId>{5C22544A-7EE6-4342-B048-85BDC9FD1C3A}</a:tableStyleId>
              </a:tblPr>
              <a:tblGrid>
                <a:gridCol w="2377440">
                  <a:extLst>
                    <a:ext uri="{9D8B030D-6E8A-4147-A177-3AD203B41FA5}">
                      <a16:colId xmlns:a16="http://schemas.microsoft.com/office/drawing/2014/main" val="1553458083"/>
                    </a:ext>
                  </a:extLst>
                </a:gridCol>
                <a:gridCol w="182880">
                  <a:extLst>
                    <a:ext uri="{9D8B030D-6E8A-4147-A177-3AD203B41FA5}">
                      <a16:colId xmlns:a16="http://schemas.microsoft.com/office/drawing/2014/main" val="901331650"/>
                    </a:ext>
                  </a:extLst>
                </a:gridCol>
                <a:gridCol w="822960">
                  <a:extLst>
                    <a:ext uri="{9D8B030D-6E8A-4147-A177-3AD203B41FA5}">
                      <a16:colId xmlns:a16="http://schemas.microsoft.com/office/drawing/2014/main" val="2707974268"/>
                    </a:ext>
                  </a:extLst>
                </a:gridCol>
                <a:gridCol w="822960">
                  <a:extLst>
                    <a:ext uri="{9D8B030D-6E8A-4147-A177-3AD203B41FA5}">
                      <a16:colId xmlns:a16="http://schemas.microsoft.com/office/drawing/2014/main" val="1809382827"/>
                    </a:ext>
                  </a:extLst>
                </a:gridCol>
                <a:gridCol w="170304">
                  <a:extLst>
                    <a:ext uri="{9D8B030D-6E8A-4147-A177-3AD203B41FA5}">
                      <a16:colId xmlns:a16="http://schemas.microsoft.com/office/drawing/2014/main" val="2418553863"/>
                    </a:ext>
                  </a:extLst>
                </a:gridCol>
                <a:gridCol w="822960">
                  <a:extLst>
                    <a:ext uri="{9D8B030D-6E8A-4147-A177-3AD203B41FA5}">
                      <a16:colId xmlns:a16="http://schemas.microsoft.com/office/drawing/2014/main" val="333087813"/>
                    </a:ext>
                  </a:extLst>
                </a:gridCol>
                <a:gridCol w="822960">
                  <a:extLst>
                    <a:ext uri="{9D8B030D-6E8A-4147-A177-3AD203B41FA5}">
                      <a16:colId xmlns:a16="http://schemas.microsoft.com/office/drawing/2014/main" val="2812813923"/>
                    </a:ext>
                  </a:extLst>
                </a:gridCol>
                <a:gridCol w="170304">
                  <a:extLst>
                    <a:ext uri="{9D8B030D-6E8A-4147-A177-3AD203B41FA5}">
                      <a16:colId xmlns:a16="http://schemas.microsoft.com/office/drawing/2014/main" val="2942412169"/>
                    </a:ext>
                  </a:extLst>
                </a:gridCol>
                <a:gridCol w="822960">
                  <a:extLst>
                    <a:ext uri="{9D8B030D-6E8A-4147-A177-3AD203B41FA5}">
                      <a16:colId xmlns:a16="http://schemas.microsoft.com/office/drawing/2014/main" val="3798403658"/>
                    </a:ext>
                  </a:extLst>
                </a:gridCol>
                <a:gridCol w="822960">
                  <a:extLst>
                    <a:ext uri="{9D8B030D-6E8A-4147-A177-3AD203B41FA5}">
                      <a16:colId xmlns:a16="http://schemas.microsoft.com/office/drawing/2014/main" val="1661046901"/>
                    </a:ext>
                  </a:extLst>
                </a:gridCol>
                <a:gridCol w="170304">
                  <a:extLst>
                    <a:ext uri="{9D8B030D-6E8A-4147-A177-3AD203B41FA5}">
                      <a16:colId xmlns:a16="http://schemas.microsoft.com/office/drawing/2014/main" val="1202685383"/>
                    </a:ext>
                  </a:extLst>
                </a:gridCol>
                <a:gridCol w="822960">
                  <a:extLst>
                    <a:ext uri="{9D8B030D-6E8A-4147-A177-3AD203B41FA5}">
                      <a16:colId xmlns:a16="http://schemas.microsoft.com/office/drawing/2014/main" val="1552625201"/>
                    </a:ext>
                  </a:extLst>
                </a:gridCol>
                <a:gridCol w="822960">
                  <a:extLst>
                    <a:ext uri="{9D8B030D-6E8A-4147-A177-3AD203B41FA5}">
                      <a16:colId xmlns:a16="http://schemas.microsoft.com/office/drawing/2014/main" val="1004058240"/>
                    </a:ext>
                  </a:extLst>
                </a:gridCol>
                <a:gridCol w="170304">
                  <a:extLst>
                    <a:ext uri="{9D8B030D-6E8A-4147-A177-3AD203B41FA5}">
                      <a16:colId xmlns:a16="http://schemas.microsoft.com/office/drawing/2014/main" val="1983738024"/>
                    </a:ext>
                  </a:extLst>
                </a:gridCol>
                <a:gridCol w="822960">
                  <a:extLst>
                    <a:ext uri="{9D8B030D-6E8A-4147-A177-3AD203B41FA5}">
                      <a16:colId xmlns:a16="http://schemas.microsoft.com/office/drawing/2014/main" val="2749649376"/>
                    </a:ext>
                  </a:extLst>
                </a:gridCol>
                <a:gridCol w="822960">
                  <a:extLst>
                    <a:ext uri="{9D8B030D-6E8A-4147-A177-3AD203B41FA5}">
                      <a16:colId xmlns:a16="http://schemas.microsoft.com/office/drawing/2014/main" val="3260579247"/>
                    </a:ext>
                  </a:extLst>
                </a:gridCol>
              </a:tblGrid>
              <a:tr h="457200">
                <a:tc>
                  <a:txBody>
                    <a:bodyPr/>
                    <a:lstStyle/>
                    <a:p>
                      <a:pPr algn="l" fontAlgn="b"/>
                      <a:r>
                        <a:rPr lang="en-US" sz="1400" b="1" u="none" strike="noStrike" dirty="0">
                          <a:effectLst/>
                          <a:latin typeface="Segoe UI Semibold" panose="020B0702040204020203" pitchFamily="34" charset="0"/>
                          <a:cs typeface="Segoe UI Semibold" panose="020B0702040204020203" pitchFamily="34" charset="0"/>
                        </a:rPr>
                        <a:t>PARAMETERS</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R="2520" marT="2520" marB="0" anchor="ctr">
                    <a:solidFill>
                      <a:srgbClr val="C78C6F"/>
                    </a:solidFill>
                  </a:tcPr>
                </a:tc>
                <a:tc>
                  <a:txBody>
                    <a:bodyPr/>
                    <a:lstStyle/>
                    <a:p>
                      <a:pPr algn="ctr" fontAlgn="b"/>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no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Proton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Electron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 </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no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Proton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Electron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 </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no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Proton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Electron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 </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no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Proton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Electron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 </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no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Proton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Electron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extLst>
                  <a:ext uri="{0D108BD9-81ED-4DB2-BD59-A6C34878D82A}">
                    <a16:rowId xmlns:a16="http://schemas.microsoft.com/office/drawing/2014/main" val="4247082310"/>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Energy [GeV]</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275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275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10</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100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100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5</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41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2335214492"/>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Bunch intensity, ×10</a:t>
                      </a:r>
                      <a:r>
                        <a:rPr lang="en-US" sz="1400" u="none" strike="noStrike" baseline="30000" dirty="0">
                          <a:effectLst/>
                          <a:latin typeface="Segoe UI" panose="020B0502040204020203" pitchFamily="34" charset="0"/>
                          <a:cs typeface="Segoe UI" panose="020B0502040204020203" pitchFamily="34" charset="0"/>
                        </a:rPr>
                        <a:t>10</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19.1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17.2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17.2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4.8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17.2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2.6</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13.3</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499230465"/>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Number of bunches</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290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ctr"/>
                      <a:r>
                        <a:rPr lang="en-US" sz="1200" u="none" strike="noStrike" dirty="0">
                          <a:effectLst/>
                          <a:latin typeface="Segoe UI" panose="020B0502040204020203" pitchFamily="34" charset="0"/>
                          <a:cs typeface="Segoe UI" panose="020B0502040204020203" pitchFamily="34" charset="0"/>
                        </a:rPr>
                        <a:t>1160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1160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1160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1160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extLst>
                  <a:ext uri="{0D108BD9-81ED-4DB2-BD59-A6C34878D82A}">
                    <a16:rowId xmlns:a16="http://schemas.microsoft.com/office/drawing/2014/main" val="240022018"/>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Beam current [A]</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0.69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0.227</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a:effectLst/>
                          <a:latin typeface="Segoe UI" panose="020B0502040204020203" pitchFamily="34" charset="0"/>
                          <a:cs typeface="Segoe UI" panose="020B0502040204020203" pitchFamily="34" charset="0"/>
                        </a:rPr>
                        <a:t>1</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0.69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a:effectLst/>
                          <a:latin typeface="Segoe UI" panose="020B0502040204020203" pitchFamily="34" charset="0"/>
                          <a:cs typeface="Segoe UI" panose="020B0502040204020203" pitchFamily="34" charset="0"/>
                        </a:rPr>
                        <a:t>0.38</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1.93</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953768646"/>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Beta, h/v [cm] *</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80/7.1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59/5.7</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80/7.2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45/5.6</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63/5.7</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96/12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61/5.5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78/7.1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90/7.1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196/21.0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1056289668"/>
                  </a:ext>
                </a:extLst>
              </a:tr>
              <a:tr h="365760">
                <a:tc>
                  <a:txBody>
                    <a:bodyPr/>
                    <a:lstStyle/>
                    <a:p>
                      <a:pPr algn="l" fontAlgn="b"/>
                      <a:r>
                        <a:rPr lang="de-DE" sz="1400" u="none" strike="noStrike" dirty="0">
                          <a:effectLst/>
                          <a:latin typeface="Segoe UI" panose="020B0502040204020203" pitchFamily="34" charset="0"/>
                          <a:cs typeface="Segoe UI" panose="020B0502040204020203" pitchFamily="34" charset="0"/>
                        </a:rPr>
                        <a:t>IP beam size, h/v [</a:t>
                      </a:r>
                      <a:r>
                        <a:rPr lang="el-GR" sz="1400" u="none" strike="noStrike" dirty="0">
                          <a:effectLst/>
                          <a:latin typeface="Segoe UI" panose="020B0502040204020203" pitchFamily="34" charset="0"/>
                          <a:cs typeface="Segoe UI" panose="020B0502040204020203" pitchFamily="34" charset="0"/>
                        </a:rPr>
                        <a:t>μ</a:t>
                      </a:r>
                      <a:r>
                        <a:rPr lang="de-DE" sz="1400" u="none" strike="noStrike" dirty="0">
                          <a:effectLst/>
                          <a:latin typeface="Segoe UI" panose="020B0502040204020203" pitchFamily="34" charset="0"/>
                          <a:cs typeface="Segoe UI" panose="020B0502040204020203" pitchFamily="34" charset="0"/>
                        </a:rPr>
                        <a:t>m] *</a:t>
                      </a:r>
                      <a:endParaRPr lang="de-DE"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119/11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pPr algn="ctr" fontAlgn="b"/>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95/8.5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pPr algn="ctr" fontAlgn="b"/>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138/12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pPr algn="ctr" fontAlgn="b"/>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125/11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pPr algn="ctr" fontAlgn="b"/>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198/27</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pPr algn="ctr" fontAlgn="b"/>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1345566744"/>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rms bunch length [cm]</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0.9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0.7</a:t>
                      </a: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a:effectLst/>
                          <a:latin typeface="Segoe UI" panose="020B0502040204020203" pitchFamily="34" charset="0"/>
                          <a:cs typeface="Segoe UI" panose="020B0502040204020203" pitchFamily="34" charset="0"/>
                        </a:rPr>
                        <a:t>7</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0.7</a:t>
                      </a: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a:effectLst/>
                          <a:latin typeface="Segoe UI" panose="020B0502040204020203" pitchFamily="34" charset="0"/>
                          <a:cs typeface="Segoe UI" panose="020B0502040204020203" pitchFamily="34" charset="0"/>
                        </a:rPr>
                        <a:t>7</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0.7</a:t>
                      </a: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7.5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0.7</a:t>
                      </a:r>
                    </a:p>
                  </a:txBody>
                  <a:tcPr marL="2520" marR="2520" marT="2520" marB="0" anchor="ctr">
                    <a:solidFill>
                      <a:srgbClr val="CFD4DB"/>
                    </a:solidFill>
                  </a:tcPr>
                </a:tc>
                <a:extLst>
                  <a:ext uri="{0D108BD9-81ED-4DB2-BD59-A6C34878D82A}">
                    <a16:rowId xmlns:a16="http://schemas.microsoft.com/office/drawing/2014/main" val="1475871613"/>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rms energy spread, ×10</a:t>
                      </a:r>
                      <a:r>
                        <a:rPr lang="en-US" sz="1400" u="none" strike="noStrike" baseline="30000" dirty="0">
                          <a:effectLst/>
                          <a:latin typeface="Segoe UI" panose="020B0502040204020203" pitchFamily="34" charset="0"/>
                          <a:cs typeface="Segoe UI" panose="020B0502040204020203" pitchFamily="34" charset="0"/>
                        </a:rPr>
                        <a:t>-4</a:t>
                      </a:r>
                      <a:endParaRPr lang="en-US" sz="1400" b="1" i="0" u="none" strike="noStrike" baseline="30000"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10.9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ctr"/>
                      <a:r>
                        <a:rPr lang="en-US" sz="1200" u="none" strike="noStrike" dirty="0">
                          <a:effectLst/>
                          <a:latin typeface="Segoe UI" panose="020B0502040204020203" pitchFamily="34" charset="0"/>
                          <a:cs typeface="Segoe UI" panose="020B0502040204020203" pitchFamily="34" charset="0"/>
                        </a:rPr>
                        <a:t>5.8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9.7</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5.8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10.3</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801882550"/>
                  </a:ext>
                </a:extLst>
              </a:tr>
              <a:tr h="365760">
                <a:tc>
                  <a:txBody>
                    <a:bodyPr/>
                    <a:lstStyle/>
                    <a:p>
                      <a:pPr algn="l" fontAlgn="b"/>
                      <a:r>
                        <a:rPr lang="en-US" sz="1400" u="none" strike="noStrike" dirty="0" err="1">
                          <a:effectLst/>
                          <a:latin typeface="Segoe UI" panose="020B0502040204020203" pitchFamily="34" charset="0"/>
                          <a:cs typeface="Segoe UI" panose="020B0502040204020203" pitchFamily="34" charset="0"/>
                        </a:rPr>
                        <a:t>Piwinski</a:t>
                      </a:r>
                      <a:r>
                        <a:rPr lang="en-US" sz="1400" u="none" strike="noStrike" dirty="0">
                          <a:effectLst/>
                          <a:latin typeface="Segoe UI" panose="020B0502040204020203" pitchFamily="34" charset="0"/>
                          <a:cs typeface="Segoe UI" panose="020B0502040204020203" pitchFamily="34" charset="0"/>
                        </a:rPr>
                        <a:t> angle [rad]</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6.3</a:t>
                      </a:r>
                    </a:p>
                  </a:txBody>
                  <a:tcPr marL="2520" marR="2520" marT="2520" marB="0" anchor="ctr">
                    <a:solidFill>
                      <a:srgbClr val="CFD4DB"/>
                    </a:solid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2.1</a:t>
                      </a: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7.9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2.4</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6.3</a:t>
                      </a: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7.0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4.2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2349545976"/>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Luminosity, ×10</a:t>
                      </a:r>
                      <a:r>
                        <a:rPr lang="en-US" sz="1400" u="none" strike="noStrike" baseline="30000" dirty="0">
                          <a:effectLst/>
                          <a:latin typeface="Segoe UI" panose="020B0502040204020203" pitchFamily="34" charset="0"/>
                          <a:cs typeface="Segoe UI" panose="020B0502040204020203" pitchFamily="34" charset="0"/>
                        </a:rPr>
                        <a:t>33</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1.54</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10.00</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4.48</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3.68</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0.44</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extLst>
                  <a:ext uri="{0D108BD9-81ED-4DB2-BD59-A6C34878D82A}">
                    <a16:rowId xmlns:a16="http://schemas.microsoft.com/office/drawing/2014/main" val="3862113620"/>
                  </a:ext>
                </a:extLst>
              </a:tr>
            </a:tbl>
          </a:graphicData>
        </a:graphic>
      </p:graphicFrame>
      <p:sp>
        <p:nvSpPr>
          <p:cNvPr id="8" name="TextBox 7">
            <a:extLst>
              <a:ext uri="{FF2B5EF4-FFF2-40B4-BE49-F238E27FC236}">
                <a16:creationId xmlns:a16="http://schemas.microsoft.com/office/drawing/2014/main" id="{CF7E8780-54EE-4141-81AA-2B646A5192F0}"/>
              </a:ext>
            </a:extLst>
          </p:cNvPr>
          <p:cNvSpPr txBox="1"/>
          <p:nvPr/>
        </p:nvSpPr>
        <p:spPr>
          <a:xfrm>
            <a:off x="281070" y="5825376"/>
            <a:ext cx="2777759" cy="369332"/>
          </a:xfrm>
          <a:prstGeom prst="rect">
            <a:avLst/>
          </a:prstGeom>
          <a:solidFill>
            <a:srgbClr val="EFDED5"/>
          </a:solidFill>
          <a:ln>
            <a:solidFill>
              <a:schemeClr val="bg1"/>
            </a:solidFill>
          </a:ln>
        </p:spPr>
        <p:txBody>
          <a:bodyPr wrap="square" rtlCol="0">
            <a:spAutoFit/>
          </a:bodyPr>
          <a:lstStyle/>
          <a:p>
            <a:r>
              <a:rPr lang="en-US" dirty="0"/>
              <a:t>*: h/v – horizontal / vertical</a:t>
            </a:r>
          </a:p>
        </p:txBody>
      </p:sp>
      <p:sp>
        <p:nvSpPr>
          <p:cNvPr id="9" name="TextBox 8">
            <a:extLst>
              <a:ext uri="{FF2B5EF4-FFF2-40B4-BE49-F238E27FC236}">
                <a16:creationId xmlns:a16="http://schemas.microsoft.com/office/drawing/2014/main" id="{7A838EAA-3489-44F6-ADF1-A8E615E325A6}"/>
              </a:ext>
            </a:extLst>
          </p:cNvPr>
          <p:cNvSpPr txBox="1"/>
          <p:nvPr/>
        </p:nvSpPr>
        <p:spPr>
          <a:xfrm>
            <a:off x="8686236" y="1232123"/>
            <a:ext cx="3392642" cy="400110"/>
          </a:xfrm>
          <a:prstGeom prst="rect">
            <a:avLst/>
          </a:prstGeom>
          <a:noFill/>
        </p:spPr>
        <p:txBody>
          <a:bodyPr wrap="square" rtlCol="0">
            <a:spAutoFit/>
          </a:bodyPr>
          <a:lstStyle/>
          <a:p>
            <a:r>
              <a:rPr lang="en-US" sz="2000" i="1" dirty="0"/>
              <a:t>EIC Conceptual Design Report</a:t>
            </a:r>
          </a:p>
        </p:txBody>
      </p:sp>
    </p:spTree>
    <p:extLst>
      <p:ext uri="{BB962C8B-B14F-4D97-AF65-F5344CB8AC3E}">
        <p14:creationId xmlns:p14="http://schemas.microsoft.com/office/powerpoint/2010/main" val="963939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C7DC-1AC9-46FE-962B-E6E58D96039B}"/>
              </a:ext>
            </a:extLst>
          </p:cNvPr>
          <p:cNvSpPr>
            <a:spLocks noGrp="1"/>
          </p:cNvSpPr>
          <p:nvPr>
            <p:ph type="title"/>
          </p:nvPr>
        </p:nvSpPr>
        <p:spPr/>
        <p:txBody>
          <a:bodyPr>
            <a:normAutofit/>
          </a:bodyPr>
          <a:lstStyle/>
          <a:p>
            <a:r>
              <a:rPr lang="en-US" dirty="0"/>
              <a:t>	The Origin of Challenges</a:t>
            </a:r>
          </a:p>
        </p:txBody>
      </p:sp>
      <p:sp>
        <p:nvSpPr>
          <p:cNvPr id="3" name="Content Placeholder 2">
            <a:extLst>
              <a:ext uri="{FF2B5EF4-FFF2-40B4-BE49-F238E27FC236}">
                <a16:creationId xmlns:a16="http://schemas.microsoft.com/office/drawing/2014/main" id="{83FEDB47-ED3A-47CC-9841-BD2D20C76F88}"/>
              </a:ext>
            </a:extLst>
          </p:cNvPr>
          <p:cNvSpPr>
            <a:spLocks noGrp="1"/>
          </p:cNvSpPr>
          <p:nvPr>
            <p:ph idx="1"/>
          </p:nvPr>
        </p:nvSpPr>
        <p:spPr>
          <a:xfrm>
            <a:off x="423420" y="1016447"/>
            <a:ext cx="10515600" cy="431353"/>
          </a:xfrm>
        </p:spPr>
        <p:txBody>
          <a:bodyPr>
            <a:normAutofit fontScale="92500" lnSpcReduction="10000"/>
          </a:bodyPr>
          <a:lstStyle/>
          <a:p>
            <a:pPr marL="0" indent="0">
              <a:buNone/>
            </a:pPr>
            <a:r>
              <a:rPr lang="en-US" dirty="0">
                <a:latin typeface="+mn-lt"/>
              </a:rPr>
              <a:t>Beam parameter table for current EIC design</a:t>
            </a:r>
          </a:p>
        </p:txBody>
      </p:sp>
      <p:sp>
        <p:nvSpPr>
          <p:cNvPr id="4" name="Slide Number Placeholder 3">
            <a:extLst>
              <a:ext uri="{FF2B5EF4-FFF2-40B4-BE49-F238E27FC236}">
                <a16:creationId xmlns:a16="http://schemas.microsoft.com/office/drawing/2014/main" id="{DC560550-2FAD-415D-A727-F54391FABFB7}"/>
              </a:ext>
            </a:extLst>
          </p:cNvPr>
          <p:cNvSpPr>
            <a:spLocks noGrp="1"/>
          </p:cNvSpPr>
          <p:nvPr>
            <p:ph type="sldNum" sz="quarter" idx="12"/>
          </p:nvPr>
        </p:nvSpPr>
        <p:spPr/>
        <p:txBody>
          <a:bodyPr/>
          <a:lstStyle/>
          <a:p>
            <a:fld id="{F6657736-2D9A-4833-9BB6-BA486362B200}" type="slidenum">
              <a:rPr lang="en-US" smtClean="0"/>
              <a:pPr/>
              <a:t>5</a:t>
            </a:fld>
            <a:endParaRPr lang="en-US" dirty="0"/>
          </a:p>
        </p:txBody>
      </p:sp>
      <p:graphicFrame>
        <p:nvGraphicFramePr>
          <p:cNvPr id="7" name="Table 6">
            <a:extLst>
              <a:ext uri="{FF2B5EF4-FFF2-40B4-BE49-F238E27FC236}">
                <a16:creationId xmlns:a16="http://schemas.microsoft.com/office/drawing/2014/main" id="{5A8CB6B8-404B-4B90-90E3-F3A5286FF243}"/>
              </a:ext>
            </a:extLst>
          </p:cNvPr>
          <p:cNvGraphicFramePr>
            <a:graphicFrameLocks noGrp="1"/>
          </p:cNvGraphicFramePr>
          <p:nvPr>
            <p:extLst>
              <p:ext uri="{D42A27DB-BD31-4B8C-83A1-F6EECF244321}">
                <p14:modId xmlns:p14="http://schemas.microsoft.com/office/powerpoint/2010/main" val="3390374253"/>
              </p:ext>
            </p:extLst>
          </p:nvPr>
        </p:nvGraphicFramePr>
        <p:xfrm>
          <a:off x="281071" y="1620512"/>
          <a:ext cx="6022464" cy="4114800"/>
        </p:xfrm>
        <a:graphic>
          <a:graphicData uri="http://schemas.openxmlformats.org/drawingml/2006/table">
            <a:tbl>
              <a:tblPr>
                <a:tableStyleId>{5C22544A-7EE6-4342-B048-85BDC9FD1C3A}</a:tableStyleId>
              </a:tblPr>
              <a:tblGrid>
                <a:gridCol w="2377440">
                  <a:extLst>
                    <a:ext uri="{9D8B030D-6E8A-4147-A177-3AD203B41FA5}">
                      <a16:colId xmlns:a16="http://schemas.microsoft.com/office/drawing/2014/main" val="1553458083"/>
                    </a:ext>
                  </a:extLst>
                </a:gridCol>
                <a:gridCol w="182880">
                  <a:extLst>
                    <a:ext uri="{9D8B030D-6E8A-4147-A177-3AD203B41FA5}">
                      <a16:colId xmlns:a16="http://schemas.microsoft.com/office/drawing/2014/main" val="901331650"/>
                    </a:ext>
                  </a:extLst>
                </a:gridCol>
                <a:gridCol w="822960">
                  <a:extLst>
                    <a:ext uri="{9D8B030D-6E8A-4147-A177-3AD203B41FA5}">
                      <a16:colId xmlns:a16="http://schemas.microsoft.com/office/drawing/2014/main" val="2707974268"/>
                    </a:ext>
                  </a:extLst>
                </a:gridCol>
                <a:gridCol w="822960">
                  <a:extLst>
                    <a:ext uri="{9D8B030D-6E8A-4147-A177-3AD203B41FA5}">
                      <a16:colId xmlns:a16="http://schemas.microsoft.com/office/drawing/2014/main" val="1809382827"/>
                    </a:ext>
                  </a:extLst>
                </a:gridCol>
                <a:gridCol w="170304">
                  <a:extLst>
                    <a:ext uri="{9D8B030D-6E8A-4147-A177-3AD203B41FA5}">
                      <a16:colId xmlns:a16="http://schemas.microsoft.com/office/drawing/2014/main" val="2418553863"/>
                    </a:ext>
                  </a:extLst>
                </a:gridCol>
                <a:gridCol w="822960">
                  <a:extLst>
                    <a:ext uri="{9D8B030D-6E8A-4147-A177-3AD203B41FA5}">
                      <a16:colId xmlns:a16="http://schemas.microsoft.com/office/drawing/2014/main" val="333087813"/>
                    </a:ext>
                  </a:extLst>
                </a:gridCol>
                <a:gridCol w="822960">
                  <a:extLst>
                    <a:ext uri="{9D8B030D-6E8A-4147-A177-3AD203B41FA5}">
                      <a16:colId xmlns:a16="http://schemas.microsoft.com/office/drawing/2014/main" val="2812813923"/>
                    </a:ext>
                  </a:extLst>
                </a:gridCol>
              </a:tblGrid>
              <a:tr h="457200">
                <a:tc>
                  <a:txBody>
                    <a:bodyPr/>
                    <a:lstStyle/>
                    <a:p>
                      <a:pPr algn="l" fontAlgn="b"/>
                      <a:r>
                        <a:rPr lang="en-US" sz="1400" b="1" u="none" strike="noStrike" dirty="0">
                          <a:effectLst/>
                          <a:latin typeface="Segoe UI Semibold" panose="020B0702040204020203" pitchFamily="34" charset="0"/>
                          <a:cs typeface="Segoe UI Semibold" panose="020B0702040204020203" pitchFamily="34" charset="0"/>
                        </a:rPr>
                        <a:t>PARAMETERS</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R="2520" marT="2520" marB="0" anchor="ctr">
                    <a:solidFill>
                      <a:srgbClr val="C78C6F"/>
                    </a:solidFill>
                  </a:tcPr>
                </a:tc>
                <a:tc>
                  <a:txBody>
                    <a:bodyPr/>
                    <a:lstStyle/>
                    <a:p>
                      <a:pPr algn="ctr" fontAlgn="b"/>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no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Proton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Electron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 </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no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Proton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tc>
                  <a:txBody>
                    <a:bodyPr/>
                    <a:lstStyle/>
                    <a:p>
                      <a:pPr algn="ctr" fontAlgn="b"/>
                      <a:r>
                        <a:rPr lang="en-US" sz="1400" b="1" u="none" strike="noStrike" dirty="0">
                          <a:effectLst/>
                          <a:latin typeface="Segoe UI Semibold" panose="020B0702040204020203" pitchFamily="34" charset="0"/>
                          <a:cs typeface="Segoe UI Semibold" panose="020B0702040204020203" pitchFamily="34" charset="0"/>
                        </a:rPr>
                        <a:t>Electron</a:t>
                      </a:r>
                      <a:endParaRPr lang="en-US" sz="1400" b="1" i="0" u="none" strike="noStrike" dirty="0">
                        <a:solidFill>
                          <a:srgbClr val="000000"/>
                        </a:solidFill>
                        <a:effectLst/>
                        <a:latin typeface="Segoe UI Semibold" panose="020B0702040204020203" pitchFamily="34" charset="0"/>
                        <a:cs typeface="Segoe UI Semibold" panose="020B0702040204020203" pitchFamily="34" charset="0"/>
                      </a:endParaRPr>
                    </a:p>
                  </a:txBody>
                  <a:tcPr marL="2520" marR="2520" marT="2520" marB="0" anchor="ctr">
                    <a:solidFill>
                      <a:srgbClr val="6B7E93"/>
                    </a:solidFill>
                  </a:tcPr>
                </a:tc>
                <a:extLst>
                  <a:ext uri="{0D108BD9-81ED-4DB2-BD59-A6C34878D82A}">
                    <a16:rowId xmlns:a16="http://schemas.microsoft.com/office/drawing/2014/main" val="4247082310"/>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Energy [GeV]</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275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275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10</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2335214492"/>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Bunch intensity, ×10</a:t>
                      </a:r>
                      <a:r>
                        <a:rPr lang="en-US" sz="1400" u="none" strike="noStrike" baseline="30000" dirty="0">
                          <a:effectLst/>
                          <a:latin typeface="Segoe UI" panose="020B0502040204020203" pitchFamily="34" charset="0"/>
                          <a:cs typeface="Segoe UI" panose="020B0502040204020203" pitchFamily="34" charset="0"/>
                        </a:rPr>
                        <a:t>10</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19.1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17.2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499230465"/>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Number of bunches</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290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ctr"/>
                      <a:r>
                        <a:rPr lang="en-US" sz="1200" u="none" strike="noStrike" dirty="0">
                          <a:effectLst/>
                          <a:latin typeface="Segoe UI" panose="020B0502040204020203" pitchFamily="34" charset="0"/>
                          <a:cs typeface="Segoe UI" panose="020B0502040204020203" pitchFamily="34" charset="0"/>
                        </a:rPr>
                        <a:t>1160</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extLst>
                  <a:ext uri="{0D108BD9-81ED-4DB2-BD59-A6C34878D82A}">
                    <a16:rowId xmlns:a16="http://schemas.microsoft.com/office/drawing/2014/main" val="240022018"/>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Beam current [A]</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0.69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0.227</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a:effectLst/>
                          <a:latin typeface="Segoe UI" panose="020B0502040204020203" pitchFamily="34" charset="0"/>
                          <a:cs typeface="Segoe UI" panose="020B0502040204020203" pitchFamily="34" charset="0"/>
                        </a:rPr>
                        <a:t>1</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953768646"/>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Beta, h/v [cm] *</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80/7.1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59/5.7</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80/7.2</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45/5.6</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1056289668"/>
                  </a:ext>
                </a:extLst>
              </a:tr>
              <a:tr h="365760">
                <a:tc>
                  <a:txBody>
                    <a:bodyPr/>
                    <a:lstStyle/>
                    <a:p>
                      <a:pPr algn="l" fontAlgn="b"/>
                      <a:r>
                        <a:rPr lang="de-DE" sz="1400" u="none" strike="noStrike" dirty="0">
                          <a:effectLst/>
                          <a:latin typeface="Segoe UI" panose="020B0502040204020203" pitchFamily="34" charset="0"/>
                          <a:cs typeface="Segoe UI" panose="020B0502040204020203" pitchFamily="34" charset="0"/>
                        </a:rPr>
                        <a:t>IP beam size, h/v [</a:t>
                      </a:r>
                      <a:r>
                        <a:rPr lang="el-GR" sz="1400" u="none" strike="noStrike" dirty="0">
                          <a:effectLst/>
                          <a:latin typeface="Segoe UI" panose="020B0502040204020203" pitchFamily="34" charset="0"/>
                          <a:cs typeface="Segoe UI" panose="020B0502040204020203" pitchFamily="34" charset="0"/>
                        </a:rPr>
                        <a:t>μ</a:t>
                      </a:r>
                      <a:r>
                        <a:rPr lang="de-DE" sz="1400" u="none" strike="noStrike" dirty="0">
                          <a:effectLst/>
                          <a:latin typeface="Segoe UI" panose="020B0502040204020203" pitchFamily="34" charset="0"/>
                          <a:cs typeface="Segoe UI" panose="020B0502040204020203" pitchFamily="34" charset="0"/>
                        </a:rPr>
                        <a:t>m] *</a:t>
                      </a:r>
                      <a:endParaRPr lang="de-DE"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119/11</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pPr algn="ctr" fontAlgn="b"/>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95/8.5</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pPr algn="ctr" fontAlgn="b"/>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1345566744"/>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rms bunch length [cm]</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0.9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0.7</a:t>
                      </a:r>
                    </a:p>
                  </a:txBody>
                  <a:tcPr marL="2520" marR="2520" marT="2520" marB="0" anchor="ctr">
                    <a:solidFill>
                      <a:srgbClr val="CFD4DB"/>
                    </a:solidFill>
                  </a:tcPr>
                </a:tc>
                <a:extLst>
                  <a:ext uri="{0D108BD9-81ED-4DB2-BD59-A6C34878D82A}">
                    <a16:rowId xmlns:a16="http://schemas.microsoft.com/office/drawing/2014/main" val="1475871613"/>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rms energy spread, ×10</a:t>
                      </a:r>
                      <a:r>
                        <a:rPr lang="en-US" sz="1400" u="none" strike="noStrike" baseline="30000" dirty="0">
                          <a:effectLst/>
                          <a:latin typeface="Segoe UI" panose="020B0502040204020203" pitchFamily="34" charset="0"/>
                          <a:cs typeface="Segoe UI" panose="020B0502040204020203" pitchFamily="34" charset="0"/>
                        </a:rPr>
                        <a:t>-4</a:t>
                      </a:r>
                      <a:endParaRPr lang="en-US" sz="1400" b="1" i="0" u="none" strike="noStrike" baseline="30000"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10.9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6.8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ctr"/>
                      <a:r>
                        <a:rPr lang="en-US" sz="1200" u="none" strike="noStrike" dirty="0">
                          <a:effectLst/>
                          <a:latin typeface="Segoe UI" panose="020B0502040204020203" pitchFamily="34" charset="0"/>
                          <a:cs typeface="Segoe UI" panose="020B0502040204020203" pitchFamily="34" charset="0"/>
                        </a:rPr>
                        <a:t>5.8</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801882550"/>
                  </a:ext>
                </a:extLst>
              </a:tr>
              <a:tr h="365760">
                <a:tc>
                  <a:txBody>
                    <a:bodyPr/>
                    <a:lstStyle/>
                    <a:p>
                      <a:pPr algn="l" fontAlgn="b"/>
                      <a:r>
                        <a:rPr lang="en-US" sz="1400" u="none" strike="noStrike" dirty="0" err="1">
                          <a:effectLst/>
                          <a:latin typeface="Segoe UI" panose="020B0502040204020203" pitchFamily="34" charset="0"/>
                          <a:cs typeface="Segoe UI" panose="020B0502040204020203" pitchFamily="34" charset="0"/>
                        </a:rPr>
                        <a:t>Piwinski</a:t>
                      </a:r>
                      <a:r>
                        <a:rPr lang="en-US" sz="1400" u="none" strike="noStrike" dirty="0">
                          <a:effectLst/>
                          <a:latin typeface="Segoe UI" panose="020B0502040204020203" pitchFamily="34" charset="0"/>
                          <a:cs typeface="Segoe UI" panose="020B0502040204020203" pitchFamily="34" charset="0"/>
                        </a:rPr>
                        <a:t> angle [rad]</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6.3</a:t>
                      </a:r>
                    </a:p>
                  </a:txBody>
                  <a:tcPr marL="2520" marR="2520" marT="2520" marB="0" anchor="ctr">
                    <a:solidFill>
                      <a:srgbClr val="CFD4DB"/>
                    </a:solidFill>
                  </a:tcPr>
                </a:tc>
                <a:tc>
                  <a:txBody>
                    <a:bodyPr/>
                    <a:lstStyle/>
                    <a:p>
                      <a:pPr algn="ctr" fontAlgn="b"/>
                      <a:r>
                        <a:rPr lang="en-US" sz="1200" b="0" i="0" u="none" strike="noStrike" dirty="0">
                          <a:solidFill>
                            <a:srgbClr val="000000"/>
                          </a:solidFill>
                          <a:effectLst/>
                          <a:latin typeface="Segoe UI" panose="020B0502040204020203" pitchFamily="34" charset="0"/>
                          <a:cs typeface="Segoe UI" panose="020B0502040204020203" pitchFamily="34" charset="0"/>
                        </a:rPr>
                        <a:t>2.1</a:t>
                      </a:r>
                    </a:p>
                  </a:txBody>
                  <a:tcPr marL="2520" marR="2520" marT="2520" marB="0" anchor="ctr">
                    <a:solidFill>
                      <a:srgbClr val="CFD4DB"/>
                    </a:solidFill>
                  </a:tcPr>
                </a:tc>
                <a:tc>
                  <a:txBody>
                    <a:bodyPr/>
                    <a:lstStyle/>
                    <a:p>
                      <a:pPr algn="ctr" fontAlgn="b"/>
                      <a:r>
                        <a:rPr lang="en-US" sz="1200" u="none" strike="noStrike">
                          <a:effectLst/>
                          <a:latin typeface="Segoe UI" panose="020B0502040204020203" pitchFamily="34" charset="0"/>
                          <a:cs typeface="Segoe UI" panose="020B0502040204020203" pitchFamily="34" charset="0"/>
                        </a:rPr>
                        <a:t> </a:t>
                      </a:r>
                      <a:endParaRPr lang="en-US" sz="1200" b="0" i="0" u="none" strike="noStrike">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7.9</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2.4</a:t>
                      </a:r>
                      <a:endParaRPr lang="en-US" sz="1200" b="0"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extLst>
                  <a:ext uri="{0D108BD9-81ED-4DB2-BD59-A6C34878D82A}">
                    <a16:rowId xmlns:a16="http://schemas.microsoft.com/office/drawing/2014/main" val="2349545976"/>
                  </a:ext>
                </a:extLst>
              </a:tr>
              <a:tr h="365760">
                <a:tc>
                  <a:txBody>
                    <a:bodyPr/>
                    <a:lstStyle/>
                    <a:p>
                      <a:pPr algn="l" fontAlgn="b"/>
                      <a:r>
                        <a:rPr lang="en-US" sz="1400" u="none" strike="noStrike" dirty="0">
                          <a:effectLst/>
                          <a:latin typeface="Segoe UI" panose="020B0502040204020203" pitchFamily="34" charset="0"/>
                          <a:cs typeface="Segoe UI" panose="020B0502040204020203" pitchFamily="34" charset="0"/>
                        </a:rPr>
                        <a:t>Luminosity, ×10</a:t>
                      </a:r>
                      <a:r>
                        <a:rPr lang="en-US" sz="1400" u="none" strike="noStrike" baseline="30000" dirty="0">
                          <a:effectLst/>
                          <a:latin typeface="Segoe UI" panose="020B0502040204020203" pitchFamily="34" charset="0"/>
                          <a:cs typeface="Segoe UI" panose="020B0502040204020203" pitchFamily="34" charset="0"/>
                        </a:rPr>
                        <a:t>33</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R="2520" marT="2520" marB="0" anchor="ctr">
                    <a:solidFill>
                      <a:srgbClr val="EFDED5"/>
                    </a:solidFill>
                  </a:tcPr>
                </a:tc>
                <a:tc>
                  <a:txBody>
                    <a:bodyPr/>
                    <a:lstStyle/>
                    <a:p>
                      <a:pPr algn="ctr" fontAlgn="b"/>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1.54</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tc>
                  <a:txBody>
                    <a:bodyPr/>
                    <a:lstStyle/>
                    <a:p>
                      <a:pPr algn="ctr" fontAlgn="b"/>
                      <a:r>
                        <a:rPr lang="en-US" sz="1200" u="none" strike="noStrike" dirty="0">
                          <a:effectLst/>
                          <a:latin typeface="Segoe UI" panose="020B0502040204020203" pitchFamily="34" charset="0"/>
                          <a:cs typeface="Segoe UI" panose="020B0502040204020203" pitchFamily="34" charset="0"/>
                        </a:rPr>
                        <a:t> </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noFill/>
                  </a:tcPr>
                </a:tc>
                <a:tc gridSpan="2">
                  <a:txBody>
                    <a:bodyPr/>
                    <a:lstStyle/>
                    <a:p>
                      <a:pPr algn="ctr" fontAlgn="b"/>
                      <a:r>
                        <a:rPr lang="en-US" sz="1200" u="none" strike="noStrike" dirty="0">
                          <a:effectLst/>
                          <a:latin typeface="Segoe UI" panose="020B0502040204020203" pitchFamily="34" charset="0"/>
                          <a:cs typeface="Segoe UI" panose="020B0502040204020203" pitchFamily="34" charset="0"/>
                        </a:rPr>
                        <a:t>10.00</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2520" marR="2520" marT="2520" marB="0" anchor="ctr">
                    <a:solidFill>
                      <a:srgbClr val="CFD4DB"/>
                    </a:solidFill>
                  </a:tcPr>
                </a:tc>
                <a:tc hMerge="1">
                  <a:txBody>
                    <a:bodyPr/>
                    <a:lstStyle/>
                    <a:p>
                      <a:endParaRPr lang="en-US"/>
                    </a:p>
                  </a:txBody>
                  <a:tcPr/>
                </a:tc>
                <a:extLst>
                  <a:ext uri="{0D108BD9-81ED-4DB2-BD59-A6C34878D82A}">
                    <a16:rowId xmlns:a16="http://schemas.microsoft.com/office/drawing/2014/main" val="3862113620"/>
                  </a:ext>
                </a:extLst>
              </a:tr>
            </a:tbl>
          </a:graphicData>
        </a:graphic>
      </p:graphicFrame>
      <p:sp>
        <p:nvSpPr>
          <p:cNvPr id="8" name="TextBox 7">
            <a:extLst>
              <a:ext uri="{FF2B5EF4-FFF2-40B4-BE49-F238E27FC236}">
                <a16:creationId xmlns:a16="http://schemas.microsoft.com/office/drawing/2014/main" id="{CF7E8780-54EE-4141-81AA-2B646A5192F0}"/>
              </a:ext>
            </a:extLst>
          </p:cNvPr>
          <p:cNvSpPr txBox="1"/>
          <p:nvPr/>
        </p:nvSpPr>
        <p:spPr>
          <a:xfrm>
            <a:off x="281070" y="5825376"/>
            <a:ext cx="2777759" cy="369332"/>
          </a:xfrm>
          <a:prstGeom prst="rect">
            <a:avLst/>
          </a:prstGeom>
          <a:solidFill>
            <a:srgbClr val="EFDED5"/>
          </a:solidFill>
          <a:ln>
            <a:solidFill>
              <a:schemeClr val="bg1"/>
            </a:solidFill>
          </a:ln>
        </p:spPr>
        <p:txBody>
          <a:bodyPr wrap="square" rtlCol="0">
            <a:spAutoFit/>
          </a:bodyPr>
          <a:lstStyle/>
          <a:p>
            <a:r>
              <a:rPr lang="en-US" dirty="0"/>
              <a:t>*: h/v – horizontal / vertical</a:t>
            </a:r>
          </a:p>
        </p:txBody>
      </p:sp>
      <p:cxnSp>
        <p:nvCxnSpPr>
          <p:cNvPr id="6" name="Straight Arrow Connector 5">
            <a:extLst>
              <a:ext uri="{FF2B5EF4-FFF2-40B4-BE49-F238E27FC236}">
                <a16:creationId xmlns:a16="http://schemas.microsoft.com/office/drawing/2014/main" id="{152E23C9-6F28-46B2-90B0-3A31BCFB2EBD}"/>
              </a:ext>
            </a:extLst>
          </p:cNvPr>
          <p:cNvCxnSpPr>
            <a:cxnSpLocks/>
          </p:cNvCxnSpPr>
          <p:nvPr/>
        </p:nvCxnSpPr>
        <p:spPr>
          <a:xfrm flipV="1">
            <a:off x="6462713" y="1828800"/>
            <a:ext cx="1309687" cy="409575"/>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0B506F-5FAF-4ACE-A037-F233E247874C}"/>
              </a:ext>
            </a:extLst>
          </p:cNvPr>
          <p:cNvSpPr txBox="1"/>
          <p:nvPr/>
        </p:nvSpPr>
        <p:spPr>
          <a:xfrm>
            <a:off x="7879191" y="1505634"/>
            <a:ext cx="2588785" cy="646331"/>
          </a:xfrm>
          <a:prstGeom prst="rect">
            <a:avLst/>
          </a:prstGeom>
          <a:noFill/>
        </p:spPr>
        <p:txBody>
          <a:bodyPr wrap="square" rtlCol="0">
            <a:spAutoFit/>
          </a:bodyPr>
          <a:lstStyle/>
          <a:p>
            <a:r>
              <a:rPr lang="en-US" dirty="0"/>
              <a:t>One machine, multiple operation schemes</a:t>
            </a:r>
          </a:p>
        </p:txBody>
      </p:sp>
      <p:cxnSp>
        <p:nvCxnSpPr>
          <p:cNvPr id="11" name="Straight Arrow Connector 10">
            <a:extLst>
              <a:ext uri="{FF2B5EF4-FFF2-40B4-BE49-F238E27FC236}">
                <a16:creationId xmlns:a16="http://schemas.microsoft.com/office/drawing/2014/main" id="{4D15C9A7-FB0D-4783-9804-3D42AD435F93}"/>
              </a:ext>
            </a:extLst>
          </p:cNvPr>
          <p:cNvCxnSpPr/>
          <p:nvPr/>
        </p:nvCxnSpPr>
        <p:spPr>
          <a:xfrm>
            <a:off x="6462713" y="2624143"/>
            <a:ext cx="1309687" cy="0"/>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E35969-EA01-4613-ACE4-4D98B88E1CAA}"/>
              </a:ext>
            </a:extLst>
          </p:cNvPr>
          <p:cNvSpPr txBox="1"/>
          <p:nvPr/>
        </p:nvSpPr>
        <p:spPr>
          <a:xfrm>
            <a:off x="7879189" y="2277568"/>
            <a:ext cx="3346023" cy="646331"/>
          </a:xfrm>
          <a:prstGeom prst="rect">
            <a:avLst/>
          </a:prstGeom>
          <a:noFill/>
        </p:spPr>
        <p:txBody>
          <a:bodyPr wrap="square" rtlCol="0">
            <a:spAutoFit/>
          </a:bodyPr>
          <a:lstStyle/>
          <a:p>
            <a:r>
              <a:rPr lang="en-US" dirty="0"/>
              <a:t>Limit on cavity impedance </a:t>
            </a:r>
            <a:r>
              <a:rPr lang="en-US" dirty="0">
                <a:sym typeface="Wingdings" panose="05000000000000000000" pitchFamily="2" charset="2"/>
              </a:rPr>
              <a:t> cavity + HOM damping design</a:t>
            </a:r>
            <a:endParaRPr lang="en-US" dirty="0"/>
          </a:p>
        </p:txBody>
      </p:sp>
      <p:cxnSp>
        <p:nvCxnSpPr>
          <p:cNvPr id="13" name="Straight Arrow Connector 12">
            <a:extLst>
              <a:ext uri="{FF2B5EF4-FFF2-40B4-BE49-F238E27FC236}">
                <a16:creationId xmlns:a16="http://schemas.microsoft.com/office/drawing/2014/main" id="{B4EB1CB9-ECB4-4F2C-946A-EBE01440CB90}"/>
              </a:ext>
            </a:extLst>
          </p:cNvPr>
          <p:cNvCxnSpPr>
            <a:cxnSpLocks/>
          </p:cNvCxnSpPr>
          <p:nvPr/>
        </p:nvCxnSpPr>
        <p:spPr>
          <a:xfrm flipV="1">
            <a:off x="6467476" y="2733675"/>
            <a:ext cx="1304924" cy="1714513"/>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769899-CF0A-4AAC-B859-BC96C6822CB2}"/>
              </a:ext>
            </a:extLst>
          </p:cNvPr>
          <p:cNvCxnSpPr/>
          <p:nvPr/>
        </p:nvCxnSpPr>
        <p:spPr>
          <a:xfrm>
            <a:off x="6462713" y="3380702"/>
            <a:ext cx="1309687" cy="0"/>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55C28D5-A87A-45E9-95F6-882B7907BBEB}"/>
              </a:ext>
            </a:extLst>
          </p:cNvPr>
          <p:cNvSpPr txBox="1"/>
          <p:nvPr/>
        </p:nvSpPr>
        <p:spPr>
          <a:xfrm>
            <a:off x="7879190" y="3196036"/>
            <a:ext cx="3346023" cy="369332"/>
          </a:xfrm>
          <a:prstGeom prst="rect">
            <a:avLst/>
          </a:prstGeom>
          <a:noFill/>
        </p:spPr>
        <p:txBody>
          <a:bodyPr wrap="square" rtlCol="0">
            <a:spAutoFit/>
          </a:bodyPr>
          <a:lstStyle/>
          <a:p>
            <a:r>
              <a:rPr lang="en-US" dirty="0"/>
              <a:t>High current </a:t>
            </a:r>
            <a:r>
              <a:rPr lang="en-US" dirty="0">
                <a:sym typeface="Wingdings" panose="05000000000000000000" pitchFamily="2" charset="2"/>
              </a:rPr>
              <a:t> high input power</a:t>
            </a:r>
            <a:endParaRPr lang="en-US" dirty="0"/>
          </a:p>
        </p:txBody>
      </p:sp>
      <p:cxnSp>
        <p:nvCxnSpPr>
          <p:cNvPr id="17" name="Straight Arrow Connector 16">
            <a:extLst>
              <a:ext uri="{FF2B5EF4-FFF2-40B4-BE49-F238E27FC236}">
                <a16:creationId xmlns:a16="http://schemas.microsoft.com/office/drawing/2014/main" id="{C5F6A64F-6B0A-42B4-9761-545821A60D0E}"/>
              </a:ext>
            </a:extLst>
          </p:cNvPr>
          <p:cNvCxnSpPr>
            <a:cxnSpLocks/>
            <a:endCxn id="18" idx="1"/>
          </p:cNvCxnSpPr>
          <p:nvPr/>
        </p:nvCxnSpPr>
        <p:spPr>
          <a:xfrm flipV="1">
            <a:off x="6467476" y="4771354"/>
            <a:ext cx="1473628" cy="404832"/>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F343C4E-38FA-4751-B6B5-DECBDAE9657D}"/>
              </a:ext>
            </a:extLst>
          </p:cNvPr>
          <p:cNvSpPr txBox="1"/>
          <p:nvPr/>
        </p:nvSpPr>
        <p:spPr>
          <a:xfrm>
            <a:off x="7941104" y="4448188"/>
            <a:ext cx="2588785" cy="646331"/>
          </a:xfrm>
          <a:prstGeom prst="rect">
            <a:avLst/>
          </a:prstGeom>
          <a:noFill/>
        </p:spPr>
        <p:txBody>
          <a:bodyPr wrap="square" rtlCol="0">
            <a:spAutoFit/>
          </a:bodyPr>
          <a:lstStyle/>
          <a:p>
            <a:r>
              <a:rPr lang="en-US" dirty="0"/>
              <a:t>Large </a:t>
            </a:r>
            <a:r>
              <a:rPr lang="en-US" dirty="0" err="1"/>
              <a:t>Piwinski</a:t>
            </a:r>
            <a:r>
              <a:rPr lang="en-US" dirty="0"/>
              <a:t> angle </a:t>
            </a:r>
            <a:r>
              <a:rPr lang="en-US" dirty="0">
                <a:sym typeface="Wingdings" panose="05000000000000000000" pitchFamily="2" charset="2"/>
              </a:rPr>
              <a:t> c</a:t>
            </a:r>
            <a:r>
              <a:rPr lang="en-US" dirty="0"/>
              <a:t>rab cavity</a:t>
            </a:r>
          </a:p>
        </p:txBody>
      </p:sp>
      <p:cxnSp>
        <p:nvCxnSpPr>
          <p:cNvPr id="19" name="Straight Arrow Connector 18">
            <a:extLst>
              <a:ext uri="{FF2B5EF4-FFF2-40B4-BE49-F238E27FC236}">
                <a16:creationId xmlns:a16="http://schemas.microsoft.com/office/drawing/2014/main" id="{31F9ACFE-312F-4A1A-8DCC-19C19C563B3B}"/>
              </a:ext>
            </a:extLst>
          </p:cNvPr>
          <p:cNvCxnSpPr/>
          <p:nvPr/>
        </p:nvCxnSpPr>
        <p:spPr>
          <a:xfrm>
            <a:off x="6467476" y="5518388"/>
            <a:ext cx="1309687" cy="0"/>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E206990-99C3-4FA0-902E-B18E17E799DF}"/>
              </a:ext>
            </a:extLst>
          </p:cNvPr>
          <p:cNvSpPr txBox="1"/>
          <p:nvPr/>
        </p:nvSpPr>
        <p:spPr>
          <a:xfrm>
            <a:off x="7941103" y="5195222"/>
            <a:ext cx="2745947" cy="646331"/>
          </a:xfrm>
          <a:prstGeom prst="rect">
            <a:avLst/>
          </a:prstGeom>
          <a:noFill/>
        </p:spPr>
        <p:txBody>
          <a:bodyPr wrap="square" rtlCol="0">
            <a:spAutoFit/>
          </a:bodyPr>
          <a:lstStyle/>
          <a:p>
            <a:r>
              <a:rPr lang="en-US" dirty="0"/>
              <a:t>Long luminosity lifetime </a:t>
            </a:r>
            <a:r>
              <a:rPr lang="en-US" dirty="0">
                <a:sym typeface="Wingdings" panose="05000000000000000000" pitchFamily="2" charset="2"/>
              </a:rPr>
              <a:t> noise control</a:t>
            </a:r>
            <a:endParaRPr lang="en-US" dirty="0"/>
          </a:p>
        </p:txBody>
      </p:sp>
      <p:sp>
        <p:nvSpPr>
          <p:cNvPr id="23" name="TextBox 22">
            <a:extLst>
              <a:ext uri="{FF2B5EF4-FFF2-40B4-BE49-F238E27FC236}">
                <a16:creationId xmlns:a16="http://schemas.microsoft.com/office/drawing/2014/main" id="{69EE7010-9D42-46F4-8989-A3ED34843298}"/>
              </a:ext>
            </a:extLst>
          </p:cNvPr>
          <p:cNvSpPr txBox="1"/>
          <p:nvPr/>
        </p:nvSpPr>
        <p:spPr>
          <a:xfrm>
            <a:off x="7700595" y="1059389"/>
            <a:ext cx="3703210" cy="369332"/>
          </a:xfrm>
          <a:prstGeom prst="rect">
            <a:avLst/>
          </a:prstGeom>
          <a:noFill/>
        </p:spPr>
        <p:txBody>
          <a:bodyPr wrap="square" rtlCol="0">
            <a:spAutoFit/>
          </a:bodyPr>
          <a:lstStyle/>
          <a:p>
            <a:r>
              <a:rPr lang="en-US" dirty="0">
                <a:latin typeface="Segoe UI Black" panose="020B0A02040204020203" pitchFamily="34" charset="0"/>
                <a:ea typeface="Segoe UI Black" panose="020B0A02040204020203" pitchFamily="34" charset="0"/>
              </a:rPr>
              <a:t>Incomplete List of challenges:</a:t>
            </a:r>
          </a:p>
        </p:txBody>
      </p:sp>
      <p:cxnSp>
        <p:nvCxnSpPr>
          <p:cNvPr id="24" name="Straight Arrow Connector 23">
            <a:extLst>
              <a:ext uri="{FF2B5EF4-FFF2-40B4-BE49-F238E27FC236}">
                <a16:creationId xmlns:a16="http://schemas.microsoft.com/office/drawing/2014/main" id="{DF9F8BE5-3CE7-4E52-A378-768BD9C52FB6}"/>
              </a:ext>
            </a:extLst>
          </p:cNvPr>
          <p:cNvCxnSpPr>
            <a:cxnSpLocks/>
          </p:cNvCxnSpPr>
          <p:nvPr/>
        </p:nvCxnSpPr>
        <p:spPr>
          <a:xfrm>
            <a:off x="6462713" y="3742652"/>
            <a:ext cx="1376362" cy="357861"/>
          </a:xfrm>
          <a:prstGeom prst="straightConnector1">
            <a:avLst/>
          </a:prstGeom>
          <a:ln w="38100">
            <a:solidFill>
              <a:srgbClr val="4E5B6A"/>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FE0AEF-E074-440A-8A95-B12F9F35F1D0}"/>
              </a:ext>
            </a:extLst>
          </p:cNvPr>
          <p:cNvSpPr txBox="1"/>
          <p:nvPr/>
        </p:nvSpPr>
        <p:spPr>
          <a:xfrm>
            <a:off x="7936341" y="3751505"/>
            <a:ext cx="2817384" cy="646331"/>
          </a:xfrm>
          <a:prstGeom prst="rect">
            <a:avLst/>
          </a:prstGeom>
          <a:noFill/>
        </p:spPr>
        <p:txBody>
          <a:bodyPr wrap="square" rtlCol="0">
            <a:spAutoFit/>
          </a:bodyPr>
          <a:lstStyle/>
          <a:p>
            <a:r>
              <a:rPr lang="en-US" dirty="0"/>
              <a:t>Small beta @ IP </a:t>
            </a:r>
            <a:r>
              <a:rPr lang="en-US" dirty="0">
                <a:sym typeface="Wingdings" panose="05000000000000000000" pitchFamily="2" charset="2"/>
              </a:rPr>
              <a:t> </a:t>
            </a:r>
          </a:p>
          <a:p>
            <a:r>
              <a:rPr lang="en-US" dirty="0">
                <a:sym typeface="Wingdings" panose="05000000000000000000" pitchFamily="2" charset="2"/>
              </a:rPr>
              <a:t>large crab cavity aperture</a:t>
            </a:r>
            <a:endParaRPr lang="en-US" dirty="0"/>
          </a:p>
        </p:txBody>
      </p:sp>
    </p:spTree>
    <p:extLst>
      <p:ext uri="{BB962C8B-B14F-4D97-AF65-F5344CB8AC3E}">
        <p14:creationId xmlns:p14="http://schemas.microsoft.com/office/powerpoint/2010/main" val="98102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P spid="20"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athletic game, sport, tennis&#10;&#10;Description automatically generated">
            <a:extLst>
              <a:ext uri="{FF2B5EF4-FFF2-40B4-BE49-F238E27FC236}">
                <a16:creationId xmlns:a16="http://schemas.microsoft.com/office/drawing/2014/main" id="{F2384C29-5004-4DDC-BE9D-D374A00FB333}"/>
              </a:ext>
            </a:extLst>
          </p:cNvPr>
          <p:cNvPicPr>
            <a:picLocks noChangeAspect="1"/>
          </p:cNvPicPr>
          <p:nvPr/>
        </p:nvPicPr>
        <p:blipFill rotWithShape="1">
          <a:blip r:embed="rId2"/>
          <a:srcRect b="41731"/>
          <a:stretch/>
        </p:blipFill>
        <p:spPr>
          <a:xfrm>
            <a:off x="3107900" y="2727688"/>
            <a:ext cx="8490210" cy="2782624"/>
          </a:xfrm>
          <a:prstGeom prst="rect">
            <a:avLst/>
          </a:prstGeom>
        </p:spPr>
      </p:pic>
      <p:sp>
        <p:nvSpPr>
          <p:cNvPr id="2" name="Title 1">
            <a:extLst>
              <a:ext uri="{FF2B5EF4-FFF2-40B4-BE49-F238E27FC236}">
                <a16:creationId xmlns:a16="http://schemas.microsoft.com/office/drawing/2014/main" id="{7C155435-16DC-4A25-841F-0A1D686274C9}"/>
              </a:ext>
            </a:extLst>
          </p:cNvPr>
          <p:cNvSpPr>
            <a:spLocks noGrp="1"/>
          </p:cNvSpPr>
          <p:nvPr>
            <p:ph type="title"/>
          </p:nvPr>
        </p:nvSpPr>
        <p:spPr/>
        <p:txBody>
          <a:bodyPr/>
          <a:lstStyle/>
          <a:p>
            <a:r>
              <a:rPr lang="en-US" dirty="0"/>
              <a:t>	Electron Ion Collider (S)RF Systems</a:t>
            </a:r>
          </a:p>
        </p:txBody>
      </p:sp>
      <p:sp>
        <p:nvSpPr>
          <p:cNvPr id="4" name="Slide Number Placeholder 3">
            <a:extLst>
              <a:ext uri="{FF2B5EF4-FFF2-40B4-BE49-F238E27FC236}">
                <a16:creationId xmlns:a16="http://schemas.microsoft.com/office/drawing/2014/main" id="{51BFB702-987E-4C2C-971B-52C139ABA77A}"/>
              </a:ext>
            </a:extLst>
          </p:cNvPr>
          <p:cNvSpPr>
            <a:spLocks noGrp="1"/>
          </p:cNvSpPr>
          <p:nvPr>
            <p:ph type="sldNum" sz="quarter" idx="12"/>
          </p:nvPr>
        </p:nvSpPr>
        <p:spPr/>
        <p:txBody>
          <a:bodyPr/>
          <a:lstStyle/>
          <a:p>
            <a:fld id="{F6657736-2D9A-4833-9BB6-BA486362B200}" type="slidenum">
              <a:rPr lang="en-US" smtClean="0"/>
              <a:pPr/>
              <a:t>6</a:t>
            </a:fld>
            <a:endParaRPr lang="en-US" dirty="0"/>
          </a:p>
        </p:txBody>
      </p:sp>
      <p:sp>
        <p:nvSpPr>
          <p:cNvPr id="5" name="TextBox 4">
            <a:extLst>
              <a:ext uri="{FF2B5EF4-FFF2-40B4-BE49-F238E27FC236}">
                <a16:creationId xmlns:a16="http://schemas.microsoft.com/office/drawing/2014/main" id="{AB8A128B-F867-47DF-AC0A-BDFB5CFE16CE}"/>
              </a:ext>
            </a:extLst>
          </p:cNvPr>
          <p:cNvSpPr txBox="1"/>
          <p:nvPr/>
        </p:nvSpPr>
        <p:spPr>
          <a:xfrm>
            <a:off x="214879" y="827372"/>
            <a:ext cx="8443708"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ü"/>
            </a:pPr>
            <a:r>
              <a:rPr lang="en-US" dirty="0"/>
              <a:t>Hadron Storage Ring (40-275 GeV)</a:t>
            </a:r>
          </a:p>
          <a:p>
            <a:pPr marL="285750" indent="-285750">
              <a:buSzPct val="120000"/>
              <a:buBlip>
                <a:blip r:embed="rId3"/>
              </a:buBlip>
            </a:pPr>
            <a:r>
              <a:rPr lang="en-US" dirty="0"/>
              <a:t>Electron Storage Ring (2.5-18GeV)</a:t>
            </a:r>
          </a:p>
          <a:p>
            <a:pPr marL="285750" indent="-285750">
              <a:buSzPct val="120000"/>
              <a:buBlip>
                <a:blip r:embed="rId3"/>
              </a:buBlip>
            </a:pPr>
            <a:r>
              <a:rPr lang="en-US" dirty="0"/>
              <a:t>Electron Rapid Cycling Synchrotron (accelerating ring 400MeV-top energy) </a:t>
            </a:r>
          </a:p>
          <a:p>
            <a:pPr marL="285750" indent="-285750">
              <a:buSzPct val="120000"/>
              <a:buBlip>
                <a:blip r:embed="rId3"/>
              </a:buBlip>
            </a:pPr>
            <a:r>
              <a:rPr lang="en-US" altLang="zh-CN" dirty="0"/>
              <a:t>High Luminosity Interaction Region(s)</a:t>
            </a:r>
          </a:p>
          <a:p>
            <a:pPr marL="285750" indent="-285750">
              <a:buSzPct val="120000"/>
              <a:buBlip>
                <a:blip r:embed="rId3"/>
              </a:buBlip>
            </a:pPr>
            <a:r>
              <a:rPr lang="en-US" dirty="0"/>
              <a:t>Strong Hadron Cooler System</a:t>
            </a:r>
          </a:p>
        </p:txBody>
      </p:sp>
      <p:sp>
        <p:nvSpPr>
          <p:cNvPr id="6" name="Arrow: Down 5">
            <a:extLst>
              <a:ext uri="{FF2B5EF4-FFF2-40B4-BE49-F238E27FC236}">
                <a16:creationId xmlns:a16="http://schemas.microsoft.com/office/drawing/2014/main" id="{B39A92D5-FEE3-4A3D-978F-72B65CE7EB6C}"/>
              </a:ext>
            </a:extLst>
          </p:cNvPr>
          <p:cNvSpPr/>
          <p:nvPr/>
        </p:nvSpPr>
        <p:spPr>
          <a:xfrm>
            <a:off x="1200346" y="2632693"/>
            <a:ext cx="1731391" cy="401632"/>
          </a:xfrm>
          <a:prstGeom prst="downArrow">
            <a:avLst/>
          </a:prstGeom>
          <a:gradFill flip="none" rotWithShape="1">
            <a:gsLst>
              <a:gs pos="0">
                <a:schemeClr val="accent1">
                  <a:lumMod val="75000"/>
                </a:schemeClr>
              </a:gs>
              <a:gs pos="67000">
                <a:schemeClr val="accent1">
                  <a:lumMod val="75000"/>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FB0AE06-0E8E-404F-AD3F-95D542340E39}"/>
              </a:ext>
            </a:extLst>
          </p:cNvPr>
          <p:cNvGrpSpPr/>
          <p:nvPr/>
        </p:nvGrpSpPr>
        <p:grpSpPr>
          <a:xfrm>
            <a:off x="3580496" y="2284492"/>
            <a:ext cx="2674258" cy="1071840"/>
            <a:chOff x="3608777" y="2369335"/>
            <a:chExt cx="2674258" cy="1071840"/>
          </a:xfrm>
        </p:grpSpPr>
        <p:sp>
          <p:nvSpPr>
            <p:cNvPr id="10" name="TextBox 9">
              <a:extLst>
                <a:ext uri="{FF2B5EF4-FFF2-40B4-BE49-F238E27FC236}">
                  <a16:creationId xmlns:a16="http://schemas.microsoft.com/office/drawing/2014/main" id="{6DCB3EDA-A9CD-466F-AD22-B25E920A84E8}"/>
                </a:ext>
              </a:extLst>
            </p:cNvPr>
            <p:cNvSpPr txBox="1"/>
            <p:nvPr/>
          </p:nvSpPr>
          <p:spPr>
            <a:xfrm>
              <a:off x="3608777" y="2369335"/>
              <a:ext cx="1933158" cy="369332"/>
            </a:xfrm>
            <a:prstGeom prst="rect">
              <a:avLst/>
            </a:prstGeom>
            <a:solidFill>
              <a:schemeClr val="bg1"/>
            </a:solidFill>
          </p:spPr>
          <p:txBody>
            <a:bodyPr wrap="none" rtlCol="0">
              <a:spAutoFit/>
            </a:bodyPr>
            <a:lstStyle/>
            <a:p>
              <a:r>
                <a:rPr lang="en-US" dirty="0">
                  <a:solidFill>
                    <a:srgbClr val="FF0000"/>
                  </a:solidFill>
                </a:rPr>
                <a:t>IR-10: SRF Systems</a:t>
              </a:r>
            </a:p>
          </p:txBody>
        </p:sp>
        <p:sp>
          <p:nvSpPr>
            <p:cNvPr id="14" name="TextBox 13">
              <a:extLst>
                <a:ext uri="{FF2B5EF4-FFF2-40B4-BE49-F238E27FC236}">
                  <a16:creationId xmlns:a16="http://schemas.microsoft.com/office/drawing/2014/main" id="{F8ACB8D0-5E9E-407C-BCF9-5858239A9E46}"/>
                </a:ext>
              </a:extLst>
            </p:cNvPr>
            <p:cNvSpPr txBox="1"/>
            <p:nvPr/>
          </p:nvSpPr>
          <p:spPr>
            <a:xfrm>
              <a:off x="3608777" y="2702511"/>
              <a:ext cx="2674258" cy="738664"/>
            </a:xfrm>
            <a:prstGeom prst="rect">
              <a:avLst/>
            </a:prstGeom>
            <a:solidFill>
              <a:schemeClr val="bg1"/>
            </a:solidFill>
          </p:spPr>
          <p:txBody>
            <a:bodyPr wrap="none" rtlCol="0">
              <a:spAutoFit/>
            </a:bodyPr>
            <a:lstStyle/>
            <a:p>
              <a:r>
                <a:rPr lang="en-US" sz="1400" dirty="0">
                  <a:solidFill>
                    <a:srgbClr val="C00000"/>
                  </a:solidFill>
                </a:rPr>
                <a:t>RCS </a:t>
              </a:r>
              <a:r>
                <a:rPr lang="en-US" altLang="zh-CN" sz="1400" dirty="0">
                  <a:solidFill>
                    <a:srgbClr val="C00000"/>
                  </a:solidFill>
                </a:rPr>
                <a:t>S</a:t>
              </a:r>
              <a:r>
                <a:rPr lang="en-US" sz="1400" dirty="0">
                  <a:solidFill>
                    <a:srgbClr val="C00000"/>
                  </a:solidFill>
                </a:rPr>
                <a:t>RF Systems</a:t>
              </a:r>
            </a:p>
            <a:p>
              <a:r>
                <a:rPr lang="en-US" sz="1400" dirty="0">
                  <a:solidFill>
                    <a:srgbClr val="00B0F0"/>
                  </a:solidFill>
                </a:rPr>
                <a:t>Electron Storage Ring </a:t>
              </a:r>
              <a:r>
                <a:rPr lang="en-US" altLang="zh-CN" sz="1400" dirty="0">
                  <a:solidFill>
                    <a:srgbClr val="00B0F0"/>
                  </a:solidFill>
                </a:rPr>
                <a:t>S</a:t>
              </a:r>
              <a:r>
                <a:rPr lang="en-US" sz="1400" dirty="0">
                  <a:solidFill>
                    <a:srgbClr val="00B0F0"/>
                  </a:solidFill>
                </a:rPr>
                <a:t>RF Systems</a:t>
              </a:r>
            </a:p>
            <a:p>
              <a:r>
                <a:rPr lang="en-US" sz="1400" dirty="0">
                  <a:solidFill>
                    <a:schemeClr val="accent4">
                      <a:lumMod val="75000"/>
                    </a:schemeClr>
                  </a:solidFill>
                </a:rPr>
                <a:t>Hadron Ring Storage </a:t>
              </a:r>
              <a:r>
                <a:rPr lang="en-US" altLang="zh-CN" sz="1400" dirty="0">
                  <a:solidFill>
                    <a:schemeClr val="accent4">
                      <a:lumMod val="75000"/>
                    </a:schemeClr>
                  </a:solidFill>
                </a:rPr>
                <a:t>S</a:t>
              </a:r>
              <a:r>
                <a:rPr lang="en-US" sz="1400" dirty="0">
                  <a:solidFill>
                    <a:schemeClr val="accent4">
                      <a:lumMod val="75000"/>
                    </a:schemeClr>
                  </a:solidFill>
                </a:rPr>
                <a:t>RF</a:t>
              </a:r>
            </a:p>
          </p:txBody>
        </p:sp>
      </p:grpSp>
      <p:grpSp>
        <p:nvGrpSpPr>
          <p:cNvPr id="21" name="Group 20">
            <a:extLst>
              <a:ext uri="{FF2B5EF4-FFF2-40B4-BE49-F238E27FC236}">
                <a16:creationId xmlns:a16="http://schemas.microsoft.com/office/drawing/2014/main" id="{037BC8EB-038E-4C4A-85A7-19B9DFA96D8F}"/>
              </a:ext>
            </a:extLst>
          </p:cNvPr>
          <p:cNvGrpSpPr/>
          <p:nvPr/>
        </p:nvGrpSpPr>
        <p:grpSpPr>
          <a:xfrm>
            <a:off x="8585856" y="2462612"/>
            <a:ext cx="2700356" cy="609790"/>
            <a:chOff x="8614137" y="2547455"/>
            <a:chExt cx="2700356" cy="609790"/>
          </a:xfrm>
        </p:grpSpPr>
        <p:sp>
          <p:nvSpPr>
            <p:cNvPr id="13" name="TextBox 12">
              <a:extLst>
                <a:ext uri="{FF2B5EF4-FFF2-40B4-BE49-F238E27FC236}">
                  <a16:creationId xmlns:a16="http://schemas.microsoft.com/office/drawing/2014/main" id="{A2A43BFB-9794-4CFE-AF8E-6A4E40878F19}"/>
                </a:ext>
              </a:extLst>
            </p:cNvPr>
            <p:cNvSpPr txBox="1"/>
            <p:nvPr/>
          </p:nvSpPr>
          <p:spPr>
            <a:xfrm>
              <a:off x="8614137" y="2547455"/>
              <a:ext cx="2700356" cy="369332"/>
            </a:xfrm>
            <a:prstGeom prst="rect">
              <a:avLst/>
            </a:prstGeom>
            <a:solidFill>
              <a:schemeClr val="bg1"/>
            </a:solidFill>
          </p:spPr>
          <p:txBody>
            <a:bodyPr wrap="none" rtlCol="0">
              <a:spAutoFit/>
            </a:bodyPr>
            <a:lstStyle/>
            <a:p>
              <a:pPr algn="r"/>
              <a:r>
                <a:rPr lang="en-US" dirty="0">
                  <a:solidFill>
                    <a:srgbClr val="7030A0"/>
                  </a:solidFill>
                </a:rPr>
                <a:t>IR-2: Strong Hadron Cooler</a:t>
              </a:r>
            </a:p>
          </p:txBody>
        </p:sp>
        <p:sp>
          <p:nvSpPr>
            <p:cNvPr id="15" name="TextBox 14">
              <a:extLst>
                <a:ext uri="{FF2B5EF4-FFF2-40B4-BE49-F238E27FC236}">
                  <a16:creationId xmlns:a16="http://schemas.microsoft.com/office/drawing/2014/main" id="{B6DF2316-1B65-4257-9976-B0BE851D4E6D}"/>
                </a:ext>
              </a:extLst>
            </p:cNvPr>
            <p:cNvSpPr txBox="1"/>
            <p:nvPr/>
          </p:nvSpPr>
          <p:spPr>
            <a:xfrm>
              <a:off x="8658587" y="2849468"/>
              <a:ext cx="2215030" cy="307777"/>
            </a:xfrm>
            <a:prstGeom prst="rect">
              <a:avLst/>
            </a:prstGeom>
            <a:solidFill>
              <a:schemeClr val="bg1"/>
            </a:solidFill>
          </p:spPr>
          <p:txBody>
            <a:bodyPr wrap="none" rtlCol="0">
              <a:spAutoFit/>
            </a:bodyPr>
            <a:lstStyle/>
            <a:p>
              <a:r>
                <a:rPr lang="en-US" sz="1400" dirty="0">
                  <a:solidFill>
                    <a:srgbClr val="7030A0"/>
                  </a:solidFill>
                </a:rPr>
                <a:t>Energy Recovery Linac (ERL)</a:t>
              </a:r>
            </a:p>
          </p:txBody>
        </p:sp>
      </p:grpSp>
      <p:sp>
        <p:nvSpPr>
          <p:cNvPr id="11" name="TextBox 10">
            <a:extLst>
              <a:ext uri="{FF2B5EF4-FFF2-40B4-BE49-F238E27FC236}">
                <a16:creationId xmlns:a16="http://schemas.microsoft.com/office/drawing/2014/main" id="{1031514A-8BC9-42AC-9EDF-8E5D47ECB5F0}"/>
              </a:ext>
            </a:extLst>
          </p:cNvPr>
          <p:cNvSpPr txBox="1"/>
          <p:nvPr/>
        </p:nvSpPr>
        <p:spPr>
          <a:xfrm>
            <a:off x="5697195" y="5594746"/>
            <a:ext cx="2617511" cy="338554"/>
          </a:xfrm>
          <a:prstGeom prst="rect">
            <a:avLst/>
          </a:prstGeom>
          <a:solidFill>
            <a:schemeClr val="bg1"/>
          </a:solidFill>
        </p:spPr>
        <p:txBody>
          <a:bodyPr wrap="none" rtlCol="0">
            <a:spAutoFit/>
          </a:bodyPr>
          <a:lstStyle/>
          <a:p>
            <a:pPr algn="ctr"/>
            <a:r>
              <a:rPr lang="en-US" sz="1600" dirty="0">
                <a:solidFill>
                  <a:schemeClr val="accent2">
                    <a:lumMod val="75000"/>
                  </a:schemeClr>
                </a:solidFill>
              </a:rPr>
              <a:t>IR-6: Crab Cavity SRF Systems</a:t>
            </a:r>
          </a:p>
        </p:txBody>
      </p:sp>
      <p:grpSp>
        <p:nvGrpSpPr>
          <p:cNvPr id="23" name="Group 22">
            <a:extLst>
              <a:ext uri="{FF2B5EF4-FFF2-40B4-BE49-F238E27FC236}">
                <a16:creationId xmlns:a16="http://schemas.microsoft.com/office/drawing/2014/main" id="{3229202A-D710-48D1-8176-BD08DAEC643E}"/>
              </a:ext>
            </a:extLst>
          </p:cNvPr>
          <p:cNvGrpSpPr/>
          <p:nvPr/>
        </p:nvGrpSpPr>
        <p:grpSpPr>
          <a:xfrm>
            <a:off x="9809864" y="4947798"/>
            <a:ext cx="1788246" cy="893033"/>
            <a:chOff x="9838145" y="5032641"/>
            <a:chExt cx="1788246" cy="893033"/>
          </a:xfrm>
        </p:grpSpPr>
        <p:sp>
          <p:nvSpPr>
            <p:cNvPr id="12" name="TextBox 11">
              <a:extLst>
                <a:ext uri="{FF2B5EF4-FFF2-40B4-BE49-F238E27FC236}">
                  <a16:creationId xmlns:a16="http://schemas.microsoft.com/office/drawing/2014/main" id="{857413BA-8FD2-4F03-BD6D-D8A3E3DA02A5}"/>
                </a:ext>
              </a:extLst>
            </p:cNvPr>
            <p:cNvSpPr txBox="1"/>
            <p:nvPr/>
          </p:nvSpPr>
          <p:spPr>
            <a:xfrm>
              <a:off x="9841222" y="5032641"/>
              <a:ext cx="1785169" cy="338554"/>
            </a:xfrm>
            <a:prstGeom prst="rect">
              <a:avLst/>
            </a:prstGeom>
            <a:solidFill>
              <a:schemeClr val="bg1"/>
            </a:solidFill>
          </p:spPr>
          <p:txBody>
            <a:bodyPr wrap="none" rtlCol="0">
              <a:spAutoFit/>
            </a:bodyPr>
            <a:lstStyle/>
            <a:p>
              <a:pPr algn="ctr"/>
              <a:r>
                <a:rPr lang="en-US" sz="1600" dirty="0">
                  <a:solidFill>
                    <a:schemeClr val="accent4">
                      <a:lumMod val="75000"/>
                    </a:schemeClr>
                  </a:solidFill>
                </a:rPr>
                <a:t>IR-4: NCRF Systems</a:t>
              </a:r>
            </a:p>
          </p:txBody>
        </p:sp>
        <p:sp>
          <p:nvSpPr>
            <p:cNvPr id="17" name="TextBox 16">
              <a:extLst>
                <a:ext uri="{FF2B5EF4-FFF2-40B4-BE49-F238E27FC236}">
                  <a16:creationId xmlns:a16="http://schemas.microsoft.com/office/drawing/2014/main" id="{B9E94A11-617A-4E82-9C49-A39948BF7EC2}"/>
                </a:ext>
              </a:extLst>
            </p:cNvPr>
            <p:cNvSpPr txBox="1"/>
            <p:nvPr/>
          </p:nvSpPr>
          <p:spPr>
            <a:xfrm>
              <a:off x="9838145" y="5402454"/>
              <a:ext cx="1788246" cy="523220"/>
            </a:xfrm>
            <a:prstGeom prst="rect">
              <a:avLst/>
            </a:prstGeom>
            <a:solidFill>
              <a:schemeClr val="bg1"/>
            </a:solidFill>
          </p:spPr>
          <p:txBody>
            <a:bodyPr wrap="none" rtlCol="0">
              <a:spAutoFit/>
            </a:bodyPr>
            <a:lstStyle/>
            <a:p>
              <a:r>
                <a:rPr lang="en-US" sz="1400" dirty="0">
                  <a:solidFill>
                    <a:schemeClr val="accent4">
                      <a:lumMod val="75000"/>
                    </a:schemeClr>
                  </a:solidFill>
                </a:rPr>
                <a:t>Hadron NCRF Systems</a:t>
              </a:r>
            </a:p>
            <a:p>
              <a:r>
                <a:rPr lang="en-US" sz="1400" dirty="0">
                  <a:solidFill>
                    <a:srgbClr val="C00000"/>
                  </a:solidFill>
                </a:rPr>
                <a:t>RCS NCRF Systems</a:t>
              </a:r>
            </a:p>
          </p:txBody>
        </p:sp>
      </p:grpSp>
      <p:sp>
        <p:nvSpPr>
          <p:cNvPr id="19" name="Rectangle 18">
            <a:extLst>
              <a:ext uri="{FF2B5EF4-FFF2-40B4-BE49-F238E27FC236}">
                <a16:creationId xmlns:a16="http://schemas.microsoft.com/office/drawing/2014/main" id="{1668D9AC-ECE1-4196-A27A-9A2B833BF41E}"/>
              </a:ext>
            </a:extLst>
          </p:cNvPr>
          <p:cNvSpPr/>
          <p:nvPr/>
        </p:nvSpPr>
        <p:spPr>
          <a:xfrm>
            <a:off x="8502521" y="1416801"/>
            <a:ext cx="4402932" cy="600164"/>
          </a:xfrm>
          <a:prstGeom prst="rect">
            <a:avLst/>
          </a:prstGeom>
        </p:spPr>
        <p:txBody>
          <a:bodyPr wrap="square">
            <a:spAutoFit/>
          </a:bodyPr>
          <a:lstStyle/>
          <a:p>
            <a:pPr>
              <a:spcAft>
                <a:spcPts val="600"/>
              </a:spcAft>
            </a:pPr>
            <a:r>
              <a:rPr lang="en-US" sz="1400" b="1" i="1" dirty="0"/>
              <a:t>K. Smith and J. Preble</a:t>
            </a:r>
          </a:p>
          <a:p>
            <a:pPr>
              <a:spcAft>
                <a:spcPts val="600"/>
              </a:spcAft>
            </a:pPr>
            <a:r>
              <a:rPr lang="en-US" sz="1400" b="1" i="1" dirty="0"/>
              <a:t>EIC Director’s Review, December 8-10, 2020</a:t>
            </a:r>
          </a:p>
        </p:txBody>
      </p:sp>
      <p:sp>
        <p:nvSpPr>
          <p:cNvPr id="24" name="TextBox 23">
            <a:extLst>
              <a:ext uri="{FF2B5EF4-FFF2-40B4-BE49-F238E27FC236}">
                <a16:creationId xmlns:a16="http://schemas.microsoft.com/office/drawing/2014/main" id="{315703DE-9099-47CE-B66D-3310870852A1}"/>
              </a:ext>
            </a:extLst>
          </p:cNvPr>
          <p:cNvSpPr txBox="1"/>
          <p:nvPr/>
        </p:nvSpPr>
        <p:spPr>
          <a:xfrm>
            <a:off x="270038" y="3429000"/>
            <a:ext cx="3510110" cy="923330"/>
          </a:xfrm>
          <a:prstGeom prst="rect">
            <a:avLst/>
          </a:prstGeom>
          <a:noFill/>
        </p:spPr>
        <p:txBody>
          <a:bodyPr wrap="square" rtlCol="0">
            <a:spAutoFit/>
          </a:bodyPr>
          <a:lstStyle/>
          <a:p>
            <a:r>
              <a:rPr lang="en-US" dirty="0">
                <a:solidFill>
                  <a:srgbClr val="C00000"/>
                </a:solidFill>
              </a:rPr>
              <a:t>The RF systems of the EIC grouped in four sections, with functions that serve for different purposes. </a:t>
            </a:r>
          </a:p>
        </p:txBody>
      </p:sp>
      <p:sp>
        <p:nvSpPr>
          <p:cNvPr id="25" name="Rectangle 24">
            <a:extLst>
              <a:ext uri="{FF2B5EF4-FFF2-40B4-BE49-F238E27FC236}">
                <a16:creationId xmlns:a16="http://schemas.microsoft.com/office/drawing/2014/main" id="{8C35B6EF-4E06-46B5-9072-CC07E78E01A6}"/>
              </a:ext>
            </a:extLst>
          </p:cNvPr>
          <p:cNvSpPr/>
          <p:nvPr/>
        </p:nvSpPr>
        <p:spPr>
          <a:xfrm>
            <a:off x="270038" y="4549228"/>
            <a:ext cx="3387562" cy="923330"/>
          </a:xfrm>
          <a:prstGeom prst="rect">
            <a:avLst/>
          </a:prstGeom>
        </p:spPr>
        <p:txBody>
          <a:bodyPr wrap="square">
            <a:spAutoFit/>
          </a:bodyPr>
          <a:lstStyle/>
          <a:p>
            <a:pPr>
              <a:spcBef>
                <a:spcPts val="600"/>
              </a:spcBef>
            </a:pPr>
            <a:r>
              <a:rPr lang="en-US" dirty="0">
                <a:solidFill>
                  <a:srgbClr val="0070C0"/>
                </a:solidFill>
              </a:rPr>
              <a:t>Three out of four are Superconducting RF sites with 4K and 2K liquid helium capabilities.</a:t>
            </a:r>
          </a:p>
        </p:txBody>
      </p:sp>
    </p:spTree>
    <p:extLst>
      <p:ext uri="{BB962C8B-B14F-4D97-AF65-F5344CB8AC3E}">
        <p14:creationId xmlns:p14="http://schemas.microsoft.com/office/powerpoint/2010/main" val="121806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742B-3F84-4599-836D-92CE3B854D23}"/>
              </a:ext>
            </a:extLst>
          </p:cNvPr>
          <p:cNvSpPr>
            <a:spLocks noGrp="1"/>
          </p:cNvSpPr>
          <p:nvPr>
            <p:ph type="title"/>
          </p:nvPr>
        </p:nvSpPr>
        <p:spPr/>
        <p:txBody>
          <a:bodyPr/>
          <a:lstStyle/>
          <a:p>
            <a:r>
              <a:rPr lang="en-US" dirty="0"/>
              <a:t>SRF systems in the EIC WBS </a:t>
            </a:r>
          </a:p>
        </p:txBody>
      </p:sp>
      <p:sp>
        <p:nvSpPr>
          <p:cNvPr id="4" name="Slide Number Placeholder 3">
            <a:extLst>
              <a:ext uri="{FF2B5EF4-FFF2-40B4-BE49-F238E27FC236}">
                <a16:creationId xmlns:a16="http://schemas.microsoft.com/office/drawing/2014/main" id="{1028C9FA-E860-43CE-93A8-92409534BEC6}"/>
              </a:ext>
            </a:extLst>
          </p:cNvPr>
          <p:cNvSpPr>
            <a:spLocks noGrp="1"/>
          </p:cNvSpPr>
          <p:nvPr>
            <p:ph type="sldNum" sz="quarter" idx="12"/>
          </p:nvPr>
        </p:nvSpPr>
        <p:spPr/>
        <p:txBody>
          <a:bodyPr/>
          <a:lstStyle/>
          <a:p>
            <a:fld id="{F6657736-2D9A-4833-9BB6-BA486362B200}" type="slidenum">
              <a:rPr lang="en-US" smtClean="0"/>
              <a:pPr/>
              <a:t>7</a:t>
            </a:fld>
            <a:endParaRPr lang="en-US" dirty="0"/>
          </a:p>
        </p:txBody>
      </p:sp>
      <p:pic>
        <p:nvPicPr>
          <p:cNvPr id="6" name="Picture 5">
            <a:extLst>
              <a:ext uri="{FF2B5EF4-FFF2-40B4-BE49-F238E27FC236}">
                <a16:creationId xmlns:a16="http://schemas.microsoft.com/office/drawing/2014/main" id="{5401498B-5B2A-4F1C-9105-CC693592E69C}"/>
              </a:ext>
            </a:extLst>
          </p:cNvPr>
          <p:cNvPicPr>
            <a:picLocks noChangeAspect="1"/>
          </p:cNvPicPr>
          <p:nvPr/>
        </p:nvPicPr>
        <p:blipFill rotWithShape="1">
          <a:blip r:embed="rId2"/>
          <a:srcRect t="24898"/>
          <a:stretch/>
        </p:blipFill>
        <p:spPr>
          <a:xfrm>
            <a:off x="534825" y="866273"/>
            <a:ext cx="11135096" cy="5223894"/>
          </a:xfrm>
          <a:prstGeom prst="rect">
            <a:avLst/>
          </a:prstGeom>
        </p:spPr>
      </p:pic>
      <p:sp>
        <p:nvSpPr>
          <p:cNvPr id="9" name="TextBox 8">
            <a:extLst>
              <a:ext uri="{FF2B5EF4-FFF2-40B4-BE49-F238E27FC236}">
                <a16:creationId xmlns:a16="http://schemas.microsoft.com/office/drawing/2014/main" id="{0971D7F6-DF6B-4AE9-ABF5-AC4F951D4FED}"/>
              </a:ext>
            </a:extLst>
          </p:cNvPr>
          <p:cNvSpPr txBox="1"/>
          <p:nvPr/>
        </p:nvSpPr>
        <p:spPr>
          <a:xfrm>
            <a:off x="952319" y="5622395"/>
            <a:ext cx="1150656" cy="369332"/>
          </a:xfrm>
          <a:prstGeom prst="rect">
            <a:avLst/>
          </a:prstGeom>
          <a:noFill/>
          <a:ln w="38100">
            <a:solidFill>
              <a:srgbClr val="FF0000"/>
            </a:solidFill>
          </a:ln>
        </p:spPr>
        <p:txBody>
          <a:bodyPr wrap="square" rtlCol="0">
            <a:spAutoFit/>
          </a:bodyPr>
          <a:lstStyle/>
          <a:p>
            <a:r>
              <a:rPr lang="en-US" dirty="0"/>
              <a:t>RF related</a:t>
            </a:r>
          </a:p>
        </p:txBody>
      </p:sp>
      <p:sp>
        <p:nvSpPr>
          <p:cNvPr id="7" name="Rectangle 6">
            <a:extLst>
              <a:ext uri="{FF2B5EF4-FFF2-40B4-BE49-F238E27FC236}">
                <a16:creationId xmlns:a16="http://schemas.microsoft.com/office/drawing/2014/main" id="{A9F41659-1DFA-4893-A441-EFD65E60A72B}"/>
              </a:ext>
            </a:extLst>
          </p:cNvPr>
          <p:cNvSpPr/>
          <p:nvPr/>
        </p:nvSpPr>
        <p:spPr>
          <a:xfrm>
            <a:off x="9120706" y="874796"/>
            <a:ext cx="3191496" cy="600164"/>
          </a:xfrm>
          <a:prstGeom prst="rect">
            <a:avLst/>
          </a:prstGeom>
        </p:spPr>
        <p:txBody>
          <a:bodyPr wrap="square">
            <a:spAutoFit/>
          </a:bodyPr>
          <a:lstStyle/>
          <a:p>
            <a:pPr>
              <a:spcAft>
                <a:spcPts val="600"/>
              </a:spcAft>
            </a:pPr>
            <a:r>
              <a:rPr lang="en-US" sz="1400" b="1" i="1" dirty="0"/>
              <a:t>K. Smith and J. Preble</a:t>
            </a:r>
          </a:p>
          <a:p>
            <a:pPr>
              <a:spcAft>
                <a:spcPts val="600"/>
              </a:spcAft>
            </a:pPr>
            <a:r>
              <a:rPr lang="en-US" sz="1400" b="1" i="1" dirty="0"/>
              <a:t>EIC CD-1 Review, January 26-28, 2021</a:t>
            </a:r>
          </a:p>
        </p:txBody>
      </p:sp>
    </p:spTree>
    <p:extLst>
      <p:ext uri="{BB962C8B-B14F-4D97-AF65-F5344CB8AC3E}">
        <p14:creationId xmlns:p14="http://schemas.microsoft.com/office/powerpoint/2010/main" val="3897319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557541-1428-42BE-B85E-08C149FC8FDC}"/>
              </a:ext>
            </a:extLst>
          </p:cNvPr>
          <p:cNvSpPr>
            <a:spLocks noGrp="1"/>
          </p:cNvSpPr>
          <p:nvPr>
            <p:ph type="sldNum" sz="quarter" idx="12"/>
          </p:nvPr>
        </p:nvSpPr>
        <p:spPr/>
        <p:txBody>
          <a:bodyPr/>
          <a:lstStyle/>
          <a:p>
            <a:fld id="{F6657736-2D9A-4833-9BB6-BA486362B200}" type="slidenum">
              <a:rPr lang="en-US" smtClean="0"/>
              <a:pPr/>
              <a:t>8</a:t>
            </a:fld>
            <a:endParaRPr lang="en-US" dirty="0"/>
          </a:p>
        </p:txBody>
      </p:sp>
      <p:graphicFrame>
        <p:nvGraphicFramePr>
          <p:cNvPr id="5" name="Table 7">
            <a:extLst>
              <a:ext uri="{FF2B5EF4-FFF2-40B4-BE49-F238E27FC236}">
                <a16:creationId xmlns:a16="http://schemas.microsoft.com/office/drawing/2014/main" id="{1314A9C8-9159-4DBE-BBF0-CED9D53C5418}"/>
              </a:ext>
            </a:extLst>
          </p:cNvPr>
          <p:cNvGraphicFramePr>
            <a:graphicFrameLocks noGrp="1"/>
          </p:cNvGraphicFramePr>
          <p:nvPr>
            <p:extLst>
              <p:ext uri="{D42A27DB-BD31-4B8C-83A1-F6EECF244321}">
                <p14:modId xmlns:p14="http://schemas.microsoft.com/office/powerpoint/2010/main" val="2925512824"/>
              </p:ext>
            </p:extLst>
          </p:nvPr>
        </p:nvGraphicFramePr>
        <p:xfrm>
          <a:off x="542557" y="202030"/>
          <a:ext cx="11310077" cy="6035040"/>
        </p:xfrm>
        <a:graphic>
          <a:graphicData uri="http://schemas.openxmlformats.org/drawingml/2006/table">
            <a:tbl>
              <a:tblPr firstRow="1" bandRow="1">
                <a:tableStyleId>{9D7B26C5-4107-4FEC-AEDC-1716B250A1EF}</a:tableStyleId>
              </a:tblPr>
              <a:tblGrid>
                <a:gridCol w="1983683">
                  <a:extLst>
                    <a:ext uri="{9D8B030D-6E8A-4147-A177-3AD203B41FA5}">
                      <a16:colId xmlns:a16="http://schemas.microsoft.com/office/drawing/2014/main" val="749496327"/>
                    </a:ext>
                  </a:extLst>
                </a:gridCol>
                <a:gridCol w="1247769">
                  <a:extLst>
                    <a:ext uri="{9D8B030D-6E8A-4147-A177-3AD203B41FA5}">
                      <a16:colId xmlns:a16="http://schemas.microsoft.com/office/drawing/2014/main" val="2796955598"/>
                    </a:ext>
                  </a:extLst>
                </a:gridCol>
                <a:gridCol w="1615725">
                  <a:extLst>
                    <a:ext uri="{9D8B030D-6E8A-4147-A177-3AD203B41FA5}">
                      <a16:colId xmlns:a16="http://schemas.microsoft.com/office/drawing/2014/main" val="2737082092"/>
                    </a:ext>
                  </a:extLst>
                </a:gridCol>
                <a:gridCol w="1615725">
                  <a:extLst>
                    <a:ext uri="{9D8B030D-6E8A-4147-A177-3AD203B41FA5}">
                      <a16:colId xmlns:a16="http://schemas.microsoft.com/office/drawing/2014/main" val="2482272306"/>
                    </a:ext>
                  </a:extLst>
                </a:gridCol>
                <a:gridCol w="1615725">
                  <a:extLst>
                    <a:ext uri="{9D8B030D-6E8A-4147-A177-3AD203B41FA5}">
                      <a16:colId xmlns:a16="http://schemas.microsoft.com/office/drawing/2014/main" val="1893132460"/>
                    </a:ext>
                  </a:extLst>
                </a:gridCol>
                <a:gridCol w="1615725">
                  <a:extLst>
                    <a:ext uri="{9D8B030D-6E8A-4147-A177-3AD203B41FA5}">
                      <a16:colId xmlns:a16="http://schemas.microsoft.com/office/drawing/2014/main" val="4073307759"/>
                    </a:ext>
                  </a:extLst>
                </a:gridCol>
                <a:gridCol w="1615725">
                  <a:extLst>
                    <a:ext uri="{9D8B030D-6E8A-4147-A177-3AD203B41FA5}">
                      <a16:colId xmlns:a16="http://schemas.microsoft.com/office/drawing/2014/main" val="2830749067"/>
                    </a:ext>
                  </a:extLst>
                </a:gridCol>
              </a:tblGrid>
              <a:tr h="337130">
                <a:tc>
                  <a:txBody>
                    <a:bodyPr/>
                    <a:lstStyle/>
                    <a:p>
                      <a:r>
                        <a:rPr lang="en-US" sz="1200" dirty="0"/>
                        <a:t>Sub RF System</a:t>
                      </a:r>
                    </a:p>
                  </a:txBody>
                  <a:tcPr anchor="ctr">
                    <a:solidFill>
                      <a:srgbClr val="C0C1C4"/>
                    </a:solidFill>
                  </a:tcPr>
                </a:tc>
                <a:tc>
                  <a:txBody>
                    <a:bodyPr/>
                    <a:lstStyle/>
                    <a:p>
                      <a:pPr algn="ctr"/>
                      <a:r>
                        <a:rPr lang="en-US" sz="1200" dirty="0"/>
                        <a:t>Frequency [MHz]</a:t>
                      </a:r>
                    </a:p>
                  </a:txBody>
                  <a:tcPr anchor="ctr">
                    <a:solidFill>
                      <a:srgbClr val="C0C1C4"/>
                    </a:solidFill>
                  </a:tcPr>
                </a:tc>
                <a:tc>
                  <a:txBody>
                    <a:bodyPr/>
                    <a:lstStyle/>
                    <a:p>
                      <a:pPr algn="ctr"/>
                      <a:r>
                        <a:rPr lang="en-US" sz="1200" dirty="0"/>
                        <a:t>Harmonic Number</a:t>
                      </a:r>
                    </a:p>
                  </a:txBody>
                  <a:tcPr anchor="ctr">
                    <a:solidFill>
                      <a:srgbClr val="C0C1C4"/>
                    </a:solidFill>
                  </a:tcPr>
                </a:tc>
                <a:tc>
                  <a:txBody>
                    <a:bodyPr/>
                    <a:lstStyle/>
                    <a:p>
                      <a:pPr algn="ctr"/>
                      <a:r>
                        <a:rPr lang="en-US" sz="1200" dirty="0"/>
                        <a:t>Type of Cavity</a:t>
                      </a:r>
                    </a:p>
                  </a:txBody>
                  <a:tcPr anchor="ctr">
                    <a:solidFill>
                      <a:srgbClr val="C0C1C4"/>
                    </a:solidFill>
                  </a:tcPr>
                </a:tc>
                <a:tc>
                  <a:txBody>
                    <a:bodyPr/>
                    <a:lstStyle/>
                    <a:p>
                      <a:pPr algn="ctr"/>
                      <a:r>
                        <a:rPr lang="en-US" sz="1200" dirty="0"/>
                        <a:t>Total Number of Cavities</a:t>
                      </a:r>
                    </a:p>
                  </a:txBody>
                  <a:tcPr anchor="ctr">
                    <a:solidFill>
                      <a:srgbClr val="C0C1C4"/>
                    </a:solidFill>
                  </a:tcPr>
                </a:tc>
                <a:tc>
                  <a:txBody>
                    <a:bodyPr/>
                    <a:lstStyle/>
                    <a:p>
                      <a:pPr algn="ctr"/>
                      <a:r>
                        <a:rPr lang="en-US" sz="1200" dirty="0"/>
                        <a:t>Max Voltage per Cavity [MV]</a:t>
                      </a:r>
                    </a:p>
                  </a:txBody>
                  <a:tcPr anchor="ctr">
                    <a:solidFill>
                      <a:srgbClr val="C0C1C4"/>
                    </a:solidFill>
                  </a:tcPr>
                </a:tc>
                <a:tc>
                  <a:txBody>
                    <a:bodyPr/>
                    <a:lstStyle/>
                    <a:p>
                      <a:pPr algn="ctr"/>
                      <a:r>
                        <a:rPr lang="en-US" sz="1200" dirty="0"/>
                        <a:t>Location</a:t>
                      </a:r>
                    </a:p>
                  </a:txBody>
                  <a:tcPr anchor="ctr">
                    <a:solidFill>
                      <a:srgbClr val="C0C1C4"/>
                    </a:solidFill>
                  </a:tcPr>
                </a:tc>
                <a:extLst>
                  <a:ext uri="{0D108BD9-81ED-4DB2-BD59-A6C34878D82A}">
                    <a16:rowId xmlns:a16="http://schemas.microsoft.com/office/drawing/2014/main" val="2282877669"/>
                  </a:ext>
                </a:extLst>
              </a:tr>
              <a:tr h="365760">
                <a:tc>
                  <a:txBody>
                    <a:bodyPr/>
                    <a:lstStyle/>
                    <a:p>
                      <a:r>
                        <a:rPr lang="en-US" altLang="zh-CN" sz="1200" dirty="0">
                          <a:solidFill>
                            <a:schemeClr val="tx1"/>
                          </a:solidFill>
                        </a:rPr>
                        <a:t>RCS </a:t>
                      </a:r>
                      <a:r>
                        <a:rPr lang="en-US" sz="1200" dirty="0">
                          <a:solidFill>
                            <a:schemeClr val="tx1"/>
                          </a:solidFill>
                        </a:rPr>
                        <a:t>Accelerating Cavity</a:t>
                      </a:r>
                    </a:p>
                  </a:txBody>
                  <a:tcPr anchor="ctr">
                    <a:solidFill>
                      <a:schemeClr val="accent2">
                        <a:lumMod val="20000"/>
                        <a:lumOff val="80000"/>
                      </a:schemeClr>
                    </a:solidFill>
                  </a:tcPr>
                </a:tc>
                <a:tc>
                  <a:txBody>
                    <a:bodyPr/>
                    <a:lstStyle/>
                    <a:p>
                      <a:pPr algn="ctr"/>
                      <a:r>
                        <a:rPr lang="en-US" altLang="zh-CN" sz="1200" dirty="0">
                          <a:solidFill>
                            <a:schemeClr val="tx1"/>
                          </a:solidFill>
                        </a:rPr>
                        <a:t>591</a:t>
                      </a:r>
                      <a:endParaRPr lang="en-US" sz="1200" dirty="0">
                        <a:solidFill>
                          <a:schemeClr val="tx1"/>
                        </a:solidFill>
                      </a:endParaRPr>
                    </a:p>
                  </a:txBody>
                  <a:tcPr anchor="ctr">
                    <a:solidFill>
                      <a:schemeClr val="accent2">
                        <a:lumMod val="20000"/>
                        <a:lumOff val="80000"/>
                      </a:schemeClr>
                    </a:solidFill>
                  </a:tcPr>
                </a:tc>
                <a:tc>
                  <a:txBody>
                    <a:bodyPr/>
                    <a:lstStyle/>
                    <a:p>
                      <a:pPr algn="ctr"/>
                      <a:r>
                        <a:rPr lang="en-US" sz="1200" dirty="0">
                          <a:solidFill>
                            <a:schemeClr val="tx1"/>
                          </a:solidFill>
                        </a:rPr>
                        <a:t>7575</a:t>
                      </a:r>
                    </a:p>
                  </a:txBody>
                  <a:tcPr anchor="ctr">
                    <a:solidFill>
                      <a:schemeClr val="accent2">
                        <a:lumMod val="20000"/>
                        <a:lumOff val="80000"/>
                      </a:schemeClr>
                    </a:solidFill>
                  </a:tcPr>
                </a:tc>
                <a:tc>
                  <a:txBody>
                    <a:bodyPr/>
                    <a:lstStyle/>
                    <a:p>
                      <a:pPr algn="ctr"/>
                      <a:r>
                        <a:rPr lang="en-US" sz="1200" dirty="0">
                          <a:solidFill>
                            <a:schemeClr val="tx1"/>
                          </a:solidFill>
                        </a:rPr>
                        <a:t>SRF, 5-cell</a:t>
                      </a:r>
                    </a:p>
                  </a:txBody>
                  <a:tcPr anchor="ctr">
                    <a:solidFill>
                      <a:schemeClr val="accent2">
                        <a:lumMod val="20000"/>
                        <a:lumOff val="80000"/>
                      </a:schemeClr>
                    </a:solidFill>
                  </a:tcPr>
                </a:tc>
                <a:tc>
                  <a:txBody>
                    <a:bodyPr/>
                    <a:lstStyle/>
                    <a:p>
                      <a:pPr algn="ctr"/>
                      <a:r>
                        <a:rPr lang="en-US" sz="1200" dirty="0">
                          <a:solidFill>
                            <a:schemeClr val="tx1"/>
                          </a:solidFill>
                        </a:rPr>
                        <a:t>3</a:t>
                      </a:r>
                    </a:p>
                  </a:txBody>
                  <a:tcPr anchor="ctr">
                    <a:solidFill>
                      <a:schemeClr val="accent2">
                        <a:lumMod val="20000"/>
                        <a:lumOff val="80000"/>
                      </a:schemeClr>
                    </a:solidFill>
                  </a:tcPr>
                </a:tc>
                <a:tc>
                  <a:txBody>
                    <a:bodyPr/>
                    <a:lstStyle/>
                    <a:p>
                      <a:pPr algn="ctr"/>
                      <a:r>
                        <a:rPr lang="en-US" sz="1200" dirty="0">
                          <a:solidFill>
                            <a:schemeClr val="tx1"/>
                          </a:solidFill>
                        </a:rPr>
                        <a:t>20</a:t>
                      </a:r>
                    </a:p>
                  </a:txBody>
                  <a:tcPr anchor="ctr">
                    <a:solidFill>
                      <a:schemeClr val="accent2">
                        <a:lumMod val="20000"/>
                        <a:lumOff val="80000"/>
                      </a:schemeClr>
                    </a:solidFill>
                  </a:tcPr>
                </a:tc>
                <a:tc>
                  <a:txBody>
                    <a:bodyPr/>
                    <a:lstStyle/>
                    <a:p>
                      <a:pPr algn="ctr"/>
                      <a:r>
                        <a:rPr lang="en-US" sz="1200" dirty="0">
                          <a:solidFill>
                            <a:schemeClr val="tx1"/>
                          </a:solidFill>
                        </a:rPr>
                        <a:t>IR-10</a:t>
                      </a:r>
                    </a:p>
                  </a:txBody>
                  <a:tcPr anchor="ctr">
                    <a:solidFill>
                      <a:schemeClr val="accent2">
                        <a:lumMod val="20000"/>
                        <a:lumOff val="80000"/>
                      </a:schemeClr>
                    </a:solidFill>
                  </a:tcPr>
                </a:tc>
                <a:extLst>
                  <a:ext uri="{0D108BD9-81ED-4DB2-BD59-A6C34878D82A}">
                    <a16:rowId xmlns:a16="http://schemas.microsoft.com/office/drawing/2014/main" val="2634121122"/>
                  </a:ext>
                </a:extLst>
              </a:tr>
              <a:tr h="365760">
                <a:tc>
                  <a:txBody>
                    <a:bodyPr/>
                    <a:lstStyle/>
                    <a:p>
                      <a:r>
                        <a:rPr lang="en-US" altLang="zh-CN" sz="1200" dirty="0">
                          <a:solidFill>
                            <a:schemeClr val="tx1"/>
                          </a:solidFill>
                        </a:rPr>
                        <a:t>RCS </a:t>
                      </a:r>
                      <a:r>
                        <a:rPr lang="en-US" sz="1200" dirty="0">
                          <a:solidFill>
                            <a:schemeClr val="tx1"/>
                          </a:solidFill>
                        </a:rPr>
                        <a:t>Bunch Merger </a:t>
                      </a:r>
                      <a:r>
                        <a:rPr lang="en-US" altLang="zh-CN" sz="1200" dirty="0">
                          <a:solidFill>
                            <a:schemeClr val="tx1"/>
                          </a:solidFill>
                        </a:rPr>
                        <a:t>1</a:t>
                      </a:r>
                      <a:endParaRPr lang="en-US" sz="1200" dirty="0">
                        <a:solidFill>
                          <a:schemeClr val="tx1"/>
                        </a:solidFill>
                      </a:endParaRPr>
                    </a:p>
                  </a:txBody>
                  <a:tcPr anchor="ctr">
                    <a:solidFill>
                      <a:schemeClr val="accent2">
                        <a:lumMod val="20000"/>
                        <a:lumOff val="80000"/>
                      </a:schemeClr>
                    </a:solidFill>
                  </a:tcPr>
                </a:tc>
                <a:tc>
                  <a:txBody>
                    <a:bodyPr/>
                    <a:lstStyle/>
                    <a:p>
                      <a:pPr algn="ctr"/>
                      <a:r>
                        <a:rPr lang="en-US" altLang="zh-CN" sz="1200" dirty="0">
                          <a:solidFill>
                            <a:schemeClr val="tx1"/>
                          </a:solidFill>
                        </a:rPr>
                        <a:t>296</a:t>
                      </a:r>
                      <a:endParaRPr lang="en-US" sz="1200" dirty="0">
                        <a:solidFill>
                          <a:schemeClr val="tx1"/>
                        </a:solidFill>
                      </a:endParaRPr>
                    </a:p>
                  </a:txBody>
                  <a:tcPr anchor="ctr">
                    <a:solidFill>
                      <a:schemeClr val="accent2">
                        <a:lumMod val="20000"/>
                        <a:lumOff val="80000"/>
                      </a:schemeClr>
                    </a:solidFill>
                  </a:tcPr>
                </a:tc>
                <a:tc>
                  <a:txBody>
                    <a:bodyPr/>
                    <a:lstStyle/>
                    <a:p>
                      <a:pPr algn="ctr"/>
                      <a:r>
                        <a:rPr lang="en-US" sz="1200" dirty="0">
                          <a:solidFill>
                            <a:schemeClr val="tx1"/>
                          </a:solidFill>
                        </a:rPr>
                        <a:t>3780</a:t>
                      </a:r>
                    </a:p>
                  </a:txBody>
                  <a:tcPr anchor="ctr">
                    <a:solidFill>
                      <a:schemeClr val="accent2">
                        <a:lumMod val="20000"/>
                        <a:lumOff val="80000"/>
                      </a:schemeClr>
                    </a:solidFill>
                  </a:tcPr>
                </a:tc>
                <a:tc>
                  <a:txBody>
                    <a:bodyPr/>
                    <a:lstStyle/>
                    <a:p>
                      <a:pPr algn="ctr"/>
                      <a:r>
                        <a:rPr lang="en-US" sz="1200" dirty="0">
                          <a:solidFill>
                            <a:schemeClr val="tx1"/>
                          </a:solidFill>
                        </a:rPr>
                        <a:t>Copper</a:t>
                      </a:r>
                    </a:p>
                  </a:txBody>
                  <a:tcPr anchor="ctr">
                    <a:solidFill>
                      <a:schemeClr val="accent2">
                        <a:lumMod val="20000"/>
                        <a:lumOff val="80000"/>
                      </a:schemeClr>
                    </a:solidFill>
                  </a:tcPr>
                </a:tc>
                <a:tc>
                  <a:txBody>
                    <a:bodyPr/>
                    <a:lstStyle/>
                    <a:p>
                      <a:pPr algn="ctr"/>
                      <a:r>
                        <a:rPr lang="en-US" sz="1200" dirty="0">
                          <a:solidFill>
                            <a:schemeClr val="tx1"/>
                          </a:solidFill>
                        </a:rPr>
                        <a:t>2</a:t>
                      </a:r>
                    </a:p>
                  </a:txBody>
                  <a:tcPr anchor="ctr">
                    <a:solidFill>
                      <a:schemeClr val="accent2">
                        <a:lumMod val="20000"/>
                        <a:lumOff val="80000"/>
                      </a:schemeClr>
                    </a:solidFill>
                  </a:tcPr>
                </a:tc>
                <a:tc>
                  <a:txBody>
                    <a:bodyPr/>
                    <a:lstStyle/>
                    <a:p>
                      <a:pPr algn="ctr"/>
                      <a:r>
                        <a:rPr lang="en-US" sz="1200" dirty="0">
                          <a:solidFill>
                            <a:schemeClr val="tx1"/>
                          </a:solidFill>
                        </a:rPr>
                        <a:t>0.65</a:t>
                      </a:r>
                    </a:p>
                  </a:txBody>
                  <a:tcPr anchor="ctr">
                    <a:solidFill>
                      <a:schemeClr val="accent2">
                        <a:lumMod val="20000"/>
                        <a:lumOff val="80000"/>
                      </a:schemeClr>
                    </a:solidFill>
                  </a:tcPr>
                </a:tc>
                <a:tc>
                  <a:txBody>
                    <a:bodyPr/>
                    <a:lstStyle/>
                    <a:p>
                      <a:pPr algn="ctr"/>
                      <a:r>
                        <a:rPr lang="en-US" sz="1200" dirty="0">
                          <a:solidFill>
                            <a:schemeClr val="tx1"/>
                          </a:solidFill>
                        </a:rPr>
                        <a:t>IR-4</a:t>
                      </a:r>
                    </a:p>
                  </a:txBody>
                  <a:tcPr anchor="ctr">
                    <a:solidFill>
                      <a:schemeClr val="accent2">
                        <a:lumMod val="20000"/>
                        <a:lumOff val="80000"/>
                      </a:schemeClr>
                    </a:solidFill>
                  </a:tcPr>
                </a:tc>
                <a:extLst>
                  <a:ext uri="{0D108BD9-81ED-4DB2-BD59-A6C34878D82A}">
                    <a16:rowId xmlns:a16="http://schemas.microsoft.com/office/drawing/2014/main" val="1533650345"/>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RCS </a:t>
                      </a:r>
                      <a:r>
                        <a:rPr lang="en-US" sz="1200" dirty="0">
                          <a:solidFill>
                            <a:schemeClr val="tx1"/>
                          </a:solidFill>
                        </a:rPr>
                        <a:t>Bunch Merger </a:t>
                      </a:r>
                      <a:r>
                        <a:rPr lang="en-US" altLang="zh-CN" sz="1200" dirty="0">
                          <a:solidFill>
                            <a:schemeClr val="tx1"/>
                          </a:solidFill>
                        </a:rPr>
                        <a:t>2</a:t>
                      </a:r>
                      <a:endParaRPr lang="en-US" sz="1200" dirty="0">
                        <a:solidFill>
                          <a:schemeClr val="tx1"/>
                        </a:solidFill>
                      </a:endParaRPr>
                    </a:p>
                  </a:txBody>
                  <a:tcPr anchor="ctr">
                    <a:solidFill>
                      <a:schemeClr val="accent2">
                        <a:lumMod val="20000"/>
                        <a:lumOff val="80000"/>
                      </a:schemeClr>
                    </a:solidFill>
                  </a:tcPr>
                </a:tc>
                <a:tc>
                  <a:txBody>
                    <a:bodyPr/>
                    <a:lstStyle/>
                    <a:p>
                      <a:pPr algn="ctr"/>
                      <a:r>
                        <a:rPr lang="en-US" altLang="zh-CN" sz="1200" dirty="0">
                          <a:solidFill>
                            <a:schemeClr val="tx1"/>
                          </a:solidFill>
                        </a:rPr>
                        <a:t>148</a:t>
                      </a:r>
                      <a:endParaRPr lang="en-US" sz="1200" dirty="0">
                        <a:solidFill>
                          <a:schemeClr val="tx1"/>
                        </a:solidFill>
                      </a:endParaRPr>
                    </a:p>
                  </a:txBody>
                  <a:tcPr anchor="ctr">
                    <a:solidFill>
                      <a:schemeClr val="accent2">
                        <a:lumMod val="20000"/>
                        <a:lumOff val="80000"/>
                      </a:schemeClr>
                    </a:solidFill>
                  </a:tcPr>
                </a:tc>
                <a:tc>
                  <a:txBody>
                    <a:bodyPr/>
                    <a:lstStyle/>
                    <a:p>
                      <a:pPr algn="ctr"/>
                      <a:r>
                        <a:rPr lang="en-US" sz="1200" dirty="0">
                          <a:solidFill>
                            <a:schemeClr val="tx1"/>
                          </a:solidFill>
                        </a:rPr>
                        <a:t>1890</a:t>
                      </a:r>
                    </a:p>
                  </a:txBody>
                  <a:tcPr anchor="ctr">
                    <a:solidFill>
                      <a:schemeClr val="accent2">
                        <a:lumMod val="20000"/>
                        <a:lumOff val="80000"/>
                      </a:schemeClr>
                    </a:solidFill>
                  </a:tcPr>
                </a:tc>
                <a:tc>
                  <a:txBody>
                    <a:bodyPr/>
                    <a:lstStyle/>
                    <a:p>
                      <a:pPr algn="ctr"/>
                      <a:r>
                        <a:rPr lang="en-US" sz="1200" dirty="0">
                          <a:solidFill>
                            <a:schemeClr val="tx1"/>
                          </a:solidFill>
                        </a:rPr>
                        <a:t>Copper</a:t>
                      </a:r>
                    </a:p>
                  </a:txBody>
                  <a:tcPr anchor="ctr">
                    <a:solidFill>
                      <a:schemeClr val="accent2">
                        <a:lumMod val="20000"/>
                        <a:lumOff val="80000"/>
                      </a:schemeClr>
                    </a:solidFill>
                  </a:tcPr>
                </a:tc>
                <a:tc>
                  <a:txBody>
                    <a:bodyPr/>
                    <a:lstStyle/>
                    <a:p>
                      <a:pPr algn="ctr"/>
                      <a:r>
                        <a:rPr lang="en-US" sz="1200" dirty="0">
                          <a:solidFill>
                            <a:schemeClr val="tx1"/>
                          </a:solidFill>
                        </a:rPr>
                        <a:t>1</a:t>
                      </a:r>
                    </a:p>
                  </a:txBody>
                  <a:tcPr anchor="ctr">
                    <a:solidFill>
                      <a:schemeClr val="accent2">
                        <a:lumMod val="20000"/>
                        <a:lumOff val="80000"/>
                      </a:schemeClr>
                    </a:solidFill>
                  </a:tcPr>
                </a:tc>
                <a:tc>
                  <a:txBody>
                    <a:bodyPr/>
                    <a:lstStyle/>
                    <a:p>
                      <a:pPr algn="ctr"/>
                      <a:r>
                        <a:rPr lang="en-US" sz="1200" dirty="0">
                          <a:solidFill>
                            <a:schemeClr val="tx1"/>
                          </a:solidFill>
                        </a:rPr>
                        <a:t>0.7</a:t>
                      </a:r>
                    </a:p>
                  </a:txBody>
                  <a:tcPr anchor="ctr">
                    <a:solidFill>
                      <a:schemeClr val="accent2">
                        <a:lumMod val="20000"/>
                        <a:lumOff val="80000"/>
                      </a:schemeClr>
                    </a:solidFill>
                  </a:tcPr>
                </a:tc>
                <a:tc>
                  <a:txBody>
                    <a:bodyPr/>
                    <a:lstStyle/>
                    <a:p>
                      <a:pPr algn="ctr"/>
                      <a:r>
                        <a:rPr lang="en-US" sz="1200" dirty="0">
                          <a:solidFill>
                            <a:schemeClr val="tx1"/>
                          </a:solidFill>
                        </a:rPr>
                        <a:t>IR-4</a:t>
                      </a:r>
                    </a:p>
                  </a:txBody>
                  <a:tcPr anchor="ctr">
                    <a:solidFill>
                      <a:schemeClr val="accent2">
                        <a:lumMod val="20000"/>
                        <a:lumOff val="80000"/>
                      </a:schemeClr>
                    </a:solidFill>
                  </a:tcPr>
                </a:tc>
                <a:extLst>
                  <a:ext uri="{0D108BD9-81ED-4DB2-BD59-A6C34878D82A}">
                    <a16:rowId xmlns:a16="http://schemas.microsoft.com/office/drawing/2014/main" val="895719718"/>
                  </a:ext>
                </a:extLst>
              </a:tr>
              <a:tr h="365760">
                <a:tc>
                  <a:txBody>
                    <a:bodyPr/>
                    <a:lstStyle/>
                    <a:p>
                      <a:r>
                        <a:rPr lang="en-US" altLang="zh-CN" sz="1200" dirty="0"/>
                        <a:t>ESR </a:t>
                      </a:r>
                      <a:r>
                        <a:rPr lang="en-US" sz="1200" dirty="0"/>
                        <a:t>Fundamental Cavity</a:t>
                      </a:r>
                    </a:p>
                  </a:txBody>
                  <a:tcPr anchor="ctr">
                    <a:solidFill>
                      <a:srgbClr val="F7C09B"/>
                    </a:solidFill>
                  </a:tcPr>
                </a:tc>
                <a:tc>
                  <a:txBody>
                    <a:bodyPr/>
                    <a:lstStyle/>
                    <a:p>
                      <a:pPr algn="ctr"/>
                      <a:r>
                        <a:rPr lang="en-US" altLang="zh-CN" sz="1200" dirty="0"/>
                        <a:t>591</a:t>
                      </a:r>
                      <a:endParaRPr lang="en-US" sz="1200" dirty="0"/>
                    </a:p>
                  </a:txBody>
                  <a:tcPr anchor="ctr">
                    <a:solidFill>
                      <a:srgbClr val="F7C09B"/>
                    </a:solidFill>
                  </a:tcPr>
                </a:tc>
                <a:tc>
                  <a:txBody>
                    <a:bodyPr/>
                    <a:lstStyle/>
                    <a:p>
                      <a:pPr algn="ctr"/>
                      <a:r>
                        <a:rPr lang="en-US" sz="1200" dirty="0"/>
                        <a:t>7560</a:t>
                      </a:r>
                    </a:p>
                  </a:txBody>
                  <a:tcPr anchor="ctr">
                    <a:solidFill>
                      <a:srgbClr val="F7C09B"/>
                    </a:solidFill>
                  </a:tcPr>
                </a:tc>
                <a:tc>
                  <a:txBody>
                    <a:bodyPr/>
                    <a:lstStyle/>
                    <a:p>
                      <a:pPr algn="ctr"/>
                      <a:r>
                        <a:rPr lang="en-US" sz="1200" dirty="0"/>
                        <a:t>SRF, 1-cell</a:t>
                      </a:r>
                    </a:p>
                  </a:txBody>
                  <a:tcPr anchor="ctr">
                    <a:solidFill>
                      <a:srgbClr val="F7C09B"/>
                    </a:solidFill>
                  </a:tcPr>
                </a:tc>
                <a:tc>
                  <a:txBody>
                    <a:bodyPr/>
                    <a:lstStyle/>
                    <a:p>
                      <a:pPr algn="ctr"/>
                      <a:r>
                        <a:rPr lang="en-US" sz="1200" dirty="0"/>
                        <a:t>17</a:t>
                      </a:r>
                    </a:p>
                  </a:txBody>
                  <a:tcPr anchor="ctr">
                    <a:solidFill>
                      <a:srgbClr val="F7C09B"/>
                    </a:solidFill>
                  </a:tcPr>
                </a:tc>
                <a:tc>
                  <a:txBody>
                    <a:bodyPr/>
                    <a:lstStyle/>
                    <a:p>
                      <a:pPr algn="ctr"/>
                      <a:r>
                        <a:rPr lang="en-US" sz="1200" dirty="0"/>
                        <a:t>3.65</a:t>
                      </a:r>
                    </a:p>
                  </a:txBody>
                  <a:tcPr anchor="ctr">
                    <a:solidFill>
                      <a:srgbClr val="F7C09B"/>
                    </a:solidFill>
                  </a:tcPr>
                </a:tc>
                <a:tc>
                  <a:txBody>
                    <a:bodyPr/>
                    <a:lstStyle/>
                    <a:p>
                      <a:pPr algn="ctr"/>
                      <a:r>
                        <a:rPr lang="en-US" sz="1200" dirty="0"/>
                        <a:t>IR-10</a:t>
                      </a:r>
                    </a:p>
                  </a:txBody>
                  <a:tcPr anchor="ctr">
                    <a:solidFill>
                      <a:srgbClr val="F7C09B"/>
                    </a:solidFill>
                  </a:tcPr>
                </a:tc>
                <a:extLst>
                  <a:ext uri="{0D108BD9-81ED-4DB2-BD59-A6C34878D82A}">
                    <a16:rowId xmlns:a16="http://schemas.microsoft.com/office/drawing/2014/main" val="2849371687"/>
                  </a:ext>
                </a:extLst>
              </a:tr>
              <a:tr h="365760">
                <a:tc>
                  <a:txBody>
                    <a:bodyPr/>
                    <a:lstStyle/>
                    <a:p>
                      <a:r>
                        <a:rPr lang="en-US" sz="1200" dirty="0"/>
                        <a:t>HSR Capture/Accelerating</a:t>
                      </a:r>
                    </a:p>
                  </a:txBody>
                  <a:tcPr anchor="ctr">
                    <a:solidFill>
                      <a:srgbClr val="BBCBE3"/>
                    </a:solidFill>
                  </a:tcPr>
                </a:tc>
                <a:tc>
                  <a:txBody>
                    <a:bodyPr/>
                    <a:lstStyle/>
                    <a:p>
                      <a:pPr algn="ctr"/>
                      <a:r>
                        <a:rPr lang="en-US" altLang="zh-CN" sz="1200" dirty="0"/>
                        <a:t>24.6</a:t>
                      </a:r>
                      <a:endParaRPr lang="en-US" sz="1200" dirty="0"/>
                    </a:p>
                  </a:txBody>
                  <a:tcPr anchor="ctr">
                    <a:solidFill>
                      <a:srgbClr val="BBCBE3"/>
                    </a:solidFill>
                  </a:tcPr>
                </a:tc>
                <a:tc>
                  <a:txBody>
                    <a:bodyPr/>
                    <a:lstStyle/>
                    <a:p>
                      <a:pPr algn="ctr"/>
                      <a:r>
                        <a:rPr lang="en-US" sz="1200" dirty="0"/>
                        <a:t>315</a:t>
                      </a:r>
                    </a:p>
                  </a:txBody>
                  <a:tcPr anchor="ctr">
                    <a:solidFill>
                      <a:srgbClr val="BBCBE3"/>
                    </a:solidFill>
                  </a:tcPr>
                </a:tc>
                <a:tc>
                  <a:txBody>
                    <a:bodyPr/>
                    <a:lstStyle/>
                    <a:p>
                      <a:pPr algn="ctr"/>
                      <a:r>
                        <a:rPr lang="en-US" sz="1200" dirty="0"/>
                        <a:t>Copper, QWR </a:t>
                      </a:r>
                    </a:p>
                  </a:txBody>
                  <a:tcPr anchor="ctr">
                    <a:solidFill>
                      <a:srgbClr val="BBCBE3"/>
                    </a:solidFill>
                  </a:tcPr>
                </a:tc>
                <a:tc>
                  <a:txBody>
                    <a:bodyPr/>
                    <a:lstStyle/>
                    <a:p>
                      <a:pPr algn="ctr"/>
                      <a:r>
                        <a:rPr lang="en-US" sz="1200" dirty="0"/>
                        <a:t>2</a:t>
                      </a:r>
                    </a:p>
                  </a:txBody>
                  <a:tcPr anchor="ctr">
                    <a:solidFill>
                      <a:srgbClr val="BBCBE3"/>
                    </a:solidFill>
                  </a:tcPr>
                </a:tc>
                <a:tc>
                  <a:txBody>
                    <a:bodyPr/>
                    <a:lstStyle/>
                    <a:p>
                      <a:pPr algn="ctr"/>
                      <a:r>
                        <a:rPr lang="en-US" sz="1200" dirty="0"/>
                        <a:t>0.3</a:t>
                      </a:r>
                    </a:p>
                  </a:txBody>
                  <a:tcPr anchor="ctr">
                    <a:solidFill>
                      <a:srgbClr val="BBCBE3"/>
                    </a:solidFill>
                  </a:tcPr>
                </a:tc>
                <a:tc>
                  <a:txBody>
                    <a:bodyPr/>
                    <a:lstStyle/>
                    <a:p>
                      <a:pPr algn="ctr"/>
                      <a:r>
                        <a:rPr lang="en-US" sz="1200" dirty="0"/>
                        <a:t>IR-4</a:t>
                      </a:r>
                    </a:p>
                  </a:txBody>
                  <a:tcPr anchor="ctr">
                    <a:solidFill>
                      <a:srgbClr val="BBCBE3"/>
                    </a:solidFill>
                  </a:tcPr>
                </a:tc>
                <a:extLst>
                  <a:ext uri="{0D108BD9-81ED-4DB2-BD59-A6C34878D82A}">
                    <a16:rowId xmlns:a16="http://schemas.microsoft.com/office/drawing/2014/main" val="2246794038"/>
                  </a:ext>
                </a:extLst>
              </a:tr>
              <a:tr h="365760">
                <a:tc>
                  <a:txBody>
                    <a:bodyPr/>
                    <a:lstStyle/>
                    <a:p>
                      <a:r>
                        <a:rPr lang="en-US" sz="1200" dirty="0"/>
                        <a:t>HSR Bunch Split 1</a:t>
                      </a:r>
                    </a:p>
                  </a:txBody>
                  <a:tcPr anchor="ctr">
                    <a:solidFill>
                      <a:srgbClr val="BBCBE3"/>
                    </a:solidFill>
                  </a:tcPr>
                </a:tc>
                <a:tc>
                  <a:txBody>
                    <a:bodyPr/>
                    <a:lstStyle/>
                    <a:p>
                      <a:pPr algn="ctr"/>
                      <a:r>
                        <a:rPr lang="en-US" altLang="zh-CN" sz="1200" dirty="0"/>
                        <a:t>49.2</a:t>
                      </a:r>
                      <a:endParaRPr lang="en-US" sz="1200" dirty="0"/>
                    </a:p>
                  </a:txBody>
                  <a:tcPr anchor="ctr">
                    <a:solidFill>
                      <a:srgbClr val="BBCBE3"/>
                    </a:solidFill>
                  </a:tcPr>
                </a:tc>
                <a:tc>
                  <a:txBody>
                    <a:bodyPr/>
                    <a:lstStyle/>
                    <a:p>
                      <a:pPr algn="ctr"/>
                      <a:r>
                        <a:rPr lang="en-US" sz="1200" dirty="0"/>
                        <a:t>630</a:t>
                      </a:r>
                    </a:p>
                  </a:txBody>
                  <a:tcPr anchor="ctr">
                    <a:solidFill>
                      <a:srgbClr val="BBCBE3"/>
                    </a:solidFill>
                  </a:tcPr>
                </a:tc>
                <a:tc>
                  <a:txBody>
                    <a:bodyPr/>
                    <a:lstStyle/>
                    <a:p>
                      <a:pPr algn="ctr"/>
                      <a:r>
                        <a:rPr lang="en-US" sz="1200" dirty="0"/>
                        <a:t>Copper, QWR</a:t>
                      </a:r>
                    </a:p>
                  </a:txBody>
                  <a:tcPr anchor="ctr">
                    <a:solidFill>
                      <a:srgbClr val="BBCBE3"/>
                    </a:solidFill>
                  </a:tcPr>
                </a:tc>
                <a:tc>
                  <a:txBody>
                    <a:bodyPr/>
                    <a:lstStyle/>
                    <a:p>
                      <a:pPr algn="ctr"/>
                      <a:r>
                        <a:rPr lang="en-US" sz="1200" dirty="0"/>
                        <a:t>2</a:t>
                      </a:r>
                    </a:p>
                  </a:txBody>
                  <a:tcPr anchor="ctr">
                    <a:solidFill>
                      <a:srgbClr val="BBCBE3"/>
                    </a:solidFill>
                  </a:tcPr>
                </a:tc>
                <a:tc>
                  <a:txBody>
                    <a:bodyPr/>
                    <a:lstStyle/>
                    <a:p>
                      <a:pPr algn="ctr"/>
                      <a:r>
                        <a:rPr lang="en-US" sz="1200" dirty="0"/>
                        <a:t>0.3</a:t>
                      </a:r>
                    </a:p>
                  </a:txBody>
                  <a:tcPr anchor="ctr">
                    <a:solidFill>
                      <a:srgbClr val="BBCBE3"/>
                    </a:solidFill>
                  </a:tcPr>
                </a:tc>
                <a:tc>
                  <a:txBody>
                    <a:bodyPr/>
                    <a:lstStyle/>
                    <a:p>
                      <a:pPr algn="ctr"/>
                      <a:r>
                        <a:rPr lang="en-US" sz="1200" dirty="0"/>
                        <a:t>IR-4</a:t>
                      </a:r>
                    </a:p>
                  </a:txBody>
                  <a:tcPr anchor="ctr">
                    <a:solidFill>
                      <a:srgbClr val="BBCBE3"/>
                    </a:solidFill>
                  </a:tcPr>
                </a:tc>
                <a:extLst>
                  <a:ext uri="{0D108BD9-81ED-4DB2-BD59-A6C34878D82A}">
                    <a16:rowId xmlns:a16="http://schemas.microsoft.com/office/drawing/2014/main" val="435287099"/>
                  </a:ext>
                </a:extLst>
              </a:tr>
              <a:tr h="365760">
                <a:tc>
                  <a:txBody>
                    <a:bodyPr/>
                    <a:lstStyle/>
                    <a:p>
                      <a:r>
                        <a:rPr lang="en-US" sz="1200" dirty="0"/>
                        <a:t>HSR Bunch Split 2</a:t>
                      </a:r>
                    </a:p>
                  </a:txBody>
                  <a:tcPr anchor="ctr">
                    <a:solidFill>
                      <a:srgbClr val="BBCBE3"/>
                    </a:solidFill>
                  </a:tcPr>
                </a:tc>
                <a:tc>
                  <a:txBody>
                    <a:bodyPr/>
                    <a:lstStyle/>
                    <a:p>
                      <a:pPr algn="ctr"/>
                      <a:r>
                        <a:rPr lang="en-US" altLang="zh-CN" sz="1200" dirty="0"/>
                        <a:t>98.5</a:t>
                      </a:r>
                      <a:endParaRPr lang="en-US" sz="1200" dirty="0"/>
                    </a:p>
                  </a:txBody>
                  <a:tcPr anchor="ctr">
                    <a:solidFill>
                      <a:srgbClr val="BBCBE3"/>
                    </a:solidFill>
                  </a:tcPr>
                </a:tc>
                <a:tc>
                  <a:txBody>
                    <a:bodyPr/>
                    <a:lstStyle/>
                    <a:p>
                      <a:pPr algn="ctr"/>
                      <a:r>
                        <a:rPr lang="en-US" sz="1200" dirty="0"/>
                        <a:t>1260</a:t>
                      </a:r>
                    </a:p>
                  </a:txBody>
                  <a:tcPr anchor="ctr">
                    <a:solidFill>
                      <a:srgbClr val="BBCBE3"/>
                    </a:solidFill>
                  </a:tcPr>
                </a:tc>
                <a:tc>
                  <a:txBody>
                    <a:bodyPr/>
                    <a:lstStyle/>
                    <a:p>
                      <a:pPr algn="ctr"/>
                      <a:r>
                        <a:rPr lang="en-US" sz="1200" dirty="0"/>
                        <a:t>Copper, QWR</a:t>
                      </a:r>
                    </a:p>
                  </a:txBody>
                  <a:tcPr anchor="ctr">
                    <a:solidFill>
                      <a:srgbClr val="BBCBE3"/>
                    </a:solidFill>
                  </a:tcPr>
                </a:tc>
                <a:tc>
                  <a:txBody>
                    <a:bodyPr/>
                    <a:lstStyle/>
                    <a:p>
                      <a:pPr algn="ctr"/>
                      <a:r>
                        <a:rPr lang="en-US" sz="1200" dirty="0"/>
                        <a:t>2</a:t>
                      </a:r>
                    </a:p>
                  </a:txBody>
                  <a:tcPr anchor="ctr">
                    <a:solidFill>
                      <a:srgbClr val="BBCBE3"/>
                    </a:solidFill>
                  </a:tcPr>
                </a:tc>
                <a:tc>
                  <a:txBody>
                    <a:bodyPr/>
                    <a:lstStyle/>
                    <a:p>
                      <a:pPr algn="ctr"/>
                      <a:r>
                        <a:rPr lang="en-US" sz="1200" dirty="0"/>
                        <a:t>0.35</a:t>
                      </a:r>
                    </a:p>
                  </a:txBody>
                  <a:tcPr anchor="ctr">
                    <a:solidFill>
                      <a:srgbClr val="BBCBE3"/>
                    </a:solidFill>
                  </a:tcPr>
                </a:tc>
                <a:tc>
                  <a:txBody>
                    <a:bodyPr/>
                    <a:lstStyle/>
                    <a:p>
                      <a:pPr algn="ctr"/>
                      <a:r>
                        <a:rPr lang="en-US" sz="1200" dirty="0"/>
                        <a:t>IR-4</a:t>
                      </a:r>
                    </a:p>
                  </a:txBody>
                  <a:tcPr anchor="ctr">
                    <a:solidFill>
                      <a:srgbClr val="BBCBE3"/>
                    </a:solidFill>
                  </a:tcPr>
                </a:tc>
                <a:extLst>
                  <a:ext uri="{0D108BD9-81ED-4DB2-BD59-A6C34878D82A}">
                    <a16:rowId xmlns:a16="http://schemas.microsoft.com/office/drawing/2014/main" val="1083260054"/>
                  </a:ext>
                </a:extLst>
              </a:tr>
              <a:tr h="365760">
                <a:tc>
                  <a:txBody>
                    <a:bodyPr/>
                    <a:lstStyle/>
                    <a:p>
                      <a:r>
                        <a:rPr lang="en-US" sz="1200" dirty="0"/>
                        <a:t>HSR Store fundamental</a:t>
                      </a:r>
                    </a:p>
                  </a:txBody>
                  <a:tcPr anchor="ctr">
                    <a:solidFill>
                      <a:srgbClr val="BBCBE3"/>
                    </a:solidFill>
                  </a:tcPr>
                </a:tc>
                <a:tc>
                  <a:txBody>
                    <a:bodyPr/>
                    <a:lstStyle/>
                    <a:p>
                      <a:pPr algn="ctr"/>
                      <a:r>
                        <a:rPr lang="en-US" altLang="zh-CN" sz="1200" dirty="0"/>
                        <a:t>197</a:t>
                      </a:r>
                      <a:endParaRPr lang="en-US" sz="1200" dirty="0"/>
                    </a:p>
                  </a:txBody>
                  <a:tcPr anchor="ctr">
                    <a:solidFill>
                      <a:srgbClr val="BBCBE3"/>
                    </a:solidFill>
                  </a:tcPr>
                </a:tc>
                <a:tc>
                  <a:txBody>
                    <a:bodyPr/>
                    <a:lstStyle/>
                    <a:p>
                      <a:pPr algn="ctr"/>
                      <a:r>
                        <a:rPr lang="en-US" sz="1200" dirty="0"/>
                        <a:t>2520</a:t>
                      </a:r>
                    </a:p>
                  </a:txBody>
                  <a:tcPr anchor="ctr">
                    <a:solidFill>
                      <a:srgbClr val="BBCBE3"/>
                    </a:solidFill>
                  </a:tcPr>
                </a:tc>
                <a:tc>
                  <a:txBody>
                    <a:bodyPr/>
                    <a:lstStyle/>
                    <a:p>
                      <a:pPr algn="ctr"/>
                      <a:r>
                        <a:rPr lang="en-US" sz="1200" dirty="0"/>
                        <a:t>Copper, QWR</a:t>
                      </a:r>
                    </a:p>
                  </a:txBody>
                  <a:tcPr anchor="ctr">
                    <a:solidFill>
                      <a:srgbClr val="BBCBE3"/>
                    </a:solidFill>
                  </a:tcPr>
                </a:tc>
                <a:tc>
                  <a:txBody>
                    <a:bodyPr/>
                    <a:lstStyle/>
                    <a:p>
                      <a:pPr algn="ctr"/>
                      <a:r>
                        <a:rPr lang="en-US" sz="1200" dirty="0"/>
                        <a:t>6</a:t>
                      </a:r>
                    </a:p>
                  </a:txBody>
                  <a:tcPr anchor="ctr">
                    <a:solidFill>
                      <a:srgbClr val="BBCBE3"/>
                    </a:solidFill>
                  </a:tcPr>
                </a:tc>
                <a:tc>
                  <a:txBody>
                    <a:bodyPr/>
                    <a:lstStyle/>
                    <a:p>
                      <a:pPr algn="ctr"/>
                      <a:r>
                        <a:rPr lang="en-US" sz="1200" dirty="0"/>
                        <a:t>1</a:t>
                      </a:r>
                    </a:p>
                  </a:txBody>
                  <a:tcPr anchor="ctr">
                    <a:solidFill>
                      <a:srgbClr val="BBCBE3"/>
                    </a:solidFill>
                  </a:tcPr>
                </a:tc>
                <a:tc>
                  <a:txBody>
                    <a:bodyPr/>
                    <a:lstStyle/>
                    <a:p>
                      <a:pPr algn="ctr"/>
                      <a:r>
                        <a:rPr lang="en-US" sz="1200" dirty="0"/>
                        <a:t>IR-4</a:t>
                      </a:r>
                    </a:p>
                  </a:txBody>
                  <a:tcPr anchor="ctr">
                    <a:solidFill>
                      <a:srgbClr val="BBCBE3"/>
                    </a:solidFill>
                  </a:tcPr>
                </a:tc>
                <a:extLst>
                  <a:ext uri="{0D108BD9-81ED-4DB2-BD59-A6C34878D82A}">
                    <a16:rowId xmlns:a16="http://schemas.microsoft.com/office/drawing/2014/main" val="3625098137"/>
                  </a:ext>
                </a:extLst>
              </a:tr>
              <a:tr h="365760">
                <a:tc>
                  <a:txBody>
                    <a:bodyPr/>
                    <a:lstStyle/>
                    <a:p>
                      <a:r>
                        <a:rPr lang="en-US" sz="1200" dirty="0"/>
                        <a:t>HSR Store third harmonic</a:t>
                      </a:r>
                    </a:p>
                  </a:txBody>
                  <a:tcPr anchor="ctr">
                    <a:solidFill>
                      <a:srgbClr val="BBCBE3"/>
                    </a:solidFill>
                  </a:tcPr>
                </a:tc>
                <a:tc>
                  <a:txBody>
                    <a:bodyPr/>
                    <a:lstStyle/>
                    <a:p>
                      <a:pPr algn="ctr"/>
                      <a:r>
                        <a:rPr lang="en-US" altLang="zh-CN" sz="1200" dirty="0"/>
                        <a:t>591</a:t>
                      </a:r>
                      <a:endParaRPr lang="en-US" sz="1200" dirty="0"/>
                    </a:p>
                  </a:txBody>
                  <a:tcPr anchor="ctr">
                    <a:solidFill>
                      <a:srgbClr val="BBCBE3"/>
                    </a:solidFill>
                  </a:tcPr>
                </a:tc>
                <a:tc>
                  <a:txBody>
                    <a:bodyPr/>
                    <a:lstStyle/>
                    <a:p>
                      <a:pPr algn="ctr"/>
                      <a:r>
                        <a:rPr lang="en-US" sz="1200" dirty="0"/>
                        <a:t>7560</a:t>
                      </a:r>
                    </a:p>
                  </a:txBody>
                  <a:tcPr anchor="ctr">
                    <a:solidFill>
                      <a:srgbClr val="BBCBE3"/>
                    </a:solidFill>
                  </a:tcPr>
                </a:tc>
                <a:tc>
                  <a:txBody>
                    <a:bodyPr/>
                    <a:lstStyle/>
                    <a:p>
                      <a:pPr algn="ctr"/>
                      <a:r>
                        <a:rPr lang="en-US" sz="1200" dirty="0"/>
                        <a:t>SRF, 5-cell</a:t>
                      </a:r>
                    </a:p>
                  </a:txBody>
                  <a:tcPr anchor="ctr">
                    <a:solidFill>
                      <a:srgbClr val="BBCBE3"/>
                    </a:solidFill>
                  </a:tcPr>
                </a:tc>
                <a:tc>
                  <a:txBody>
                    <a:bodyPr/>
                    <a:lstStyle/>
                    <a:p>
                      <a:pPr algn="ctr"/>
                      <a:r>
                        <a:rPr lang="en-US" sz="1200" dirty="0"/>
                        <a:t>1</a:t>
                      </a:r>
                    </a:p>
                  </a:txBody>
                  <a:tcPr anchor="ctr">
                    <a:solidFill>
                      <a:srgbClr val="BBCBE3"/>
                    </a:solidFill>
                  </a:tcPr>
                </a:tc>
                <a:tc>
                  <a:txBody>
                    <a:bodyPr/>
                    <a:lstStyle/>
                    <a:p>
                      <a:pPr algn="ctr"/>
                      <a:r>
                        <a:rPr lang="en-US" sz="1200" dirty="0"/>
                        <a:t>20</a:t>
                      </a:r>
                    </a:p>
                  </a:txBody>
                  <a:tcPr anchor="ctr">
                    <a:solidFill>
                      <a:srgbClr val="BBCBE3"/>
                    </a:solidFill>
                  </a:tcPr>
                </a:tc>
                <a:tc>
                  <a:txBody>
                    <a:bodyPr/>
                    <a:lstStyle/>
                    <a:p>
                      <a:pPr algn="ctr"/>
                      <a:r>
                        <a:rPr lang="en-US" sz="1200" dirty="0"/>
                        <a:t>IR-10</a:t>
                      </a:r>
                    </a:p>
                  </a:txBody>
                  <a:tcPr anchor="ctr">
                    <a:solidFill>
                      <a:srgbClr val="BBCBE3"/>
                    </a:solidFill>
                  </a:tcPr>
                </a:tc>
                <a:extLst>
                  <a:ext uri="{0D108BD9-81ED-4DB2-BD59-A6C34878D82A}">
                    <a16:rowId xmlns:a16="http://schemas.microsoft.com/office/drawing/2014/main" val="4059931084"/>
                  </a:ext>
                </a:extLst>
              </a:tr>
              <a:tr h="365760">
                <a:tc>
                  <a:txBody>
                    <a:bodyPr/>
                    <a:lstStyle/>
                    <a:p>
                      <a:r>
                        <a:rPr lang="en-US" sz="1200" dirty="0"/>
                        <a:t>Proton Crab Cavity</a:t>
                      </a:r>
                    </a:p>
                  </a:txBody>
                  <a:tcPr anchor="ctr">
                    <a:solidFill>
                      <a:srgbClr val="809ECA"/>
                    </a:solidFill>
                  </a:tcPr>
                </a:tc>
                <a:tc>
                  <a:txBody>
                    <a:bodyPr/>
                    <a:lstStyle/>
                    <a:p>
                      <a:pPr algn="ctr"/>
                      <a:r>
                        <a:rPr lang="en-US" altLang="zh-CN" sz="1200" dirty="0"/>
                        <a:t>197</a:t>
                      </a:r>
                      <a:endParaRPr lang="en-US" sz="1200" dirty="0"/>
                    </a:p>
                  </a:txBody>
                  <a:tcPr anchor="ctr">
                    <a:solidFill>
                      <a:srgbClr val="809ECA"/>
                    </a:solidFill>
                  </a:tcPr>
                </a:tc>
                <a:tc>
                  <a:txBody>
                    <a:bodyPr/>
                    <a:lstStyle/>
                    <a:p>
                      <a:pPr algn="ctr"/>
                      <a:r>
                        <a:rPr lang="en-US" sz="1200" dirty="0"/>
                        <a:t>2520</a:t>
                      </a:r>
                    </a:p>
                  </a:txBody>
                  <a:tcPr anchor="ctr">
                    <a:solidFill>
                      <a:srgbClr val="809ECA"/>
                    </a:solidFill>
                  </a:tcPr>
                </a:tc>
                <a:tc>
                  <a:txBody>
                    <a:bodyPr/>
                    <a:lstStyle/>
                    <a:p>
                      <a:pPr algn="ctr"/>
                      <a:r>
                        <a:rPr lang="en-US" sz="1200" dirty="0"/>
                        <a:t>SRF, Deflecting</a:t>
                      </a:r>
                    </a:p>
                  </a:txBody>
                  <a:tcPr anchor="ctr">
                    <a:solidFill>
                      <a:srgbClr val="809ECA"/>
                    </a:solidFill>
                  </a:tcPr>
                </a:tc>
                <a:tc>
                  <a:txBody>
                    <a:bodyPr/>
                    <a:lstStyle/>
                    <a:p>
                      <a:pPr algn="ctr"/>
                      <a:r>
                        <a:rPr lang="en-US" sz="1200" dirty="0"/>
                        <a:t>8</a:t>
                      </a:r>
                    </a:p>
                  </a:txBody>
                  <a:tcPr anchor="ctr">
                    <a:solidFill>
                      <a:srgbClr val="809ECA"/>
                    </a:solidFill>
                  </a:tcPr>
                </a:tc>
                <a:tc>
                  <a:txBody>
                    <a:bodyPr/>
                    <a:lstStyle/>
                    <a:p>
                      <a:pPr algn="ctr"/>
                      <a:r>
                        <a:rPr lang="en-US" sz="1200" dirty="0"/>
                        <a:t>8.5</a:t>
                      </a:r>
                    </a:p>
                  </a:txBody>
                  <a:tcPr anchor="ctr">
                    <a:solidFill>
                      <a:srgbClr val="809ECA"/>
                    </a:solidFill>
                  </a:tcPr>
                </a:tc>
                <a:tc>
                  <a:txBody>
                    <a:bodyPr/>
                    <a:lstStyle/>
                    <a:p>
                      <a:pPr algn="ctr"/>
                      <a:r>
                        <a:rPr lang="en-US" sz="1200" dirty="0"/>
                        <a:t>IR-6</a:t>
                      </a:r>
                    </a:p>
                  </a:txBody>
                  <a:tcPr anchor="ctr">
                    <a:solidFill>
                      <a:srgbClr val="809ECA"/>
                    </a:solidFill>
                  </a:tcPr>
                </a:tc>
                <a:extLst>
                  <a:ext uri="{0D108BD9-81ED-4DB2-BD59-A6C34878D82A}">
                    <a16:rowId xmlns:a16="http://schemas.microsoft.com/office/drawing/2014/main" val="3028932017"/>
                  </a:ext>
                </a:extLst>
              </a:tr>
              <a:tr h="365760">
                <a:tc>
                  <a:txBody>
                    <a:bodyPr/>
                    <a:lstStyle/>
                    <a:p>
                      <a:r>
                        <a:rPr lang="en-US" sz="1200" dirty="0"/>
                        <a:t>Proton 2</a:t>
                      </a:r>
                      <a:r>
                        <a:rPr lang="en-US" sz="1200" baseline="30000" dirty="0"/>
                        <a:t>nd</a:t>
                      </a:r>
                      <a:r>
                        <a:rPr lang="en-US" sz="1200" dirty="0"/>
                        <a:t> Harmonic / Electron Crab Cavity</a:t>
                      </a:r>
                    </a:p>
                  </a:txBody>
                  <a:tcPr anchor="ctr">
                    <a:solidFill>
                      <a:srgbClr val="C78C6F"/>
                    </a:solidFill>
                  </a:tcPr>
                </a:tc>
                <a:tc>
                  <a:txBody>
                    <a:bodyPr/>
                    <a:lstStyle/>
                    <a:p>
                      <a:pPr algn="ctr"/>
                      <a:r>
                        <a:rPr lang="en-US" altLang="zh-CN" sz="1200" dirty="0"/>
                        <a:t>394</a:t>
                      </a:r>
                      <a:endParaRPr lang="en-US" sz="1200" dirty="0"/>
                    </a:p>
                  </a:txBody>
                  <a:tcPr anchor="ctr">
                    <a:solidFill>
                      <a:srgbClr val="C78C6F"/>
                    </a:solidFill>
                  </a:tcPr>
                </a:tc>
                <a:tc>
                  <a:txBody>
                    <a:bodyPr/>
                    <a:lstStyle/>
                    <a:p>
                      <a:pPr algn="ctr"/>
                      <a:r>
                        <a:rPr lang="en-US" sz="1200" dirty="0"/>
                        <a:t>5040</a:t>
                      </a:r>
                    </a:p>
                  </a:txBody>
                  <a:tcPr anchor="ctr">
                    <a:solidFill>
                      <a:srgbClr val="C78C6F"/>
                    </a:solidFill>
                  </a:tcPr>
                </a:tc>
                <a:tc>
                  <a:txBody>
                    <a:bodyPr/>
                    <a:lstStyle/>
                    <a:p>
                      <a:pPr algn="ctr"/>
                      <a:r>
                        <a:rPr lang="en-US" sz="1200" dirty="0"/>
                        <a:t>SRF, Deflecting</a:t>
                      </a:r>
                    </a:p>
                  </a:txBody>
                  <a:tcPr anchor="ctr">
                    <a:solidFill>
                      <a:srgbClr val="C78C6F"/>
                    </a:solidFill>
                  </a:tcPr>
                </a:tc>
                <a:tc>
                  <a:txBody>
                    <a:bodyPr/>
                    <a:lstStyle/>
                    <a:p>
                      <a:pPr algn="ctr"/>
                      <a:r>
                        <a:rPr lang="en-US" sz="1200" dirty="0"/>
                        <a:t>6</a:t>
                      </a:r>
                    </a:p>
                  </a:txBody>
                  <a:tcPr anchor="ctr">
                    <a:solidFill>
                      <a:srgbClr val="C78C6F"/>
                    </a:solidFill>
                  </a:tcPr>
                </a:tc>
                <a:tc>
                  <a:txBody>
                    <a:bodyPr/>
                    <a:lstStyle/>
                    <a:p>
                      <a:pPr algn="ctr"/>
                      <a:r>
                        <a:rPr lang="en-US" sz="1200" dirty="0"/>
                        <a:t>2.9</a:t>
                      </a:r>
                    </a:p>
                  </a:txBody>
                  <a:tcPr anchor="ctr">
                    <a:solidFill>
                      <a:srgbClr val="C78C6F"/>
                    </a:solidFill>
                  </a:tcPr>
                </a:tc>
                <a:tc>
                  <a:txBody>
                    <a:bodyPr/>
                    <a:lstStyle/>
                    <a:p>
                      <a:pPr algn="ctr"/>
                      <a:r>
                        <a:rPr lang="en-US" sz="1200" dirty="0"/>
                        <a:t>IR-6</a:t>
                      </a:r>
                    </a:p>
                  </a:txBody>
                  <a:tcPr anchor="ctr">
                    <a:solidFill>
                      <a:srgbClr val="C78C6F"/>
                    </a:solidFill>
                  </a:tcPr>
                </a:tc>
                <a:extLst>
                  <a:ext uri="{0D108BD9-81ED-4DB2-BD59-A6C34878D82A}">
                    <a16:rowId xmlns:a16="http://schemas.microsoft.com/office/drawing/2014/main" val="1164847702"/>
                  </a:ext>
                </a:extLst>
              </a:tr>
              <a:tr h="365760">
                <a:tc>
                  <a:txBody>
                    <a:bodyPr/>
                    <a:lstStyle/>
                    <a:p>
                      <a:r>
                        <a:rPr lang="en-US" altLang="zh-CN" sz="1200" dirty="0"/>
                        <a:t>SHC Pre-</a:t>
                      </a:r>
                      <a:r>
                        <a:rPr lang="en-US" altLang="zh-CN" sz="1200" dirty="0" err="1"/>
                        <a:t>Buncher</a:t>
                      </a:r>
                      <a:endParaRPr lang="en-US" sz="1200" dirty="0"/>
                    </a:p>
                  </a:txBody>
                  <a:tcPr anchor="ctr">
                    <a:solidFill>
                      <a:srgbClr val="C9C0D3"/>
                    </a:solidFill>
                  </a:tcPr>
                </a:tc>
                <a:tc>
                  <a:txBody>
                    <a:bodyPr/>
                    <a:lstStyle/>
                    <a:p>
                      <a:pPr algn="ctr"/>
                      <a:r>
                        <a:rPr lang="en-US" altLang="zh-CN" sz="1200" dirty="0"/>
                        <a:t>197</a:t>
                      </a:r>
                      <a:endParaRPr lang="en-US" sz="1200" dirty="0"/>
                    </a:p>
                  </a:txBody>
                  <a:tcPr anchor="ctr">
                    <a:solidFill>
                      <a:srgbClr val="C9C0D3"/>
                    </a:solidFill>
                  </a:tcPr>
                </a:tc>
                <a:tc>
                  <a:txBody>
                    <a:bodyPr/>
                    <a:lstStyle/>
                    <a:p>
                      <a:pPr algn="ctr"/>
                      <a:r>
                        <a:rPr lang="en-US" sz="1200" dirty="0"/>
                        <a:t>2520</a:t>
                      </a:r>
                    </a:p>
                  </a:txBody>
                  <a:tcPr anchor="ctr">
                    <a:solidFill>
                      <a:srgbClr val="C9C0D3"/>
                    </a:solidFill>
                  </a:tcPr>
                </a:tc>
                <a:tc>
                  <a:txBody>
                    <a:bodyPr/>
                    <a:lstStyle/>
                    <a:p>
                      <a:pPr algn="ctr"/>
                      <a:r>
                        <a:rPr lang="en-US" sz="1200" dirty="0"/>
                        <a:t>Copper, QWR</a:t>
                      </a:r>
                    </a:p>
                  </a:txBody>
                  <a:tcPr anchor="ctr">
                    <a:solidFill>
                      <a:srgbClr val="C9C0D3"/>
                    </a:solidFill>
                  </a:tcPr>
                </a:tc>
                <a:tc>
                  <a:txBody>
                    <a:bodyPr/>
                    <a:lstStyle/>
                    <a:p>
                      <a:pPr algn="ctr"/>
                      <a:r>
                        <a:rPr lang="en-US" sz="1200" dirty="0"/>
                        <a:t>1</a:t>
                      </a:r>
                    </a:p>
                  </a:txBody>
                  <a:tcPr anchor="ctr">
                    <a:solidFill>
                      <a:srgbClr val="C9C0D3"/>
                    </a:solidFill>
                  </a:tcPr>
                </a:tc>
                <a:tc>
                  <a:txBody>
                    <a:bodyPr/>
                    <a:lstStyle/>
                    <a:p>
                      <a:pPr algn="ctr"/>
                      <a:r>
                        <a:rPr lang="en-US" sz="1200" dirty="0"/>
                        <a:t>0.2</a:t>
                      </a:r>
                    </a:p>
                  </a:txBody>
                  <a:tcPr anchor="ctr">
                    <a:solidFill>
                      <a:srgbClr val="C9C0D3"/>
                    </a:solidFill>
                  </a:tcPr>
                </a:tc>
                <a:tc>
                  <a:txBody>
                    <a:bodyPr/>
                    <a:lstStyle/>
                    <a:p>
                      <a:pPr algn="ctr"/>
                      <a:r>
                        <a:rPr lang="en-US" sz="1200" dirty="0"/>
                        <a:t>IR-2 Stub</a:t>
                      </a:r>
                    </a:p>
                  </a:txBody>
                  <a:tcPr anchor="ctr">
                    <a:solidFill>
                      <a:srgbClr val="C9C0D3"/>
                    </a:solidFill>
                  </a:tcPr>
                </a:tc>
                <a:extLst>
                  <a:ext uri="{0D108BD9-81ED-4DB2-BD59-A6C34878D82A}">
                    <a16:rowId xmlns:a16="http://schemas.microsoft.com/office/drawing/2014/main" val="2079082282"/>
                  </a:ext>
                </a:extLst>
              </a:tr>
              <a:tr h="365760">
                <a:tc>
                  <a:txBody>
                    <a:bodyPr/>
                    <a:lstStyle/>
                    <a:p>
                      <a:r>
                        <a:rPr lang="en-US" sz="1200" dirty="0"/>
                        <a:t>SHC Booster Cavity</a:t>
                      </a:r>
                    </a:p>
                  </a:txBody>
                  <a:tcPr anchor="ctr">
                    <a:solidFill>
                      <a:srgbClr val="C9C0D3"/>
                    </a:solidFill>
                  </a:tcPr>
                </a:tc>
                <a:tc>
                  <a:txBody>
                    <a:bodyPr/>
                    <a:lstStyle/>
                    <a:p>
                      <a:pPr algn="ctr"/>
                      <a:r>
                        <a:rPr lang="en-US" altLang="zh-CN" sz="1200" dirty="0"/>
                        <a:t>197</a:t>
                      </a:r>
                      <a:endParaRPr lang="en-US" sz="1200" dirty="0"/>
                    </a:p>
                  </a:txBody>
                  <a:tcPr anchor="ctr">
                    <a:solidFill>
                      <a:srgbClr val="C9C0D3"/>
                    </a:solidFill>
                  </a:tcPr>
                </a:tc>
                <a:tc>
                  <a:txBody>
                    <a:bodyPr/>
                    <a:lstStyle/>
                    <a:p>
                      <a:pPr algn="ctr"/>
                      <a:r>
                        <a:rPr lang="en-US" sz="1200" dirty="0"/>
                        <a:t>2520</a:t>
                      </a:r>
                    </a:p>
                  </a:txBody>
                  <a:tcPr anchor="ctr">
                    <a:solidFill>
                      <a:srgbClr val="C9C0D3"/>
                    </a:solidFill>
                  </a:tcPr>
                </a:tc>
                <a:tc>
                  <a:txBody>
                    <a:bodyPr/>
                    <a:lstStyle/>
                    <a:p>
                      <a:pPr algn="ctr"/>
                      <a:r>
                        <a:rPr lang="en-US" sz="1200" dirty="0"/>
                        <a:t>SRF, QWR</a:t>
                      </a:r>
                    </a:p>
                  </a:txBody>
                  <a:tcPr anchor="ctr">
                    <a:solidFill>
                      <a:srgbClr val="C9C0D3"/>
                    </a:solidFill>
                  </a:tcPr>
                </a:tc>
                <a:tc>
                  <a:txBody>
                    <a:bodyPr/>
                    <a:lstStyle/>
                    <a:p>
                      <a:pPr algn="ctr"/>
                      <a:r>
                        <a:rPr lang="en-US" sz="1200" dirty="0"/>
                        <a:t>3</a:t>
                      </a:r>
                    </a:p>
                  </a:txBody>
                  <a:tcPr anchor="ctr">
                    <a:solidFill>
                      <a:srgbClr val="C9C0D3"/>
                    </a:solidFill>
                  </a:tcPr>
                </a:tc>
                <a:tc>
                  <a:txBody>
                    <a:bodyPr/>
                    <a:lstStyle/>
                    <a:p>
                      <a:pPr algn="ctr"/>
                      <a:r>
                        <a:rPr lang="en-US" sz="1200" dirty="0"/>
                        <a:t>2</a:t>
                      </a:r>
                    </a:p>
                  </a:txBody>
                  <a:tcPr anchor="ctr">
                    <a:solidFill>
                      <a:srgbClr val="C9C0D3"/>
                    </a:solidFill>
                  </a:tcPr>
                </a:tc>
                <a:tc>
                  <a:txBody>
                    <a:bodyPr/>
                    <a:lstStyle/>
                    <a:p>
                      <a:pPr algn="ctr"/>
                      <a:r>
                        <a:rPr lang="en-US" sz="1200" dirty="0"/>
                        <a:t>IR-2 Stub</a:t>
                      </a:r>
                    </a:p>
                  </a:txBody>
                  <a:tcPr anchor="ctr">
                    <a:solidFill>
                      <a:srgbClr val="C9C0D3"/>
                    </a:solidFill>
                  </a:tcPr>
                </a:tc>
                <a:extLst>
                  <a:ext uri="{0D108BD9-81ED-4DB2-BD59-A6C34878D82A}">
                    <a16:rowId xmlns:a16="http://schemas.microsoft.com/office/drawing/2014/main" val="278590798"/>
                  </a:ext>
                </a:extLst>
              </a:tr>
              <a:tr h="365760">
                <a:tc>
                  <a:txBody>
                    <a:bodyPr/>
                    <a:lstStyle/>
                    <a:p>
                      <a:r>
                        <a:rPr lang="en-US" sz="1200" dirty="0"/>
                        <a:t>SHC Fundamental Cavity</a:t>
                      </a:r>
                    </a:p>
                  </a:txBody>
                  <a:tcPr anchor="ctr">
                    <a:solidFill>
                      <a:srgbClr val="C9C0D3"/>
                    </a:solidFill>
                  </a:tcPr>
                </a:tc>
                <a:tc>
                  <a:txBody>
                    <a:bodyPr/>
                    <a:lstStyle/>
                    <a:p>
                      <a:pPr algn="ctr"/>
                      <a:r>
                        <a:rPr lang="en-US" altLang="zh-CN" sz="1200" dirty="0"/>
                        <a:t>591</a:t>
                      </a:r>
                      <a:endParaRPr lang="en-US" sz="1200" dirty="0"/>
                    </a:p>
                  </a:txBody>
                  <a:tcPr anchor="ctr">
                    <a:solidFill>
                      <a:srgbClr val="C9C0D3"/>
                    </a:solidFill>
                  </a:tcPr>
                </a:tc>
                <a:tc>
                  <a:txBody>
                    <a:bodyPr/>
                    <a:lstStyle/>
                    <a:p>
                      <a:pPr algn="ctr"/>
                      <a:r>
                        <a:rPr lang="en-US" sz="1200" dirty="0"/>
                        <a:t>7560</a:t>
                      </a:r>
                    </a:p>
                  </a:txBody>
                  <a:tcPr anchor="ctr">
                    <a:solidFill>
                      <a:srgbClr val="C9C0D3"/>
                    </a:solidFill>
                  </a:tcPr>
                </a:tc>
                <a:tc>
                  <a:txBody>
                    <a:bodyPr/>
                    <a:lstStyle/>
                    <a:p>
                      <a:pPr algn="ctr"/>
                      <a:r>
                        <a:rPr lang="en-US" sz="1200" dirty="0"/>
                        <a:t>SRF, 5-cell</a:t>
                      </a:r>
                    </a:p>
                  </a:txBody>
                  <a:tcPr anchor="ctr">
                    <a:solidFill>
                      <a:srgbClr val="C9C0D3"/>
                    </a:solidFill>
                  </a:tcPr>
                </a:tc>
                <a:tc>
                  <a:txBody>
                    <a:bodyPr/>
                    <a:lstStyle/>
                    <a:p>
                      <a:pPr algn="ctr"/>
                      <a:r>
                        <a:rPr lang="en-US" sz="1200" dirty="0"/>
                        <a:t>8</a:t>
                      </a:r>
                    </a:p>
                  </a:txBody>
                  <a:tcPr anchor="ctr">
                    <a:solidFill>
                      <a:srgbClr val="C9C0D3"/>
                    </a:solidFill>
                  </a:tcPr>
                </a:tc>
                <a:tc>
                  <a:txBody>
                    <a:bodyPr/>
                    <a:lstStyle/>
                    <a:p>
                      <a:pPr algn="ctr"/>
                      <a:r>
                        <a:rPr lang="en-US" sz="1200" dirty="0"/>
                        <a:t>20</a:t>
                      </a:r>
                    </a:p>
                  </a:txBody>
                  <a:tcPr anchor="ctr">
                    <a:solidFill>
                      <a:srgbClr val="C9C0D3"/>
                    </a:solidFill>
                  </a:tcPr>
                </a:tc>
                <a:tc>
                  <a:txBody>
                    <a:bodyPr/>
                    <a:lstStyle/>
                    <a:p>
                      <a:pPr algn="ctr"/>
                      <a:r>
                        <a:rPr lang="en-US" sz="1200" dirty="0"/>
                        <a:t>IR-2 Stub</a:t>
                      </a:r>
                    </a:p>
                  </a:txBody>
                  <a:tcPr anchor="ctr">
                    <a:solidFill>
                      <a:srgbClr val="C9C0D3"/>
                    </a:solidFill>
                  </a:tcPr>
                </a:tc>
                <a:extLst>
                  <a:ext uri="{0D108BD9-81ED-4DB2-BD59-A6C34878D82A}">
                    <a16:rowId xmlns:a16="http://schemas.microsoft.com/office/drawing/2014/main" val="2688908193"/>
                  </a:ext>
                </a:extLst>
              </a:tr>
              <a:tr h="365760">
                <a:tc>
                  <a:txBody>
                    <a:bodyPr/>
                    <a:lstStyle/>
                    <a:p>
                      <a:r>
                        <a:rPr lang="en-US" sz="1200" dirty="0"/>
                        <a:t>SHC Third Harmonic</a:t>
                      </a:r>
                    </a:p>
                  </a:txBody>
                  <a:tcPr anchor="ctr">
                    <a:solidFill>
                      <a:srgbClr val="C9C0D3"/>
                    </a:solidFill>
                  </a:tcPr>
                </a:tc>
                <a:tc>
                  <a:txBody>
                    <a:bodyPr/>
                    <a:lstStyle/>
                    <a:p>
                      <a:pPr algn="ctr"/>
                      <a:r>
                        <a:rPr lang="en-US" altLang="zh-CN" sz="1200" dirty="0"/>
                        <a:t>1773</a:t>
                      </a:r>
                      <a:endParaRPr lang="en-US" sz="1200" dirty="0"/>
                    </a:p>
                  </a:txBody>
                  <a:tcPr anchor="ctr">
                    <a:solidFill>
                      <a:srgbClr val="C9C0D3"/>
                    </a:solidFill>
                  </a:tcPr>
                </a:tc>
                <a:tc>
                  <a:txBody>
                    <a:bodyPr/>
                    <a:lstStyle/>
                    <a:p>
                      <a:pPr algn="ctr"/>
                      <a:r>
                        <a:rPr lang="en-US" sz="1200" dirty="0"/>
                        <a:t>22680</a:t>
                      </a:r>
                    </a:p>
                  </a:txBody>
                  <a:tcPr anchor="ctr">
                    <a:solidFill>
                      <a:srgbClr val="C9C0D3"/>
                    </a:solidFill>
                  </a:tcPr>
                </a:tc>
                <a:tc>
                  <a:txBody>
                    <a:bodyPr/>
                    <a:lstStyle/>
                    <a:p>
                      <a:pPr algn="ctr"/>
                      <a:r>
                        <a:rPr lang="en-US" sz="1200" dirty="0"/>
                        <a:t>SRF, 5-cell</a:t>
                      </a:r>
                    </a:p>
                  </a:txBody>
                  <a:tcPr anchor="ctr">
                    <a:solidFill>
                      <a:srgbClr val="C9C0D3"/>
                    </a:solidFill>
                  </a:tcPr>
                </a:tc>
                <a:tc>
                  <a:txBody>
                    <a:bodyPr/>
                    <a:lstStyle/>
                    <a:p>
                      <a:pPr algn="ctr"/>
                      <a:r>
                        <a:rPr lang="en-US" sz="1200" dirty="0"/>
                        <a:t>3</a:t>
                      </a:r>
                    </a:p>
                  </a:txBody>
                  <a:tcPr anchor="ctr">
                    <a:solidFill>
                      <a:srgbClr val="C9C0D3"/>
                    </a:solidFill>
                  </a:tcPr>
                </a:tc>
                <a:tc>
                  <a:txBody>
                    <a:bodyPr/>
                    <a:lstStyle/>
                    <a:p>
                      <a:pPr algn="ctr"/>
                      <a:r>
                        <a:rPr lang="en-US" sz="1200" dirty="0"/>
                        <a:t>3.5</a:t>
                      </a:r>
                    </a:p>
                  </a:txBody>
                  <a:tcPr anchor="ctr">
                    <a:solidFill>
                      <a:srgbClr val="C9C0D3"/>
                    </a:solidFill>
                  </a:tcPr>
                </a:tc>
                <a:tc>
                  <a:txBody>
                    <a:bodyPr/>
                    <a:lstStyle/>
                    <a:p>
                      <a:pPr algn="ctr"/>
                      <a:r>
                        <a:rPr lang="en-US" sz="1200" dirty="0"/>
                        <a:t>IR-2 Stub</a:t>
                      </a:r>
                    </a:p>
                  </a:txBody>
                  <a:tcPr anchor="ctr">
                    <a:solidFill>
                      <a:srgbClr val="C9C0D3"/>
                    </a:solidFill>
                  </a:tcPr>
                </a:tc>
                <a:extLst>
                  <a:ext uri="{0D108BD9-81ED-4DB2-BD59-A6C34878D82A}">
                    <a16:rowId xmlns:a16="http://schemas.microsoft.com/office/drawing/2014/main" val="192653441"/>
                  </a:ext>
                </a:extLst>
              </a:tr>
            </a:tbl>
          </a:graphicData>
        </a:graphic>
      </p:graphicFrame>
      <p:sp>
        <p:nvSpPr>
          <p:cNvPr id="6" name="Rectangle: Rounded Corners 5">
            <a:extLst>
              <a:ext uri="{FF2B5EF4-FFF2-40B4-BE49-F238E27FC236}">
                <a16:creationId xmlns:a16="http://schemas.microsoft.com/office/drawing/2014/main" id="{54D361DC-F40C-4F48-9B2E-8081CB3FE2FF}"/>
              </a:ext>
            </a:extLst>
          </p:cNvPr>
          <p:cNvSpPr/>
          <p:nvPr/>
        </p:nvSpPr>
        <p:spPr>
          <a:xfrm>
            <a:off x="385233" y="673101"/>
            <a:ext cx="11548534" cy="365125"/>
          </a:xfrm>
          <a:prstGeom prst="roundRect">
            <a:avLst/>
          </a:prstGeom>
          <a:noFill/>
          <a:ln w="38100">
            <a:solidFill>
              <a:srgbClr val="B7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4B04226-27C3-4EAE-8F24-CD396B8FF98D}"/>
              </a:ext>
            </a:extLst>
          </p:cNvPr>
          <p:cNvSpPr/>
          <p:nvPr/>
        </p:nvSpPr>
        <p:spPr>
          <a:xfrm>
            <a:off x="385233" y="1744133"/>
            <a:ext cx="11548534" cy="365125"/>
          </a:xfrm>
          <a:prstGeom prst="roundRect">
            <a:avLst/>
          </a:prstGeom>
          <a:noFill/>
          <a:ln w="38100">
            <a:solidFill>
              <a:srgbClr val="B7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E2F4E9D-EF0C-451E-A76D-B7446DAF3247}"/>
              </a:ext>
            </a:extLst>
          </p:cNvPr>
          <p:cNvSpPr/>
          <p:nvPr/>
        </p:nvSpPr>
        <p:spPr>
          <a:xfrm>
            <a:off x="385233" y="3580885"/>
            <a:ext cx="11548534" cy="365125"/>
          </a:xfrm>
          <a:prstGeom prst="roundRect">
            <a:avLst/>
          </a:prstGeom>
          <a:noFill/>
          <a:ln w="38100">
            <a:solidFill>
              <a:srgbClr val="B7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0601A56-C728-4FEF-93EA-9B14D29EC1F2}"/>
              </a:ext>
            </a:extLst>
          </p:cNvPr>
          <p:cNvSpPr/>
          <p:nvPr/>
        </p:nvSpPr>
        <p:spPr>
          <a:xfrm>
            <a:off x="385233" y="3946010"/>
            <a:ext cx="11548534" cy="365125"/>
          </a:xfrm>
          <a:prstGeom prst="roundRect">
            <a:avLst/>
          </a:prstGeom>
          <a:noFill/>
          <a:ln w="38100">
            <a:solidFill>
              <a:srgbClr val="B7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8F9361B-2BB4-4B6F-9109-72B0BD2354B6}"/>
              </a:ext>
            </a:extLst>
          </p:cNvPr>
          <p:cNvSpPr/>
          <p:nvPr/>
        </p:nvSpPr>
        <p:spPr>
          <a:xfrm>
            <a:off x="385233" y="4311135"/>
            <a:ext cx="11548534" cy="440545"/>
          </a:xfrm>
          <a:prstGeom prst="roundRect">
            <a:avLst/>
          </a:prstGeom>
          <a:noFill/>
          <a:ln w="38100">
            <a:solidFill>
              <a:srgbClr val="B7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4CA8FD5-80A8-49D0-AD87-84D6C8DF8770}"/>
              </a:ext>
            </a:extLst>
          </p:cNvPr>
          <p:cNvSpPr/>
          <p:nvPr/>
        </p:nvSpPr>
        <p:spPr>
          <a:xfrm>
            <a:off x="385233" y="5116805"/>
            <a:ext cx="11548534" cy="365125"/>
          </a:xfrm>
          <a:prstGeom prst="roundRect">
            <a:avLst/>
          </a:prstGeom>
          <a:noFill/>
          <a:ln w="38100">
            <a:solidFill>
              <a:srgbClr val="B7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47D45A7-5391-4D18-9993-81C0D0BA5AEC}"/>
              </a:ext>
            </a:extLst>
          </p:cNvPr>
          <p:cNvSpPr/>
          <p:nvPr/>
        </p:nvSpPr>
        <p:spPr>
          <a:xfrm>
            <a:off x="385233" y="5481542"/>
            <a:ext cx="11548534" cy="365125"/>
          </a:xfrm>
          <a:prstGeom prst="roundRect">
            <a:avLst/>
          </a:prstGeom>
          <a:noFill/>
          <a:ln w="38100">
            <a:solidFill>
              <a:srgbClr val="B7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CD1B54F-AB59-44B9-8713-7943C245CB82}"/>
              </a:ext>
            </a:extLst>
          </p:cNvPr>
          <p:cNvSpPr/>
          <p:nvPr/>
        </p:nvSpPr>
        <p:spPr>
          <a:xfrm>
            <a:off x="385233" y="5850902"/>
            <a:ext cx="11548534" cy="365125"/>
          </a:xfrm>
          <a:prstGeom prst="roundRect">
            <a:avLst/>
          </a:prstGeom>
          <a:noFill/>
          <a:ln w="38100">
            <a:solidFill>
              <a:srgbClr val="B74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00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A3C5-10A1-4872-98FD-8C45B69A5262}"/>
              </a:ext>
            </a:extLst>
          </p:cNvPr>
          <p:cNvSpPr>
            <a:spLocks noGrp="1"/>
          </p:cNvSpPr>
          <p:nvPr>
            <p:ph type="title"/>
          </p:nvPr>
        </p:nvSpPr>
        <p:spPr/>
        <p:txBody>
          <a:bodyPr/>
          <a:lstStyle/>
          <a:p>
            <a:r>
              <a:rPr lang="en-US" dirty="0"/>
              <a:t>	The </a:t>
            </a:r>
            <a:r>
              <a:rPr lang="en-US" altLang="zh-CN" dirty="0"/>
              <a:t>S</a:t>
            </a:r>
            <a:r>
              <a:rPr lang="en-US" dirty="0"/>
              <a:t>RF System Distribution</a:t>
            </a:r>
          </a:p>
        </p:txBody>
      </p:sp>
      <p:sp>
        <p:nvSpPr>
          <p:cNvPr id="4" name="Slide Number Placeholder 3">
            <a:extLst>
              <a:ext uri="{FF2B5EF4-FFF2-40B4-BE49-F238E27FC236}">
                <a16:creationId xmlns:a16="http://schemas.microsoft.com/office/drawing/2014/main" id="{9924D433-749E-4E0A-8CFC-A08752125983}"/>
              </a:ext>
            </a:extLst>
          </p:cNvPr>
          <p:cNvSpPr>
            <a:spLocks noGrp="1"/>
          </p:cNvSpPr>
          <p:nvPr>
            <p:ph type="sldNum" sz="quarter" idx="12"/>
          </p:nvPr>
        </p:nvSpPr>
        <p:spPr/>
        <p:txBody>
          <a:bodyPr/>
          <a:lstStyle/>
          <a:p>
            <a:fld id="{F6657736-2D9A-4833-9BB6-BA486362B200}" type="slidenum">
              <a:rPr lang="en-US" smtClean="0"/>
              <a:pPr/>
              <a:t>9</a:t>
            </a:fld>
            <a:endParaRPr lang="en-US" dirty="0"/>
          </a:p>
        </p:txBody>
      </p:sp>
      <p:pic>
        <p:nvPicPr>
          <p:cNvPr id="5" name="Picture 4" descr="A picture containing athletic game, sport, tennis&#10;&#10;Description automatically generated">
            <a:extLst>
              <a:ext uri="{FF2B5EF4-FFF2-40B4-BE49-F238E27FC236}">
                <a16:creationId xmlns:a16="http://schemas.microsoft.com/office/drawing/2014/main" id="{AF2BFD2E-A3B4-4DE1-A57F-C19B8080622F}"/>
              </a:ext>
            </a:extLst>
          </p:cNvPr>
          <p:cNvPicPr>
            <a:picLocks noChangeAspect="1"/>
          </p:cNvPicPr>
          <p:nvPr/>
        </p:nvPicPr>
        <p:blipFill rotWithShape="1">
          <a:blip r:embed="rId2"/>
          <a:srcRect b="41213"/>
          <a:stretch/>
        </p:blipFill>
        <p:spPr>
          <a:xfrm>
            <a:off x="1154357" y="1673913"/>
            <a:ext cx="9448800" cy="3124331"/>
          </a:xfrm>
          <a:prstGeom prst="rect">
            <a:avLst/>
          </a:prstGeom>
        </p:spPr>
      </p:pic>
      <p:pic>
        <p:nvPicPr>
          <p:cNvPr id="6" name="Content Placeholder 3">
            <a:extLst>
              <a:ext uri="{FF2B5EF4-FFF2-40B4-BE49-F238E27FC236}">
                <a16:creationId xmlns:a16="http://schemas.microsoft.com/office/drawing/2014/main" id="{8065A0B8-41AC-43A1-8CF7-ABD67146D0EA}"/>
              </a:ext>
            </a:extLst>
          </p:cNvPr>
          <p:cNvPicPr>
            <a:picLocks noGrp="1" noChangeAspect="1"/>
          </p:cNvPicPr>
          <p:nvPr/>
        </p:nvPicPr>
        <p:blipFill>
          <a:blip r:embed="rId3"/>
          <a:stretch>
            <a:fillRect/>
          </a:stretch>
        </p:blipFill>
        <p:spPr>
          <a:xfrm>
            <a:off x="6096000" y="4808581"/>
            <a:ext cx="1703782" cy="1111818"/>
          </a:xfrm>
          <a:prstGeom prst="rect">
            <a:avLst/>
          </a:prstGeom>
        </p:spPr>
      </p:pic>
      <p:pic>
        <p:nvPicPr>
          <p:cNvPr id="11" name="Picture 10">
            <a:extLst>
              <a:ext uri="{FF2B5EF4-FFF2-40B4-BE49-F238E27FC236}">
                <a16:creationId xmlns:a16="http://schemas.microsoft.com/office/drawing/2014/main" id="{B8218647-38D0-4CC6-BDB7-E5B5D6A204C5}"/>
              </a:ext>
            </a:extLst>
          </p:cNvPr>
          <p:cNvPicPr>
            <a:picLocks noChangeAspect="1"/>
          </p:cNvPicPr>
          <p:nvPr/>
        </p:nvPicPr>
        <p:blipFill>
          <a:blip r:embed="rId4"/>
          <a:stretch>
            <a:fillRect/>
          </a:stretch>
        </p:blipFill>
        <p:spPr>
          <a:xfrm>
            <a:off x="235688" y="1886313"/>
            <a:ext cx="1985245" cy="1542687"/>
          </a:xfrm>
          <a:prstGeom prst="rect">
            <a:avLst/>
          </a:prstGeom>
        </p:spPr>
      </p:pic>
      <p:sp>
        <p:nvSpPr>
          <p:cNvPr id="12" name="TextBox 11">
            <a:extLst>
              <a:ext uri="{FF2B5EF4-FFF2-40B4-BE49-F238E27FC236}">
                <a16:creationId xmlns:a16="http://schemas.microsoft.com/office/drawing/2014/main" id="{40FBAE2A-A039-4C2E-8FBE-907201499A97}"/>
              </a:ext>
            </a:extLst>
          </p:cNvPr>
          <p:cNvSpPr txBox="1"/>
          <p:nvPr/>
        </p:nvSpPr>
        <p:spPr>
          <a:xfrm>
            <a:off x="7852381" y="1170435"/>
            <a:ext cx="1550465" cy="584775"/>
          </a:xfrm>
          <a:prstGeom prst="rect">
            <a:avLst/>
          </a:prstGeom>
          <a:solidFill>
            <a:schemeClr val="accent1">
              <a:lumMod val="20000"/>
              <a:lumOff val="80000"/>
            </a:schemeClr>
          </a:solidFill>
          <a:ln w="28575">
            <a:solidFill>
              <a:schemeClr val="accent1"/>
            </a:solidFill>
          </a:ln>
        </p:spPr>
        <p:txBody>
          <a:bodyPr wrap="square" rtlCol="0">
            <a:spAutoFit/>
          </a:bodyPr>
          <a:lstStyle/>
          <a:p>
            <a:r>
              <a:rPr lang="en-US" altLang="zh-CN" sz="1600" dirty="0">
                <a:latin typeface="Segoe UI" panose="020B0502040204020203" pitchFamily="34" charset="0"/>
                <a:cs typeface="Segoe UI" panose="020B0502040204020203" pitchFamily="34" charset="0"/>
              </a:rPr>
              <a:t>197 MHz QWR</a:t>
            </a:r>
          </a:p>
          <a:p>
            <a:r>
              <a:rPr lang="en-US" sz="1600" dirty="0">
                <a:latin typeface="Segoe UI" panose="020B0502040204020203" pitchFamily="34" charset="0"/>
                <a:cs typeface="Segoe UI" panose="020B0502040204020203" pitchFamily="34" charset="0"/>
              </a:rPr>
              <a:t>Total 3</a:t>
            </a:r>
          </a:p>
        </p:txBody>
      </p:sp>
      <p:sp>
        <p:nvSpPr>
          <p:cNvPr id="15" name="TextBox 14">
            <a:extLst>
              <a:ext uri="{FF2B5EF4-FFF2-40B4-BE49-F238E27FC236}">
                <a16:creationId xmlns:a16="http://schemas.microsoft.com/office/drawing/2014/main" id="{41C5EC6D-BDDE-4D60-ACA4-6B0DBFD36330}"/>
              </a:ext>
            </a:extLst>
          </p:cNvPr>
          <p:cNvSpPr txBox="1"/>
          <p:nvPr/>
        </p:nvSpPr>
        <p:spPr>
          <a:xfrm>
            <a:off x="10348913" y="2377780"/>
            <a:ext cx="1791878" cy="584775"/>
          </a:xfrm>
          <a:prstGeom prst="rect">
            <a:avLst/>
          </a:prstGeom>
          <a:solidFill>
            <a:schemeClr val="accent1">
              <a:lumMod val="20000"/>
              <a:lumOff val="80000"/>
            </a:schemeClr>
          </a:solidFill>
          <a:ln w="28575">
            <a:solidFill>
              <a:schemeClr val="accent1"/>
            </a:solidFill>
          </a:ln>
        </p:spPr>
        <p:txBody>
          <a:bodyPr wrap="square" rtlCol="0">
            <a:spAutoFit/>
          </a:bodyPr>
          <a:lstStyle/>
          <a:p>
            <a:r>
              <a:rPr lang="en-US" altLang="zh-CN" sz="1600" dirty="0">
                <a:latin typeface="Segoe UI" panose="020B0502040204020203" pitchFamily="34" charset="0"/>
                <a:cs typeface="Segoe UI" panose="020B0502040204020203" pitchFamily="34" charset="0"/>
              </a:rPr>
              <a:t>1773 MHz 5-cell</a:t>
            </a:r>
          </a:p>
          <a:p>
            <a:r>
              <a:rPr lang="en-US" sz="1600" dirty="0">
                <a:latin typeface="Segoe UI" panose="020B0502040204020203" pitchFamily="34" charset="0"/>
                <a:cs typeface="Segoe UI" panose="020B0502040204020203" pitchFamily="34" charset="0"/>
              </a:rPr>
              <a:t>Total 3</a:t>
            </a:r>
          </a:p>
        </p:txBody>
      </p:sp>
      <p:sp>
        <p:nvSpPr>
          <p:cNvPr id="16" name="TextBox 15">
            <a:extLst>
              <a:ext uri="{FF2B5EF4-FFF2-40B4-BE49-F238E27FC236}">
                <a16:creationId xmlns:a16="http://schemas.microsoft.com/office/drawing/2014/main" id="{EA9F044B-7AC0-4CBF-9005-1ED1F0E034C8}"/>
              </a:ext>
            </a:extLst>
          </p:cNvPr>
          <p:cNvSpPr txBox="1"/>
          <p:nvPr/>
        </p:nvSpPr>
        <p:spPr>
          <a:xfrm>
            <a:off x="373848" y="3402622"/>
            <a:ext cx="1593113" cy="584775"/>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591 MHz 1-cell</a:t>
            </a:r>
          </a:p>
          <a:p>
            <a:r>
              <a:rPr lang="en-US" sz="1600" dirty="0">
                <a:latin typeface="Segoe UI" panose="020B0502040204020203" pitchFamily="34" charset="0"/>
                <a:cs typeface="Segoe UI" panose="020B0502040204020203" pitchFamily="34" charset="0"/>
              </a:rPr>
              <a:t>Total 17</a:t>
            </a:r>
          </a:p>
        </p:txBody>
      </p:sp>
      <p:sp>
        <p:nvSpPr>
          <p:cNvPr id="19" name="TextBox 18">
            <a:extLst>
              <a:ext uri="{FF2B5EF4-FFF2-40B4-BE49-F238E27FC236}">
                <a16:creationId xmlns:a16="http://schemas.microsoft.com/office/drawing/2014/main" id="{230975B8-9452-4FBE-8D6D-3DB984B02F3E}"/>
              </a:ext>
            </a:extLst>
          </p:cNvPr>
          <p:cNvSpPr txBox="1"/>
          <p:nvPr/>
        </p:nvSpPr>
        <p:spPr>
          <a:xfrm>
            <a:off x="4021218" y="1663576"/>
            <a:ext cx="2333015"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591 MHz 5-cell, total 4 </a:t>
            </a:r>
          </a:p>
        </p:txBody>
      </p:sp>
      <p:sp>
        <p:nvSpPr>
          <p:cNvPr id="21" name="TextBox 20">
            <a:extLst>
              <a:ext uri="{FF2B5EF4-FFF2-40B4-BE49-F238E27FC236}">
                <a16:creationId xmlns:a16="http://schemas.microsoft.com/office/drawing/2014/main" id="{C6F82801-6DBB-4CEC-B20A-82A60A5FE0BE}"/>
              </a:ext>
            </a:extLst>
          </p:cNvPr>
          <p:cNvSpPr txBox="1"/>
          <p:nvPr/>
        </p:nvSpPr>
        <p:spPr>
          <a:xfrm>
            <a:off x="7852381" y="5226180"/>
            <a:ext cx="2178499" cy="584775"/>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197 MHz Crab Cavity</a:t>
            </a:r>
          </a:p>
          <a:p>
            <a:r>
              <a:rPr lang="en-US" sz="1600" dirty="0">
                <a:latin typeface="Segoe UI" panose="020B0502040204020203" pitchFamily="34" charset="0"/>
                <a:cs typeface="Segoe UI" panose="020B0502040204020203" pitchFamily="34" charset="0"/>
              </a:rPr>
              <a:t>Total 8</a:t>
            </a:r>
          </a:p>
        </p:txBody>
      </p:sp>
      <p:sp>
        <p:nvSpPr>
          <p:cNvPr id="22" name="TextBox 21">
            <a:extLst>
              <a:ext uri="{FF2B5EF4-FFF2-40B4-BE49-F238E27FC236}">
                <a16:creationId xmlns:a16="http://schemas.microsoft.com/office/drawing/2014/main" id="{C1ED0428-3836-473D-8332-9D4488FA9E80}"/>
              </a:ext>
            </a:extLst>
          </p:cNvPr>
          <p:cNvSpPr txBox="1"/>
          <p:nvPr/>
        </p:nvSpPr>
        <p:spPr>
          <a:xfrm>
            <a:off x="3048719" y="5761459"/>
            <a:ext cx="2830038"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394 MHz Crab Cavity, total 6</a:t>
            </a:r>
          </a:p>
        </p:txBody>
      </p:sp>
      <p:sp>
        <p:nvSpPr>
          <p:cNvPr id="23" name="TextBox 22">
            <a:extLst>
              <a:ext uri="{FF2B5EF4-FFF2-40B4-BE49-F238E27FC236}">
                <a16:creationId xmlns:a16="http://schemas.microsoft.com/office/drawing/2014/main" id="{DE0B45C9-D354-41BB-8724-231D1CE51065}"/>
              </a:ext>
            </a:extLst>
          </p:cNvPr>
          <p:cNvSpPr txBox="1"/>
          <p:nvPr/>
        </p:nvSpPr>
        <p:spPr>
          <a:xfrm>
            <a:off x="9469874" y="494796"/>
            <a:ext cx="2333015" cy="338554"/>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591 MHz 5-cell, total 8 </a:t>
            </a:r>
          </a:p>
        </p:txBody>
      </p:sp>
      <p:pic>
        <p:nvPicPr>
          <p:cNvPr id="25" name="Picture 2">
            <a:extLst>
              <a:ext uri="{FF2B5EF4-FFF2-40B4-BE49-F238E27FC236}">
                <a16:creationId xmlns:a16="http://schemas.microsoft.com/office/drawing/2014/main" id="{E038C8B5-100E-43BF-855A-F5CF54EFD04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403" b="91597" l="2453" r="93774">
                        <a14:foregroundMark x1="7358" y1="70168" x2="7358" y2="70168"/>
                        <a14:foregroundMark x1="2453" y1="69328" x2="2453" y2="69328"/>
                        <a14:foregroundMark x1="15849" y1="91597" x2="15849" y2="91597"/>
                        <a14:foregroundMark x1="89811" y1="46639" x2="89811" y2="46639"/>
                        <a14:foregroundMark x1="93774" y1="42857" x2="93774" y2="42857"/>
                        <a14:foregroundMark x1="53113" y1="8403" x2="53113" y2="8403"/>
                      </a14:backgroundRemoval>
                    </a14:imgEffect>
                  </a14:imgLayer>
                </a14:imgProps>
              </a:ext>
              <a:ext uri="{28A0092B-C50C-407E-A947-70E740481C1C}">
                <a14:useLocalDpi xmlns:a14="http://schemas.microsoft.com/office/drawing/2010/main" val="0"/>
              </a:ext>
            </a:extLst>
          </a:blip>
          <a:srcRect/>
          <a:stretch>
            <a:fillRect/>
          </a:stretch>
        </p:blipFill>
        <p:spPr bwMode="auto">
          <a:xfrm>
            <a:off x="3658994" y="5118898"/>
            <a:ext cx="2187626" cy="49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89A8476-E70C-4961-BAE5-A293B8021186}"/>
              </a:ext>
            </a:extLst>
          </p:cNvPr>
          <p:cNvPicPr>
            <a:picLocks noChangeAspect="1"/>
          </p:cNvPicPr>
          <p:nvPr/>
        </p:nvPicPr>
        <p:blipFill>
          <a:blip r:embed="rId7"/>
          <a:stretch>
            <a:fillRect/>
          </a:stretch>
        </p:blipFill>
        <p:spPr>
          <a:xfrm>
            <a:off x="9703705" y="806308"/>
            <a:ext cx="1865351" cy="1397293"/>
          </a:xfrm>
          <a:prstGeom prst="rect">
            <a:avLst/>
          </a:prstGeom>
        </p:spPr>
      </p:pic>
      <p:pic>
        <p:nvPicPr>
          <p:cNvPr id="20" name="Picture 19">
            <a:extLst>
              <a:ext uri="{FF2B5EF4-FFF2-40B4-BE49-F238E27FC236}">
                <a16:creationId xmlns:a16="http://schemas.microsoft.com/office/drawing/2014/main" id="{3D7D7269-3895-486F-94ED-C0B7FF43740E}"/>
              </a:ext>
            </a:extLst>
          </p:cNvPr>
          <p:cNvPicPr>
            <a:picLocks noChangeAspect="1"/>
          </p:cNvPicPr>
          <p:nvPr/>
        </p:nvPicPr>
        <p:blipFill>
          <a:blip r:embed="rId7"/>
          <a:stretch>
            <a:fillRect/>
          </a:stretch>
        </p:blipFill>
        <p:spPr>
          <a:xfrm>
            <a:off x="2188400" y="836240"/>
            <a:ext cx="1865351" cy="1397293"/>
          </a:xfrm>
          <a:prstGeom prst="rect">
            <a:avLst/>
          </a:prstGeom>
        </p:spPr>
      </p:pic>
    </p:spTree>
    <p:extLst>
      <p:ext uri="{BB962C8B-B14F-4D97-AF65-F5344CB8AC3E}">
        <p14:creationId xmlns:p14="http://schemas.microsoft.com/office/powerpoint/2010/main" val="2641804080"/>
      </p:ext>
    </p:extLst>
  </p:cSld>
  <p:clrMapOvr>
    <a:masterClrMapping/>
  </p:clrMapOvr>
</p:sld>
</file>

<file path=ppt/theme/theme1.xml><?xml version="1.0" encoding="utf-8"?>
<a:theme xmlns:a="http://schemas.openxmlformats.org/drawingml/2006/main" name="EIC Accelerator PP Template[4]">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42B07A94-C122-AF4A-B776-B6531AAFD1CE}" vid="{8277ED95-9917-D646-A591-4F3A7464B7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EIC Accelerator PP Template[4]</Template>
  <TotalTime>33891</TotalTime>
  <Words>3487</Words>
  <Application>Microsoft Office PowerPoint</Application>
  <PresentationFormat>Widescreen</PresentationFormat>
  <Paragraphs>732</Paragraphs>
  <Slides>29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KaiTi</vt:lpstr>
      <vt:lpstr>Arial</vt:lpstr>
      <vt:lpstr>Calibri</vt:lpstr>
      <vt:lpstr>Calibri Light</vt:lpstr>
      <vt:lpstr>Century Gothic</vt:lpstr>
      <vt:lpstr>Edwardian Script ITC</vt:lpstr>
      <vt:lpstr>Segoe UI</vt:lpstr>
      <vt:lpstr>Segoe UI Black</vt:lpstr>
      <vt:lpstr>Segoe UI Light</vt:lpstr>
      <vt:lpstr>Segoe UI Semibold</vt:lpstr>
      <vt:lpstr>Wingdings</vt:lpstr>
      <vt:lpstr>EIC Accelerator PP Template[4]</vt:lpstr>
      <vt:lpstr>SRF Challenges for  the EIC Project</vt:lpstr>
      <vt:lpstr> Outline</vt:lpstr>
      <vt:lpstr> Electron Ion Collider</vt:lpstr>
      <vt:lpstr> The Origin of Challenges</vt:lpstr>
      <vt:lpstr> The Origin of Challenges</vt:lpstr>
      <vt:lpstr> Electron Ion Collider (S)RF Systems</vt:lpstr>
      <vt:lpstr>SRF systems in the EIC WBS </vt:lpstr>
      <vt:lpstr>PowerPoint Presentation</vt:lpstr>
      <vt:lpstr> The SRF System Distribution</vt:lpstr>
      <vt:lpstr> SRF Challenges </vt:lpstr>
      <vt:lpstr>Challenges from Beam Dynamics</vt:lpstr>
      <vt:lpstr>  Challenge from Beam Dynamics 1 – Working Point for ESR Cavities </vt:lpstr>
      <vt:lpstr>  Challenges from Beam Dynamics 2 – crab cavity</vt:lpstr>
      <vt:lpstr> Challenges from Beam Dynamics 3 – Lattice </vt:lpstr>
      <vt:lpstr>  Challenge from Beam Dynamics 4 – Impedance </vt:lpstr>
      <vt:lpstr>Challenges from SRF Technology</vt:lpstr>
      <vt:lpstr> SRF Technology Limitations 1 – Cavity Design</vt:lpstr>
      <vt:lpstr> SRF Technology Limitations 2 – RF Couplers</vt:lpstr>
      <vt:lpstr> SRF Technology Limitations 3 – Preparation</vt:lpstr>
      <vt:lpstr>Challenges from Production and Installation</vt:lpstr>
      <vt:lpstr> Production Bottle Neck 1 – Before and After Dressing Up</vt:lpstr>
      <vt:lpstr> Production Bottle Neck 2 – RF Power Supply</vt:lpstr>
      <vt:lpstr> Installation Bottle Neck 1 – Cavity Alignment</vt:lpstr>
      <vt:lpstr>Challenges from Operation and Controls</vt:lpstr>
      <vt:lpstr> Operation and Controls 1 – Feedback System  </vt:lpstr>
      <vt:lpstr> Operation and Controls 2 – HSR Energy Ramp</vt:lpstr>
      <vt:lpstr>Challenges from …</vt:lpstr>
      <vt:lpstr> Summary</vt:lpstr>
      <vt:lpstr> Acknowledgement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SRF Challenges for  the EIC Project</dc:title>
  <dc:creator>Wu, Qiong</dc:creator>
  <cp:lastModifiedBy>Wu, Qiong</cp:lastModifiedBy>
  <cp:revision>334</cp:revision>
  <dcterms:created xsi:type="dcterms:W3CDTF">2020-12-21T21:50:47Z</dcterms:created>
  <dcterms:modified xsi:type="dcterms:W3CDTF">2021-03-04T02:18:32Z</dcterms:modified>
</cp:coreProperties>
</file>