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2" r:id="rId3"/>
    <p:sldId id="301" r:id="rId4"/>
    <p:sldId id="295" r:id="rId5"/>
    <p:sldId id="296" r:id="rId6"/>
    <p:sldId id="304" r:id="rId7"/>
    <p:sldId id="299" r:id="rId8"/>
    <p:sldId id="266" r:id="rId9"/>
    <p:sldId id="325" r:id="rId10"/>
    <p:sldId id="286" r:id="rId11"/>
    <p:sldId id="292" r:id="rId12"/>
    <p:sldId id="287" r:id="rId13"/>
    <p:sldId id="290" r:id="rId14"/>
    <p:sldId id="298" r:id="rId15"/>
    <p:sldId id="305" r:id="rId16"/>
    <p:sldId id="297" r:id="rId17"/>
    <p:sldId id="324" r:id="rId18"/>
    <p:sldId id="321" r:id="rId19"/>
    <p:sldId id="294" r:id="rId20"/>
    <p:sldId id="319" r:id="rId21"/>
    <p:sldId id="306" r:id="rId22"/>
    <p:sldId id="326" r:id="rId23"/>
    <p:sldId id="307" r:id="rId24"/>
    <p:sldId id="308" r:id="rId25"/>
    <p:sldId id="309" r:id="rId26"/>
    <p:sldId id="310" r:id="rId27"/>
    <p:sldId id="320" r:id="rId28"/>
    <p:sldId id="311" r:id="rId29"/>
    <p:sldId id="312" r:id="rId30"/>
    <p:sldId id="313" r:id="rId31"/>
    <p:sldId id="314" r:id="rId32"/>
    <p:sldId id="315" r:id="rId33"/>
    <p:sldId id="316" r:id="rId34"/>
    <p:sldId id="317" r:id="rId35"/>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howGuides="1">
      <p:cViewPr varScale="1">
        <p:scale>
          <a:sx n="111" d="100"/>
          <a:sy n="111" d="100"/>
        </p:scale>
        <p:origin x="510"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BEE2F-0234-4310-9ACB-5935B353FE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E282E1-8205-41A2-B4E5-B0E4FD4641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80B0D4-B309-4E32-8A72-6BD05D505405}"/>
              </a:ext>
            </a:extLst>
          </p:cNvPr>
          <p:cNvSpPr>
            <a:spLocks noGrp="1"/>
          </p:cNvSpPr>
          <p:nvPr>
            <p:ph type="dt" sz="half" idx="10"/>
          </p:nvPr>
        </p:nvSpPr>
        <p:spPr/>
        <p:txBody>
          <a:bodyPr/>
          <a:lstStyle/>
          <a:p>
            <a:fld id="{69C95279-F819-49C9-B518-3ACD2C1B099E}" type="datetimeFigureOut">
              <a:rPr lang="en-US" smtClean="0"/>
              <a:t>6/3/2019</a:t>
            </a:fld>
            <a:endParaRPr lang="en-US"/>
          </a:p>
        </p:txBody>
      </p:sp>
      <p:sp>
        <p:nvSpPr>
          <p:cNvPr id="5" name="Footer Placeholder 4">
            <a:extLst>
              <a:ext uri="{FF2B5EF4-FFF2-40B4-BE49-F238E27FC236}">
                <a16:creationId xmlns:a16="http://schemas.microsoft.com/office/drawing/2014/main" id="{97F30415-7DAF-46A1-96ED-272F28F196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7406BD-D540-4CAB-A4D3-DD41B23565D8}"/>
              </a:ext>
            </a:extLst>
          </p:cNvPr>
          <p:cNvSpPr>
            <a:spLocks noGrp="1"/>
          </p:cNvSpPr>
          <p:nvPr>
            <p:ph type="sldNum" sz="quarter" idx="12"/>
          </p:nvPr>
        </p:nvSpPr>
        <p:spPr/>
        <p:txBody>
          <a:bodyPr/>
          <a:lstStyle/>
          <a:p>
            <a:fld id="{3C189478-5919-4BEA-9A1F-A123CA832C19}" type="slidenum">
              <a:rPr lang="en-US" smtClean="0"/>
              <a:t>‹#›</a:t>
            </a:fld>
            <a:endParaRPr lang="en-US"/>
          </a:p>
        </p:txBody>
      </p:sp>
    </p:spTree>
    <p:extLst>
      <p:ext uri="{BB962C8B-B14F-4D97-AF65-F5344CB8AC3E}">
        <p14:creationId xmlns:p14="http://schemas.microsoft.com/office/powerpoint/2010/main" val="2683655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26882-6E12-4C0F-AB14-749882C85B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E6A72E-A452-468E-9B6E-26DDD8F0A9F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CF934E-0E03-4E81-909D-D4EA7E1D2E93}"/>
              </a:ext>
            </a:extLst>
          </p:cNvPr>
          <p:cNvSpPr>
            <a:spLocks noGrp="1"/>
          </p:cNvSpPr>
          <p:nvPr>
            <p:ph type="dt" sz="half" idx="10"/>
          </p:nvPr>
        </p:nvSpPr>
        <p:spPr/>
        <p:txBody>
          <a:bodyPr/>
          <a:lstStyle/>
          <a:p>
            <a:fld id="{69C95279-F819-49C9-B518-3ACD2C1B099E}" type="datetimeFigureOut">
              <a:rPr lang="en-US" smtClean="0"/>
              <a:t>6/3/2019</a:t>
            </a:fld>
            <a:endParaRPr lang="en-US"/>
          </a:p>
        </p:txBody>
      </p:sp>
      <p:sp>
        <p:nvSpPr>
          <p:cNvPr id="5" name="Footer Placeholder 4">
            <a:extLst>
              <a:ext uri="{FF2B5EF4-FFF2-40B4-BE49-F238E27FC236}">
                <a16:creationId xmlns:a16="http://schemas.microsoft.com/office/drawing/2014/main" id="{5DF98D8E-1B81-438D-9992-3315D7ACC9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926A5B-DE9A-4D55-9155-D0F095C083DC}"/>
              </a:ext>
            </a:extLst>
          </p:cNvPr>
          <p:cNvSpPr>
            <a:spLocks noGrp="1"/>
          </p:cNvSpPr>
          <p:nvPr>
            <p:ph type="sldNum" sz="quarter" idx="12"/>
          </p:nvPr>
        </p:nvSpPr>
        <p:spPr/>
        <p:txBody>
          <a:bodyPr/>
          <a:lstStyle/>
          <a:p>
            <a:fld id="{3C189478-5919-4BEA-9A1F-A123CA832C19}" type="slidenum">
              <a:rPr lang="en-US" smtClean="0"/>
              <a:t>‹#›</a:t>
            </a:fld>
            <a:endParaRPr lang="en-US"/>
          </a:p>
        </p:txBody>
      </p:sp>
    </p:spTree>
    <p:extLst>
      <p:ext uri="{BB962C8B-B14F-4D97-AF65-F5344CB8AC3E}">
        <p14:creationId xmlns:p14="http://schemas.microsoft.com/office/powerpoint/2010/main" val="1194207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23CB8E-7066-4F3A-AC9B-A35DF2B162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9D0FF5-AF71-4C3F-99E8-F0C92AAD11B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266C98-BDEF-45E1-AFDB-0F5DF525FF67}"/>
              </a:ext>
            </a:extLst>
          </p:cNvPr>
          <p:cNvSpPr>
            <a:spLocks noGrp="1"/>
          </p:cNvSpPr>
          <p:nvPr>
            <p:ph type="dt" sz="half" idx="10"/>
          </p:nvPr>
        </p:nvSpPr>
        <p:spPr/>
        <p:txBody>
          <a:bodyPr/>
          <a:lstStyle/>
          <a:p>
            <a:fld id="{69C95279-F819-49C9-B518-3ACD2C1B099E}" type="datetimeFigureOut">
              <a:rPr lang="en-US" smtClean="0"/>
              <a:t>6/3/2019</a:t>
            </a:fld>
            <a:endParaRPr lang="en-US"/>
          </a:p>
        </p:txBody>
      </p:sp>
      <p:sp>
        <p:nvSpPr>
          <p:cNvPr id="5" name="Footer Placeholder 4">
            <a:extLst>
              <a:ext uri="{FF2B5EF4-FFF2-40B4-BE49-F238E27FC236}">
                <a16:creationId xmlns:a16="http://schemas.microsoft.com/office/drawing/2014/main" id="{72F61F80-081B-46D1-8DFD-6FA5B4AF53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A6842D-E706-4957-95F6-720C7D74D7BE}"/>
              </a:ext>
            </a:extLst>
          </p:cNvPr>
          <p:cNvSpPr>
            <a:spLocks noGrp="1"/>
          </p:cNvSpPr>
          <p:nvPr>
            <p:ph type="sldNum" sz="quarter" idx="12"/>
          </p:nvPr>
        </p:nvSpPr>
        <p:spPr/>
        <p:txBody>
          <a:bodyPr/>
          <a:lstStyle/>
          <a:p>
            <a:fld id="{3C189478-5919-4BEA-9A1F-A123CA832C19}" type="slidenum">
              <a:rPr lang="en-US" smtClean="0"/>
              <a:t>‹#›</a:t>
            </a:fld>
            <a:endParaRPr lang="en-US"/>
          </a:p>
        </p:txBody>
      </p:sp>
    </p:spTree>
    <p:extLst>
      <p:ext uri="{BB962C8B-B14F-4D97-AF65-F5344CB8AC3E}">
        <p14:creationId xmlns:p14="http://schemas.microsoft.com/office/powerpoint/2010/main" val="2065640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E22C0-D5C2-4187-BBCE-FCF6180051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8C030B-BEF9-4AD5-9B8F-19A1DB1CD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2FE3E5-9F7C-4758-A8F7-A8C06FFF259C}"/>
              </a:ext>
            </a:extLst>
          </p:cNvPr>
          <p:cNvSpPr>
            <a:spLocks noGrp="1"/>
          </p:cNvSpPr>
          <p:nvPr>
            <p:ph type="dt" sz="half" idx="10"/>
          </p:nvPr>
        </p:nvSpPr>
        <p:spPr/>
        <p:txBody>
          <a:bodyPr/>
          <a:lstStyle/>
          <a:p>
            <a:fld id="{69C95279-F819-49C9-B518-3ACD2C1B099E}" type="datetimeFigureOut">
              <a:rPr lang="en-US" smtClean="0"/>
              <a:t>6/3/2019</a:t>
            </a:fld>
            <a:endParaRPr lang="en-US"/>
          </a:p>
        </p:txBody>
      </p:sp>
      <p:sp>
        <p:nvSpPr>
          <p:cNvPr id="5" name="Footer Placeholder 4">
            <a:extLst>
              <a:ext uri="{FF2B5EF4-FFF2-40B4-BE49-F238E27FC236}">
                <a16:creationId xmlns:a16="http://schemas.microsoft.com/office/drawing/2014/main" id="{0DB2882A-6F38-4767-8B96-3F52FCDA2D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BE6094-B30A-4D38-8024-599C92E9FBA5}"/>
              </a:ext>
            </a:extLst>
          </p:cNvPr>
          <p:cNvSpPr>
            <a:spLocks noGrp="1"/>
          </p:cNvSpPr>
          <p:nvPr>
            <p:ph type="sldNum" sz="quarter" idx="12"/>
          </p:nvPr>
        </p:nvSpPr>
        <p:spPr/>
        <p:txBody>
          <a:bodyPr/>
          <a:lstStyle/>
          <a:p>
            <a:fld id="{3C189478-5919-4BEA-9A1F-A123CA832C19}" type="slidenum">
              <a:rPr lang="en-US" smtClean="0"/>
              <a:t>‹#›</a:t>
            </a:fld>
            <a:endParaRPr lang="en-US"/>
          </a:p>
        </p:txBody>
      </p:sp>
    </p:spTree>
    <p:extLst>
      <p:ext uri="{BB962C8B-B14F-4D97-AF65-F5344CB8AC3E}">
        <p14:creationId xmlns:p14="http://schemas.microsoft.com/office/powerpoint/2010/main" val="2691090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017CD-A767-4262-A56A-7B86641D39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16D93A-FAB4-4881-85A4-71425A881F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1F58443-AB5E-46B8-96FC-16C05BF659E1}"/>
              </a:ext>
            </a:extLst>
          </p:cNvPr>
          <p:cNvSpPr>
            <a:spLocks noGrp="1"/>
          </p:cNvSpPr>
          <p:nvPr>
            <p:ph type="dt" sz="half" idx="10"/>
          </p:nvPr>
        </p:nvSpPr>
        <p:spPr/>
        <p:txBody>
          <a:bodyPr/>
          <a:lstStyle/>
          <a:p>
            <a:fld id="{69C95279-F819-49C9-B518-3ACD2C1B099E}" type="datetimeFigureOut">
              <a:rPr lang="en-US" smtClean="0"/>
              <a:t>6/3/2019</a:t>
            </a:fld>
            <a:endParaRPr lang="en-US"/>
          </a:p>
        </p:txBody>
      </p:sp>
      <p:sp>
        <p:nvSpPr>
          <p:cNvPr id="5" name="Footer Placeholder 4">
            <a:extLst>
              <a:ext uri="{FF2B5EF4-FFF2-40B4-BE49-F238E27FC236}">
                <a16:creationId xmlns:a16="http://schemas.microsoft.com/office/drawing/2014/main" id="{D6C6AECC-E836-49D3-8150-5BB284D62B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9599E4-D782-47FA-BBC6-B2F31EA273E2}"/>
              </a:ext>
            </a:extLst>
          </p:cNvPr>
          <p:cNvSpPr>
            <a:spLocks noGrp="1"/>
          </p:cNvSpPr>
          <p:nvPr>
            <p:ph type="sldNum" sz="quarter" idx="12"/>
          </p:nvPr>
        </p:nvSpPr>
        <p:spPr/>
        <p:txBody>
          <a:bodyPr/>
          <a:lstStyle/>
          <a:p>
            <a:fld id="{3C189478-5919-4BEA-9A1F-A123CA832C19}" type="slidenum">
              <a:rPr lang="en-US" smtClean="0"/>
              <a:t>‹#›</a:t>
            </a:fld>
            <a:endParaRPr lang="en-US"/>
          </a:p>
        </p:txBody>
      </p:sp>
    </p:spTree>
    <p:extLst>
      <p:ext uri="{BB962C8B-B14F-4D97-AF65-F5344CB8AC3E}">
        <p14:creationId xmlns:p14="http://schemas.microsoft.com/office/powerpoint/2010/main" val="4187525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66085-301E-4F10-BF24-1AC497B2CD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273217-6C8A-4652-8559-C0AEC178B89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C70F5F-E128-4561-B3C2-49B4FE16ABA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3EA32D-E437-4FCD-969A-828CDEA9BC55}"/>
              </a:ext>
            </a:extLst>
          </p:cNvPr>
          <p:cNvSpPr>
            <a:spLocks noGrp="1"/>
          </p:cNvSpPr>
          <p:nvPr>
            <p:ph type="dt" sz="half" idx="10"/>
          </p:nvPr>
        </p:nvSpPr>
        <p:spPr/>
        <p:txBody>
          <a:bodyPr/>
          <a:lstStyle/>
          <a:p>
            <a:fld id="{69C95279-F819-49C9-B518-3ACD2C1B099E}" type="datetimeFigureOut">
              <a:rPr lang="en-US" smtClean="0"/>
              <a:t>6/3/2019</a:t>
            </a:fld>
            <a:endParaRPr lang="en-US"/>
          </a:p>
        </p:txBody>
      </p:sp>
      <p:sp>
        <p:nvSpPr>
          <p:cNvPr id="6" name="Footer Placeholder 5">
            <a:extLst>
              <a:ext uri="{FF2B5EF4-FFF2-40B4-BE49-F238E27FC236}">
                <a16:creationId xmlns:a16="http://schemas.microsoft.com/office/drawing/2014/main" id="{F78D7AD7-C490-4F0C-80B2-AC0E744D4E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12CE25-440E-481C-8211-02D5B5D5FF07}"/>
              </a:ext>
            </a:extLst>
          </p:cNvPr>
          <p:cNvSpPr>
            <a:spLocks noGrp="1"/>
          </p:cNvSpPr>
          <p:nvPr>
            <p:ph type="sldNum" sz="quarter" idx="12"/>
          </p:nvPr>
        </p:nvSpPr>
        <p:spPr/>
        <p:txBody>
          <a:bodyPr/>
          <a:lstStyle/>
          <a:p>
            <a:fld id="{3C189478-5919-4BEA-9A1F-A123CA832C19}" type="slidenum">
              <a:rPr lang="en-US" smtClean="0"/>
              <a:t>‹#›</a:t>
            </a:fld>
            <a:endParaRPr lang="en-US"/>
          </a:p>
        </p:txBody>
      </p:sp>
    </p:spTree>
    <p:extLst>
      <p:ext uri="{BB962C8B-B14F-4D97-AF65-F5344CB8AC3E}">
        <p14:creationId xmlns:p14="http://schemas.microsoft.com/office/powerpoint/2010/main" val="269964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6D677-B11D-4398-9C10-615647B176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0FD35A-CA21-4CEB-9B69-65AD4EBB66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0ED6C1B-2917-4368-BFE3-E60C59331D0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A0CD89-4896-4B72-94E6-F96BD7FF00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2406639-E639-4530-AAAA-4E3C0145C90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9A264A-FE40-4B12-8652-DEFE906700B9}"/>
              </a:ext>
            </a:extLst>
          </p:cNvPr>
          <p:cNvSpPr>
            <a:spLocks noGrp="1"/>
          </p:cNvSpPr>
          <p:nvPr>
            <p:ph type="dt" sz="half" idx="10"/>
          </p:nvPr>
        </p:nvSpPr>
        <p:spPr/>
        <p:txBody>
          <a:bodyPr/>
          <a:lstStyle/>
          <a:p>
            <a:fld id="{69C95279-F819-49C9-B518-3ACD2C1B099E}" type="datetimeFigureOut">
              <a:rPr lang="en-US" smtClean="0"/>
              <a:t>6/3/2019</a:t>
            </a:fld>
            <a:endParaRPr lang="en-US"/>
          </a:p>
        </p:txBody>
      </p:sp>
      <p:sp>
        <p:nvSpPr>
          <p:cNvPr id="8" name="Footer Placeholder 7">
            <a:extLst>
              <a:ext uri="{FF2B5EF4-FFF2-40B4-BE49-F238E27FC236}">
                <a16:creationId xmlns:a16="http://schemas.microsoft.com/office/drawing/2014/main" id="{3ADB881E-C33A-49D6-A2FC-5B2B80FE5E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DAFAE2-A744-46A2-8167-1A7F6B0475E0}"/>
              </a:ext>
            </a:extLst>
          </p:cNvPr>
          <p:cNvSpPr>
            <a:spLocks noGrp="1"/>
          </p:cNvSpPr>
          <p:nvPr>
            <p:ph type="sldNum" sz="quarter" idx="12"/>
          </p:nvPr>
        </p:nvSpPr>
        <p:spPr/>
        <p:txBody>
          <a:bodyPr/>
          <a:lstStyle/>
          <a:p>
            <a:fld id="{3C189478-5919-4BEA-9A1F-A123CA832C19}" type="slidenum">
              <a:rPr lang="en-US" smtClean="0"/>
              <a:t>‹#›</a:t>
            </a:fld>
            <a:endParaRPr lang="en-US"/>
          </a:p>
        </p:txBody>
      </p:sp>
    </p:spTree>
    <p:extLst>
      <p:ext uri="{BB962C8B-B14F-4D97-AF65-F5344CB8AC3E}">
        <p14:creationId xmlns:p14="http://schemas.microsoft.com/office/powerpoint/2010/main" val="3968632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287C6-5D75-402D-B7E9-2EAF5E533C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E5B073-24F0-4F53-8BFE-753D25891C7D}"/>
              </a:ext>
            </a:extLst>
          </p:cNvPr>
          <p:cNvSpPr>
            <a:spLocks noGrp="1"/>
          </p:cNvSpPr>
          <p:nvPr>
            <p:ph type="dt" sz="half" idx="10"/>
          </p:nvPr>
        </p:nvSpPr>
        <p:spPr/>
        <p:txBody>
          <a:bodyPr/>
          <a:lstStyle/>
          <a:p>
            <a:fld id="{69C95279-F819-49C9-B518-3ACD2C1B099E}" type="datetimeFigureOut">
              <a:rPr lang="en-US" smtClean="0"/>
              <a:t>6/3/2019</a:t>
            </a:fld>
            <a:endParaRPr lang="en-US"/>
          </a:p>
        </p:txBody>
      </p:sp>
      <p:sp>
        <p:nvSpPr>
          <p:cNvPr id="4" name="Footer Placeholder 3">
            <a:extLst>
              <a:ext uri="{FF2B5EF4-FFF2-40B4-BE49-F238E27FC236}">
                <a16:creationId xmlns:a16="http://schemas.microsoft.com/office/drawing/2014/main" id="{88A9692C-1882-4EF6-A1F2-794EE29AA0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7ACF9C-F3A7-41DC-BE5E-7F955C3A2598}"/>
              </a:ext>
            </a:extLst>
          </p:cNvPr>
          <p:cNvSpPr>
            <a:spLocks noGrp="1"/>
          </p:cNvSpPr>
          <p:nvPr>
            <p:ph type="sldNum" sz="quarter" idx="12"/>
          </p:nvPr>
        </p:nvSpPr>
        <p:spPr/>
        <p:txBody>
          <a:bodyPr/>
          <a:lstStyle/>
          <a:p>
            <a:fld id="{3C189478-5919-4BEA-9A1F-A123CA832C19}" type="slidenum">
              <a:rPr lang="en-US" smtClean="0"/>
              <a:t>‹#›</a:t>
            </a:fld>
            <a:endParaRPr lang="en-US"/>
          </a:p>
        </p:txBody>
      </p:sp>
    </p:spTree>
    <p:extLst>
      <p:ext uri="{BB962C8B-B14F-4D97-AF65-F5344CB8AC3E}">
        <p14:creationId xmlns:p14="http://schemas.microsoft.com/office/powerpoint/2010/main" val="3820325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684649-5F4C-42C2-ADBB-1C2F3E07BA2E}"/>
              </a:ext>
            </a:extLst>
          </p:cNvPr>
          <p:cNvSpPr>
            <a:spLocks noGrp="1"/>
          </p:cNvSpPr>
          <p:nvPr>
            <p:ph type="dt" sz="half" idx="10"/>
          </p:nvPr>
        </p:nvSpPr>
        <p:spPr/>
        <p:txBody>
          <a:bodyPr/>
          <a:lstStyle/>
          <a:p>
            <a:fld id="{69C95279-F819-49C9-B518-3ACD2C1B099E}" type="datetimeFigureOut">
              <a:rPr lang="en-US" smtClean="0"/>
              <a:t>6/3/2019</a:t>
            </a:fld>
            <a:endParaRPr lang="en-US"/>
          </a:p>
        </p:txBody>
      </p:sp>
      <p:sp>
        <p:nvSpPr>
          <p:cNvPr id="3" name="Footer Placeholder 2">
            <a:extLst>
              <a:ext uri="{FF2B5EF4-FFF2-40B4-BE49-F238E27FC236}">
                <a16:creationId xmlns:a16="http://schemas.microsoft.com/office/drawing/2014/main" id="{80832FD6-0B7A-419F-82B0-628F34839F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7B9051-057C-4B84-AF02-669CFBE8380E}"/>
              </a:ext>
            </a:extLst>
          </p:cNvPr>
          <p:cNvSpPr>
            <a:spLocks noGrp="1"/>
          </p:cNvSpPr>
          <p:nvPr>
            <p:ph type="sldNum" sz="quarter" idx="12"/>
          </p:nvPr>
        </p:nvSpPr>
        <p:spPr/>
        <p:txBody>
          <a:bodyPr/>
          <a:lstStyle/>
          <a:p>
            <a:fld id="{3C189478-5919-4BEA-9A1F-A123CA832C19}" type="slidenum">
              <a:rPr lang="en-US" smtClean="0"/>
              <a:t>‹#›</a:t>
            </a:fld>
            <a:endParaRPr lang="en-US"/>
          </a:p>
        </p:txBody>
      </p:sp>
    </p:spTree>
    <p:extLst>
      <p:ext uri="{BB962C8B-B14F-4D97-AF65-F5344CB8AC3E}">
        <p14:creationId xmlns:p14="http://schemas.microsoft.com/office/powerpoint/2010/main" val="1792303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E84E8-9A46-4A43-A3DC-FF66A3C819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F8438A-2484-49DC-8418-3928CC94C1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1A5FFE-2D71-46BC-99E5-CBC359BEB1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A9D9C6-AB48-463A-89BB-409FB63C08FE}"/>
              </a:ext>
            </a:extLst>
          </p:cNvPr>
          <p:cNvSpPr>
            <a:spLocks noGrp="1"/>
          </p:cNvSpPr>
          <p:nvPr>
            <p:ph type="dt" sz="half" idx="10"/>
          </p:nvPr>
        </p:nvSpPr>
        <p:spPr/>
        <p:txBody>
          <a:bodyPr/>
          <a:lstStyle/>
          <a:p>
            <a:fld id="{69C95279-F819-49C9-B518-3ACD2C1B099E}" type="datetimeFigureOut">
              <a:rPr lang="en-US" smtClean="0"/>
              <a:t>6/3/2019</a:t>
            </a:fld>
            <a:endParaRPr lang="en-US"/>
          </a:p>
        </p:txBody>
      </p:sp>
      <p:sp>
        <p:nvSpPr>
          <p:cNvPr id="6" name="Footer Placeholder 5">
            <a:extLst>
              <a:ext uri="{FF2B5EF4-FFF2-40B4-BE49-F238E27FC236}">
                <a16:creationId xmlns:a16="http://schemas.microsoft.com/office/drawing/2014/main" id="{E40674C9-D0CA-4E94-9C10-6ECDACF2C2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9041EB-A020-41EF-A43B-6A009708CF7D}"/>
              </a:ext>
            </a:extLst>
          </p:cNvPr>
          <p:cNvSpPr>
            <a:spLocks noGrp="1"/>
          </p:cNvSpPr>
          <p:nvPr>
            <p:ph type="sldNum" sz="quarter" idx="12"/>
          </p:nvPr>
        </p:nvSpPr>
        <p:spPr/>
        <p:txBody>
          <a:bodyPr/>
          <a:lstStyle/>
          <a:p>
            <a:fld id="{3C189478-5919-4BEA-9A1F-A123CA832C19}" type="slidenum">
              <a:rPr lang="en-US" smtClean="0"/>
              <a:t>‹#›</a:t>
            </a:fld>
            <a:endParaRPr lang="en-US"/>
          </a:p>
        </p:txBody>
      </p:sp>
    </p:spTree>
    <p:extLst>
      <p:ext uri="{BB962C8B-B14F-4D97-AF65-F5344CB8AC3E}">
        <p14:creationId xmlns:p14="http://schemas.microsoft.com/office/powerpoint/2010/main" val="1229691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B48E4-E743-4B18-A33B-11B8FB2FE3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7A6714-29AA-47C4-B143-AA60325C54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923F6F-7800-4D42-A0A1-11D04D395E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2A4912-E178-4672-9126-0C7FE654A156}"/>
              </a:ext>
            </a:extLst>
          </p:cNvPr>
          <p:cNvSpPr>
            <a:spLocks noGrp="1"/>
          </p:cNvSpPr>
          <p:nvPr>
            <p:ph type="dt" sz="half" idx="10"/>
          </p:nvPr>
        </p:nvSpPr>
        <p:spPr/>
        <p:txBody>
          <a:bodyPr/>
          <a:lstStyle/>
          <a:p>
            <a:fld id="{69C95279-F819-49C9-B518-3ACD2C1B099E}" type="datetimeFigureOut">
              <a:rPr lang="en-US" smtClean="0"/>
              <a:t>6/3/2019</a:t>
            </a:fld>
            <a:endParaRPr lang="en-US"/>
          </a:p>
        </p:txBody>
      </p:sp>
      <p:sp>
        <p:nvSpPr>
          <p:cNvPr id="6" name="Footer Placeholder 5">
            <a:extLst>
              <a:ext uri="{FF2B5EF4-FFF2-40B4-BE49-F238E27FC236}">
                <a16:creationId xmlns:a16="http://schemas.microsoft.com/office/drawing/2014/main" id="{9D8745A1-A591-4487-A056-BA7909E4B0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E0F58F-2F47-46C8-8B05-7FFBB0F76DCE}"/>
              </a:ext>
            </a:extLst>
          </p:cNvPr>
          <p:cNvSpPr>
            <a:spLocks noGrp="1"/>
          </p:cNvSpPr>
          <p:nvPr>
            <p:ph type="sldNum" sz="quarter" idx="12"/>
          </p:nvPr>
        </p:nvSpPr>
        <p:spPr/>
        <p:txBody>
          <a:bodyPr/>
          <a:lstStyle/>
          <a:p>
            <a:fld id="{3C189478-5919-4BEA-9A1F-A123CA832C19}" type="slidenum">
              <a:rPr lang="en-US" smtClean="0"/>
              <a:t>‹#›</a:t>
            </a:fld>
            <a:endParaRPr lang="en-US"/>
          </a:p>
        </p:txBody>
      </p:sp>
    </p:spTree>
    <p:extLst>
      <p:ext uri="{BB962C8B-B14F-4D97-AF65-F5344CB8AC3E}">
        <p14:creationId xmlns:p14="http://schemas.microsoft.com/office/powerpoint/2010/main" val="492851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37EEDD-2C0D-41B8-ACF3-A2FDE2BA1A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751A98-DCEF-4E9C-9054-58E4FF8B42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B6A078-5873-4D4C-A4EF-FF6B21B4AE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95279-F819-49C9-B518-3ACD2C1B099E}" type="datetimeFigureOut">
              <a:rPr lang="en-US" smtClean="0"/>
              <a:t>6/3/2019</a:t>
            </a:fld>
            <a:endParaRPr lang="en-US"/>
          </a:p>
        </p:txBody>
      </p:sp>
      <p:sp>
        <p:nvSpPr>
          <p:cNvPr id="5" name="Footer Placeholder 4">
            <a:extLst>
              <a:ext uri="{FF2B5EF4-FFF2-40B4-BE49-F238E27FC236}">
                <a16:creationId xmlns:a16="http://schemas.microsoft.com/office/drawing/2014/main" id="{0AEFA0DF-C7CB-40E0-984D-129E337236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5084B9-6424-487E-89CF-3ABB687F29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89478-5919-4BEA-9A1F-A123CA832C19}" type="slidenum">
              <a:rPr lang="en-US" smtClean="0"/>
              <a:t>‹#›</a:t>
            </a:fld>
            <a:endParaRPr lang="en-US"/>
          </a:p>
        </p:txBody>
      </p:sp>
    </p:spTree>
    <p:extLst>
      <p:ext uri="{BB962C8B-B14F-4D97-AF65-F5344CB8AC3E}">
        <p14:creationId xmlns:p14="http://schemas.microsoft.com/office/powerpoint/2010/main" val="59924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ags" Target="../tags/tag29.xml"/><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ags" Target="../tags/tag30.xml"/><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18" Type="http://schemas.openxmlformats.org/officeDocument/2006/relationships/image" Target="../media/image44.png"/><Relationship Id="rId26" Type="http://schemas.openxmlformats.org/officeDocument/2006/relationships/image" Target="../media/image52.png"/><Relationship Id="rId3" Type="http://schemas.openxmlformats.org/officeDocument/2006/relationships/tags" Target="../tags/tag33.xml"/><Relationship Id="rId21" Type="http://schemas.openxmlformats.org/officeDocument/2006/relationships/image" Target="../media/image47.png"/><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image" Target="../media/image43.png"/><Relationship Id="rId25" Type="http://schemas.openxmlformats.org/officeDocument/2006/relationships/image" Target="../media/image51.png"/><Relationship Id="rId2" Type="http://schemas.openxmlformats.org/officeDocument/2006/relationships/tags" Target="../tags/tag32.xml"/><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24" Type="http://schemas.openxmlformats.org/officeDocument/2006/relationships/image" Target="../media/image50.png"/><Relationship Id="rId5" Type="http://schemas.openxmlformats.org/officeDocument/2006/relationships/tags" Target="../tags/tag35.xml"/><Relationship Id="rId15" Type="http://schemas.openxmlformats.org/officeDocument/2006/relationships/slideLayout" Target="../slideLayouts/slideLayout7.xml"/><Relationship Id="rId23" Type="http://schemas.openxmlformats.org/officeDocument/2006/relationships/image" Target="../media/image49.png"/><Relationship Id="rId28" Type="http://schemas.openxmlformats.org/officeDocument/2006/relationships/image" Target="../media/image54.png"/><Relationship Id="rId10" Type="http://schemas.openxmlformats.org/officeDocument/2006/relationships/tags" Target="../tags/tag40.xml"/><Relationship Id="rId19" Type="http://schemas.openxmlformats.org/officeDocument/2006/relationships/image" Target="../media/image45.png"/><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 Id="rId22" Type="http://schemas.openxmlformats.org/officeDocument/2006/relationships/image" Target="../media/image48.png"/><Relationship Id="rId27" Type="http://schemas.openxmlformats.org/officeDocument/2006/relationships/image" Target="../media/image53.png"/></Relationships>
</file>

<file path=ppt/slides/_rels/slide1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tags" Target="../tags/tag47.xml"/><Relationship Id="rId7" Type="http://schemas.openxmlformats.org/officeDocument/2006/relationships/slideLayout" Target="../slideLayouts/slideLayout7.xml"/><Relationship Id="rId12" Type="http://schemas.openxmlformats.org/officeDocument/2006/relationships/image" Target="../media/image60.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image" Target="../media/image59.png"/><Relationship Id="rId5" Type="http://schemas.openxmlformats.org/officeDocument/2006/relationships/tags" Target="../tags/tag49.xml"/><Relationship Id="rId10" Type="http://schemas.openxmlformats.org/officeDocument/2006/relationships/image" Target="../media/image58.png"/><Relationship Id="rId4" Type="http://schemas.openxmlformats.org/officeDocument/2006/relationships/tags" Target="../tags/tag48.xml"/><Relationship Id="rId9" Type="http://schemas.openxmlformats.org/officeDocument/2006/relationships/image" Target="../media/image57.png"/></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7.xml"/><Relationship Id="rId1" Type="http://schemas.openxmlformats.org/officeDocument/2006/relationships/tags" Target="../tags/tag51.xml"/></Relationships>
</file>

<file path=ppt/slides/_rels/slide18.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65.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3.jpeg"/><Relationship Id="rId18" Type="http://schemas.openxmlformats.org/officeDocument/2006/relationships/image" Target="../media/image8.png"/><Relationship Id="rId3" Type="http://schemas.openxmlformats.org/officeDocument/2006/relationships/tags" Target="../tags/tag4.xml"/><Relationship Id="rId21" Type="http://schemas.openxmlformats.org/officeDocument/2006/relationships/image" Target="../media/image11.png"/><Relationship Id="rId7" Type="http://schemas.openxmlformats.org/officeDocument/2006/relationships/tags" Target="../tags/tag8.xml"/><Relationship Id="rId12" Type="http://schemas.openxmlformats.org/officeDocument/2006/relationships/slideLayout" Target="../slideLayouts/slideLayout7.xml"/><Relationship Id="rId17" Type="http://schemas.openxmlformats.org/officeDocument/2006/relationships/image" Target="../media/image7.png"/><Relationship Id="rId2" Type="http://schemas.openxmlformats.org/officeDocument/2006/relationships/tags" Target="../tags/tag3.xml"/><Relationship Id="rId16" Type="http://schemas.openxmlformats.org/officeDocument/2006/relationships/image" Target="../media/image6.png"/><Relationship Id="rId20" Type="http://schemas.openxmlformats.org/officeDocument/2006/relationships/image" Target="../media/image10.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image" Target="../media/image5.png"/><Relationship Id="rId10" Type="http://schemas.openxmlformats.org/officeDocument/2006/relationships/tags" Target="../tags/tag11.xml"/><Relationship Id="rId19" Type="http://schemas.openxmlformats.org/officeDocument/2006/relationships/image" Target="../media/image9.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4.png"/><Relationship Id="rId22"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tags" Target="../tags/tag57.xml"/><Relationship Id="rId7" Type="http://schemas.openxmlformats.org/officeDocument/2006/relationships/image" Target="../media/image68.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67.png"/><Relationship Id="rId5" Type="http://schemas.openxmlformats.org/officeDocument/2006/relationships/slideLayout" Target="../slideLayouts/slideLayout7.xml"/><Relationship Id="rId10" Type="http://schemas.openxmlformats.org/officeDocument/2006/relationships/image" Target="../media/image71.png"/><Relationship Id="rId4" Type="http://schemas.openxmlformats.org/officeDocument/2006/relationships/tags" Target="../tags/tag58.xml"/><Relationship Id="rId9" Type="http://schemas.openxmlformats.org/officeDocument/2006/relationships/image" Target="../media/image70.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74.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31.png"/><Relationship Id="rId5" Type="http://schemas.openxmlformats.org/officeDocument/2006/relationships/image" Target="../media/image73.png"/><Relationship Id="rId4" Type="http://schemas.openxmlformats.org/officeDocument/2006/relationships/image" Target="../media/image72.png"/></Relationships>
</file>

<file path=ppt/slides/_rels/slide2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Layout" Target="../slideLayouts/slideLayout7.xml"/><Relationship Id="rId1" Type="http://schemas.openxmlformats.org/officeDocument/2006/relationships/tags" Target="../tags/tag61.xml"/><Relationship Id="rId5" Type="http://schemas.openxmlformats.org/officeDocument/2006/relationships/image" Target="../media/image36.png"/><Relationship Id="rId4" Type="http://schemas.openxmlformats.org/officeDocument/2006/relationships/image" Target="../media/image77.png"/></Relationships>
</file>

<file path=ppt/slides/_rels/slide2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Layout" Target="../slideLayouts/slideLayout7.xml"/><Relationship Id="rId1" Type="http://schemas.openxmlformats.org/officeDocument/2006/relationships/tags" Target="../tags/tag62.xml"/><Relationship Id="rId5" Type="http://schemas.openxmlformats.org/officeDocument/2006/relationships/image" Target="../media/image40.png"/><Relationship Id="rId4" Type="http://schemas.openxmlformats.org/officeDocument/2006/relationships/image" Target="../media/image80.png"/></Relationships>
</file>

<file path=ppt/slides/_rels/slide2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tags" Target="../tags/tag65.xml"/><Relationship Id="rId7" Type="http://schemas.openxmlformats.org/officeDocument/2006/relationships/image" Target="../media/image68.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82.png"/><Relationship Id="rId5" Type="http://schemas.openxmlformats.org/officeDocument/2006/relationships/slideLayout" Target="../slideLayouts/slideLayout7.xml"/><Relationship Id="rId10" Type="http://schemas.openxmlformats.org/officeDocument/2006/relationships/image" Target="../media/image83.png"/><Relationship Id="rId4" Type="http://schemas.openxmlformats.org/officeDocument/2006/relationships/tags" Target="../tags/tag66.xml"/><Relationship Id="rId9" Type="http://schemas.openxmlformats.org/officeDocument/2006/relationships/image" Target="../media/image70.png"/></Relationships>
</file>

<file path=ppt/slides/_rels/slide2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slideLayout" Target="../slideLayouts/slideLayout7.xml"/><Relationship Id="rId1" Type="http://schemas.openxmlformats.org/officeDocument/2006/relationships/tags" Target="../tags/tag67.xml"/><Relationship Id="rId5" Type="http://schemas.openxmlformats.org/officeDocument/2006/relationships/image" Target="../media/image31.png"/><Relationship Id="rId4" Type="http://schemas.openxmlformats.org/officeDocument/2006/relationships/image" Target="../media/image85.png"/></Relationships>
</file>

<file path=ppt/slides/_rels/slide2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tags" Target="../tags/tag15.xml"/><Relationship Id="rId7" Type="http://schemas.openxmlformats.org/officeDocument/2006/relationships/slideLayout" Target="../slideLayouts/slideLayout7.xml"/><Relationship Id="rId12" Type="http://schemas.openxmlformats.org/officeDocument/2006/relationships/image" Target="../media/image17.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image" Target="../media/image16.png"/><Relationship Id="rId5" Type="http://schemas.openxmlformats.org/officeDocument/2006/relationships/tags" Target="../tags/tag17.xml"/><Relationship Id="rId10" Type="http://schemas.openxmlformats.org/officeDocument/2006/relationships/image" Target="../media/image15.png"/><Relationship Id="rId4" Type="http://schemas.openxmlformats.org/officeDocument/2006/relationships/tags" Target="../tags/tag16.xml"/><Relationship Id="rId9" Type="http://schemas.openxmlformats.org/officeDocument/2006/relationships/image" Target="../media/image14.png"/><Relationship Id="rId14" Type="http://schemas.openxmlformats.org/officeDocument/2006/relationships/image" Target="../media/image19.png"/></Relationships>
</file>

<file path=ppt/slides/_rels/slide3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slideLayout" Target="../slideLayouts/slideLayout7.xml"/><Relationship Id="rId1" Type="http://schemas.openxmlformats.org/officeDocument/2006/relationships/tags" Target="../tags/tag68.xml"/><Relationship Id="rId5" Type="http://schemas.openxmlformats.org/officeDocument/2006/relationships/image" Target="../media/image36.png"/><Relationship Id="rId4" Type="http://schemas.openxmlformats.org/officeDocument/2006/relationships/image" Target="../media/image88.png"/></Relationships>
</file>

<file path=ppt/slides/_rels/slide31.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slideLayout" Target="../slideLayouts/slideLayout7.xml"/><Relationship Id="rId1" Type="http://schemas.openxmlformats.org/officeDocument/2006/relationships/tags" Target="../tags/tag69.xml"/><Relationship Id="rId5" Type="http://schemas.openxmlformats.org/officeDocument/2006/relationships/image" Target="../media/image40.png"/><Relationship Id="rId4" Type="http://schemas.openxmlformats.org/officeDocument/2006/relationships/image" Target="../media/image91.png"/></Relationships>
</file>

<file path=ppt/slides/_rels/slide3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slideLayout" Target="../slideLayouts/slideLayout7.xml"/><Relationship Id="rId1" Type="http://schemas.openxmlformats.org/officeDocument/2006/relationships/tags" Target="../tags/tag70.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21.xml"/><Relationship Id="rId7" Type="http://schemas.openxmlformats.org/officeDocument/2006/relationships/image" Target="../media/image20.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7.xml"/><Relationship Id="rId11" Type="http://schemas.openxmlformats.org/officeDocument/2006/relationships/image" Target="../media/image24.png"/><Relationship Id="rId5" Type="http://schemas.openxmlformats.org/officeDocument/2006/relationships/tags" Target="../tags/tag23.xml"/><Relationship Id="rId10" Type="http://schemas.openxmlformats.org/officeDocument/2006/relationships/image" Target="../media/image23.png"/><Relationship Id="rId4" Type="http://schemas.openxmlformats.org/officeDocument/2006/relationships/tags" Target="../tags/tag22.xml"/><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7.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27.xml"/><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4E2A7-5BE7-4028-B033-034D64A33240}"/>
              </a:ext>
            </a:extLst>
          </p:cNvPr>
          <p:cNvSpPr>
            <a:spLocks noGrp="1"/>
          </p:cNvSpPr>
          <p:nvPr>
            <p:ph type="ctrTitle"/>
          </p:nvPr>
        </p:nvSpPr>
        <p:spPr>
          <a:xfrm>
            <a:off x="1518249" y="381000"/>
            <a:ext cx="9144000" cy="1752600"/>
          </a:xfrm>
        </p:spPr>
        <p:txBody>
          <a:bodyPr>
            <a:normAutofit/>
          </a:bodyPr>
          <a:lstStyle/>
          <a:p>
            <a:r>
              <a:rPr lang="en-US" dirty="0">
                <a:solidFill>
                  <a:srgbClr val="002060"/>
                </a:solidFill>
                <a:latin typeface="+mn-lt"/>
              </a:rPr>
              <a:t>Neutral-Current Neutrino Scattering and Strangeness</a:t>
            </a:r>
          </a:p>
        </p:txBody>
      </p:sp>
      <p:sp>
        <p:nvSpPr>
          <p:cNvPr id="3" name="Subtitle 2">
            <a:extLst>
              <a:ext uri="{FF2B5EF4-FFF2-40B4-BE49-F238E27FC236}">
                <a16:creationId xmlns:a16="http://schemas.microsoft.com/office/drawing/2014/main" id="{192C3F95-AA70-4979-8DEF-EBACAC689D7D}"/>
              </a:ext>
            </a:extLst>
          </p:cNvPr>
          <p:cNvSpPr>
            <a:spLocks noGrp="1"/>
          </p:cNvSpPr>
          <p:nvPr>
            <p:ph type="subTitle" idx="1"/>
          </p:nvPr>
        </p:nvSpPr>
        <p:spPr>
          <a:xfrm>
            <a:off x="1524000" y="2362200"/>
            <a:ext cx="9144000" cy="1655762"/>
          </a:xfrm>
        </p:spPr>
        <p:txBody>
          <a:bodyPr>
            <a:normAutofit lnSpcReduction="10000"/>
          </a:bodyPr>
          <a:lstStyle/>
          <a:p>
            <a:r>
              <a:rPr lang="en-US" dirty="0">
                <a:solidFill>
                  <a:srgbClr val="7030A0"/>
                </a:solidFill>
              </a:rPr>
              <a:t>J. W. Van Orden</a:t>
            </a:r>
          </a:p>
          <a:p>
            <a:r>
              <a:rPr lang="en-US" dirty="0">
                <a:solidFill>
                  <a:srgbClr val="7030A0"/>
                </a:solidFill>
              </a:rPr>
              <a:t>Old Dominion University</a:t>
            </a:r>
          </a:p>
          <a:p>
            <a:r>
              <a:rPr lang="en-US" dirty="0">
                <a:solidFill>
                  <a:srgbClr val="7030A0"/>
                </a:solidFill>
              </a:rPr>
              <a:t>and </a:t>
            </a:r>
          </a:p>
          <a:p>
            <a:r>
              <a:rPr lang="en-US" dirty="0">
                <a:solidFill>
                  <a:srgbClr val="7030A0"/>
                </a:solidFill>
              </a:rPr>
              <a:t>Jefferson Lab</a:t>
            </a:r>
          </a:p>
        </p:txBody>
      </p:sp>
      <p:sp>
        <p:nvSpPr>
          <p:cNvPr id="4" name="TextBox 3"/>
          <p:cNvSpPr txBox="1"/>
          <p:nvPr/>
        </p:nvSpPr>
        <p:spPr>
          <a:xfrm>
            <a:off x="3314700" y="4343400"/>
            <a:ext cx="6743700" cy="830997"/>
          </a:xfrm>
          <a:prstGeom prst="rect">
            <a:avLst/>
          </a:prstGeom>
          <a:noFill/>
        </p:spPr>
        <p:txBody>
          <a:bodyPr wrap="square" rtlCol="0">
            <a:spAutoFit/>
          </a:bodyPr>
          <a:lstStyle/>
          <a:p>
            <a:r>
              <a:rPr lang="en-US" sz="2400" dirty="0">
                <a:solidFill>
                  <a:srgbClr val="FF0000"/>
                </a:solidFill>
              </a:rPr>
              <a:t>In collaboration with: 	T. W. Donnelly, MIT</a:t>
            </a:r>
          </a:p>
          <a:p>
            <a:r>
              <a:rPr lang="en-US" sz="2400" dirty="0">
                <a:solidFill>
                  <a:srgbClr val="FF0000"/>
                </a:solidFill>
              </a:rPr>
              <a:t>			Sabine Jeschonnek, OSU-Lima</a:t>
            </a:r>
          </a:p>
        </p:txBody>
      </p:sp>
      <p:pic>
        <p:nvPicPr>
          <p:cNvPr id="5" name="Picture 4">
            <a:extLst>
              <a:ext uri="{FF2B5EF4-FFF2-40B4-BE49-F238E27FC236}">
                <a16:creationId xmlns:a16="http://schemas.microsoft.com/office/drawing/2014/main" id="{205E308E-897B-475F-BD4A-5434E33BE6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461000"/>
            <a:ext cx="2190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589BB948-9230-4008-8C92-E865A4108C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38311" y="5752294"/>
            <a:ext cx="20478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9982200" y="6400800"/>
            <a:ext cx="1981200" cy="276999"/>
          </a:xfrm>
          <a:prstGeom prst="rect">
            <a:avLst/>
          </a:prstGeom>
          <a:noFill/>
        </p:spPr>
        <p:txBody>
          <a:bodyPr wrap="square" rtlCol="0">
            <a:spAutoFit/>
          </a:bodyPr>
          <a:lstStyle/>
          <a:p>
            <a:r>
              <a:rPr lang="en-US" sz="1200" dirty="0"/>
              <a:t>Cake Seminar, 6/5/2019.</a:t>
            </a:r>
          </a:p>
        </p:txBody>
      </p:sp>
    </p:spTree>
    <p:extLst>
      <p:ext uri="{BB962C8B-B14F-4D97-AF65-F5344CB8AC3E}">
        <p14:creationId xmlns:p14="http://schemas.microsoft.com/office/powerpoint/2010/main" val="18345069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10870F-9CA9-41D5-AEE2-0C774F72E54C}"/>
              </a:ext>
            </a:extLst>
          </p:cNvPr>
          <p:cNvPicPr>
            <a:picLocks noChangeAspect="1"/>
          </p:cNvPicPr>
          <p:nvPr/>
        </p:nvPicPr>
        <p:blipFill>
          <a:blip r:embed="rId3"/>
          <a:stretch>
            <a:fillRect/>
          </a:stretch>
        </p:blipFill>
        <p:spPr>
          <a:xfrm>
            <a:off x="228600" y="925444"/>
            <a:ext cx="5791200" cy="4367738"/>
          </a:xfrm>
          <a:prstGeom prst="rect">
            <a:avLst/>
          </a:prstGeom>
        </p:spPr>
      </p:pic>
      <p:pic>
        <p:nvPicPr>
          <p:cNvPr id="3" name="Picture 2">
            <a:extLst>
              <a:ext uri="{FF2B5EF4-FFF2-40B4-BE49-F238E27FC236}">
                <a16:creationId xmlns:a16="http://schemas.microsoft.com/office/drawing/2014/main" id="{816AAB5B-62C3-4239-8C6B-6497F945BC5B}"/>
              </a:ext>
            </a:extLst>
          </p:cNvPr>
          <p:cNvPicPr>
            <a:picLocks noChangeAspect="1"/>
          </p:cNvPicPr>
          <p:nvPr/>
        </p:nvPicPr>
        <p:blipFill>
          <a:blip r:embed="rId4"/>
          <a:stretch>
            <a:fillRect/>
          </a:stretch>
        </p:blipFill>
        <p:spPr>
          <a:xfrm>
            <a:off x="6096000" y="925444"/>
            <a:ext cx="5639689" cy="4367737"/>
          </a:xfrm>
          <a:prstGeom prst="rect">
            <a:avLst/>
          </a:prstGeom>
        </p:spPr>
      </p:pic>
      <p:grpSp>
        <p:nvGrpSpPr>
          <p:cNvPr id="9" name="Group 8"/>
          <p:cNvGrpSpPr/>
          <p:nvPr/>
        </p:nvGrpSpPr>
        <p:grpSpPr>
          <a:xfrm>
            <a:off x="5394451" y="329625"/>
            <a:ext cx="1394472" cy="584775"/>
            <a:chOff x="5394451" y="329625"/>
            <a:chExt cx="1394472" cy="584775"/>
          </a:xfrm>
        </p:grpSpPr>
        <p:sp>
          <p:nvSpPr>
            <p:cNvPr id="5" name="TextBox 4"/>
            <p:cNvSpPr txBox="1"/>
            <p:nvPr/>
          </p:nvSpPr>
          <p:spPr>
            <a:xfrm>
              <a:off x="5394451" y="329625"/>
              <a:ext cx="1394472" cy="584775"/>
            </a:xfrm>
            <a:prstGeom prst="rect">
              <a:avLst/>
            </a:prstGeom>
            <a:noFill/>
          </p:spPr>
          <p:txBody>
            <a:bodyPr wrap="square" rtlCol="0">
              <a:spAutoFit/>
            </a:bodyPr>
            <a:lstStyle/>
            <a:p>
              <a:r>
                <a:rPr lang="en-US" sz="3200" dirty="0" smtClean="0">
                  <a:solidFill>
                    <a:srgbClr val="FF0000"/>
                  </a:solidFill>
                </a:rPr>
                <a:t>Vary</a:t>
              </a:r>
              <a:endParaRPr lang="en-US" sz="3200" dirty="0">
                <a:solidFill>
                  <a:srgbClr val="FF0000"/>
                </a:solidFill>
              </a:endParaRPr>
            </a:p>
          </p:txBody>
        </p:sp>
        <p:pic>
          <p:nvPicPr>
            <p:cNvPr id="8" name="Picture 7"/>
            <p:cNvPicPr>
              <a:picLocks noChangeAspect="1"/>
            </p:cNvPicPr>
            <p:nvPr>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6385051" y="562640"/>
              <a:ext cx="368199" cy="265786"/>
            </a:xfrm>
            <a:prstGeom prst="rect">
              <a:avLst/>
            </a:prstGeom>
          </p:spPr>
        </p:pic>
      </p:grpSp>
    </p:spTree>
    <p:extLst>
      <p:ext uri="{BB962C8B-B14F-4D97-AF65-F5344CB8AC3E}">
        <p14:creationId xmlns:p14="http://schemas.microsoft.com/office/powerpoint/2010/main" val="8527638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782D30-C896-41AF-AD4B-397D5FCC3C3D}"/>
              </a:ext>
            </a:extLst>
          </p:cNvPr>
          <p:cNvPicPr>
            <a:picLocks noChangeAspect="1"/>
          </p:cNvPicPr>
          <p:nvPr/>
        </p:nvPicPr>
        <p:blipFill>
          <a:blip r:embed="rId2"/>
          <a:stretch>
            <a:fillRect/>
          </a:stretch>
        </p:blipFill>
        <p:spPr>
          <a:xfrm>
            <a:off x="3086100" y="914400"/>
            <a:ext cx="6019800" cy="4701310"/>
          </a:xfrm>
          <a:prstGeom prst="rect">
            <a:avLst/>
          </a:prstGeom>
        </p:spPr>
      </p:pic>
    </p:spTree>
    <p:extLst>
      <p:ext uri="{BB962C8B-B14F-4D97-AF65-F5344CB8AC3E}">
        <p14:creationId xmlns:p14="http://schemas.microsoft.com/office/powerpoint/2010/main" val="4236612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338DDE-7760-4CE9-A63E-3D8A7C9C2016}"/>
              </a:ext>
            </a:extLst>
          </p:cNvPr>
          <p:cNvPicPr>
            <a:picLocks noChangeAspect="1"/>
          </p:cNvPicPr>
          <p:nvPr/>
        </p:nvPicPr>
        <p:blipFill>
          <a:blip r:embed="rId3"/>
          <a:stretch>
            <a:fillRect/>
          </a:stretch>
        </p:blipFill>
        <p:spPr>
          <a:xfrm>
            <a:off x="58148" y="1219201"/>
            <a:ext cx="6065575" cy="4572000"/>
          </a:xfrm>
          <a:prstGeom prst="rect">
            <a:avLst/>
          </a:prstGeom>
        </p:spPr>
      </p:pic>
      <p:pic>
        <p:nvPicPr>
          <p:cNvPr id="3" name="Picture 2">
            <a:extLst>
              <a:ext uri="{FF2B5EF4-FFF2-40B4-BE49-F238E27FC236}">
                <a16:creationId xmlns:a16="http://schemas.microsoft.com/office/drawing/2014/main" id="{7BA4A034-93C7-4BAF-9D77-8480FBE500A1}"/>
              </a:ext>
            </a:extLst>
          </p:cNvPr>
          <p:cNvPicPr>
            <a:picLocks noChangeAspect="1"/>
          </p:cNvPicPr>
          <p:nvPr/>
        </p:nvPicPr>
        <p:blipFill>
          <a:blip r:embed="rId4"/>
          <a:stretch>
            <a:fillRect/>
          </a:stretch>
        </p:blipFill>
        <p:spPr>
          <a:xfrm>
            <a:off x="6099989" y="1219201"/>
            <a:ext cx="6157837" cy="4800600"/>
          </a:xfrm>
          <a:prstGeom prst="rect">
            <a:avLst/>
          </a:prstGeom>
        </p:spPr>
      </p:pic>
      <p:grpSp>
        <p:nvGrpSpPr>
          <p:cNvPr id="9" name="Group 8"/>
          <p:cNvGrpSpPr/>
          <p:nvPr/>
        </p:nvGrpSpPr>
        <p:grpSpPr>
          <a:xfrm>
            <a:off x="5394451" y="329625"/>
            <a:ext cx="1394472" cy="584775"/>
            <a:chOff x="5394451" y="329625"/>
            <a:chExt cx="1394472" cy="584775"/>
          </a:xfrm>
        </p:grpSpPr>
        <p:sp>
          <p:nvSpPr>
            <p:cNvPr id="5" name="TextBox 4"/>
            <p:cNvSpPr txBox="1"/>
            <p:nvPr/>
          </p:nvSpPr>
          <p:spPr>
            <a:xfrm>
              <a:off x="5394451" y="329625"/>
              <a:ext cx="1394472" cy="584775"/>
            </a:xfrm>
            <a:prstGeom prst="rect">
              <a:avLst/>
            </a:prstGeom>
            <a:noFill/>
          </p:spPr>
          <p:txBody>
            <a:bodyPr wrap="square" rtlCol="0">
              <a:spAutoFit/>
            </a:bodyPr>
            <a:lstStyle/>
            <a:p>
              <a:r>
                <a:rPr lang="en-US" sz="3200" dirty="0" smtClean="0">
                  <a:solidFill>
                    <a:srgbClr val="FF0000"/>
                  </a:solidFill>
                </a:rPr>
                <a:t>Vary</a:t>
              </a:r>
              <a:endParaRPr lang="en-US" sz="3200" dirty="0">
                <a:solidFill>
                  <a:srgbClr val="FF0000"/>
                </a:solidFill>
              </a:endParaRPr>
            </a:p>
          </p:txBody>
        </p:sp>
        <p:pic>
          <p:nvPicPr>
            <p:cNvPr id="8" name="Picture 7"/>
            <p:cNvPicPr>
              <a:picLocks noChangeAspect="1"/>
            </p:cNvPicPr>
            <p:nvPr>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6369518" y="463549"/>
              <a:ext cx="419405" cy="392583"/>
            </a:xfrm>
            <a:prstGeom prst="rect">
              <a:avLst/>
            </a:prstGeom>
          </p:spPr>
        </p:pic>
      </p:grpSp>
    </p:spTree>
    <p:extLst>
      <p:ext uri="{BB962C8B-B14F-4D97-AF65-F5344CB8AC3E}">
        <p14:creationId xmlns:p14="http://schemas.microsoft.com/office/powerpoint/2010/main" val="1250430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8CB407-D795-49F6-AE8F-C6CCD7E3F7CC}"/>
              </a:ext>
            </a:extLst>
          </p:cNvPr>
          <p:cNvPicPr>
            <a:picLocks noChangeAspect="1"/>
          </p:cNvPicPr>
          <p:nvPr/>
        </p:nvPicPr>
        <p:blipFill>
          <a:blip r:embed="rId2"/>
          <a:stretch>
            <a:fillRect/>
          </a:stretch>
        </p:blipFill>
        <p:spPr>
          <a:xfrm>
            <a:off x="3228839" y="1524000"/>
            <a:ext cx="5734322" cy="4092682"/>
          </a:xfrm>
          <a:prstGeom prst="rect">
            <a:avLst/>
          </a:prstGeom>
        </p:spPr>
      </p:pic>
    </p:spTree>
    <p:extLst>
      <p:ext uri="{BB962C8B-B14F-4D97-AF65-F5344CB8AC3E}">
        <p14:creationId xmlns:p14="http://schemas.microsoft.com/office/powerpoint/2010/main" val="16053495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304800"/>
            <a:ext cx="10972800" cy="584775"/>
          </a:xfrm>
          <a:prstGeom prst="rect">
            <a:avLst/>
          </a:prstGeom>
          <a:noFill/>
        </p:spPr>
        <p:txBody>
          <a:bodyPr wrap="square" rtlCol="0">
            <a:spAutoFit/>
          </a:bodyPr>
          <a:lstStyle/>
          <a:p>
            <a:pPr algn="ctr"/>
            <a:r>
              <a:rPr lang="en-US" sz="3200" dirty="0">
                <a:solidFill>
                  <a:srgbClr val="002060"/>
                </a:solidFill>
              </a:rPr>
              <a:t>Neutral Current Scattering from the Deuteron</a:t>
            </a:r>
          </a:p>
        </p:txBody>
      </p:sp>
      <p:sp>
        <p:nvSpPr>
          <p:cNvPr id="4" name="TextBox 3"/>
          <p:cNvSpPr txBox="1"/>
          <p:nvPr/>
        </p:nvSpPr>
        <p:spPr>
          <a:xfrm>
            <a:off x="609600" y="990600"/>
            <a:ext cx="10972800" cy="830997"/>
          </a:xfrm>
          <a:prstGeom prst="rect">
            <a:avLst/>
          </a:prstGeom>
          <a:noFill/>
        </p:spPr>
        <p:txBody>
          <a:bodyPr wrap="square" rtlCol="0">
            <a:spAutoFit/>
          </a:bodyPr>
          <a:lstStyle/>
          <a:p>
            <a:r>
              <a:rPr lang="en-US" sz="2400" dirty="0">
                <a:solidFill>
                  <a:srgbClr val="FF0000"/>
                </a:solidFill>
              </a:rPr>
              <a:t>The practical problem faced by the preceding presentation is how to obtain cross sections for scattering from the neutron.</a:t>
            </a:r>
          </a:p>
        </p:txBody>
      </p:sp>
      <p:sp>
        <p:nvSpPr>
          <p:cNvPr id="5" name="TextBox 4"/>
          <p:cNvSpPr txBox="1"/>
          <p:nvPr/>
        </p:nvSpPr>
        <p:spPr>
          <a:xfrm>
            <a:off x="609600" y="2696116"/>
            <a:ext cx="4114800" cy="1200329"/>
          </a:xfrm>
          <a:prstGeom prst="rect">
            <a:avLst/>
          </a:prstGeom>
          <a:noFill/>
        </p:spPr>
        <p:txBody>
          <a:bodyPr wrap="square" rtlCol="0">
            <a:spAutoFit/>
          </a:bodyPr>
          <a:lstStyle/>
          <a:p>
            <a:r>
              <a:rPr lang="en-US" sz="2400" dirty="0">
                <a:solidFill>
                  <a:srgbClr val="7030A0"/>
                </a:solidFill>
              </a:rPr>
              <a:t>A possible solution </a:t>
            </a:r>
            <a:r>
              <a:rPr lang="en-US" sz="2400" dirty="0" smtClean="0">
                <a:solidFill>
                  <a:srgbClr val="7030A0"/>
                </a:solidFill>
              </a:rPr>
              <a:t>is to </a:t>
            </a:r>
            <a:r>
              <a:rPr lang="en-US" sz="2400" dirty="0">
                <a:solidFill>
                  <a:srgbClr val="7030A0"/>
                </a:solidFill>
              </a:rPr>
              <a:t>consider scattering from the deuteron.</a:t>
            </a:r>
          </a:p>
        </p:txBody>
      </p:sp>
      <p:grpSp>
        <p:nvGrpSpPr>
          <p:cNvPr id="24" name="Group 23">
            <a:extLst>
              <a:ext uri="{FF2B5EF4-FFF2-40B4-BE49-F238E27FC236}">
                <a16:creationId xmlns:a16="http://schemas.microsoft.com/office/drawing/2014/main" id="{D223DF80-EF3A-4E47-879E-05FA66F4F3B8}"/>
              </a:ext>
            </a:extLst>
          </p:cNvPr>
          <p:cNvGrpSpPr/>
          <p:nvPr/>
        </p:nvGrpSpPr>
        <p:grpSpPr>
          <a:xfrm>
            <a:off x="4572000" y="2197992"/>
            <a:ext cx="6660295" cy="4363670"/>
            <a:chOff x="4572000" y="2197992"/>
            <a:chExt cx="6660295" cy="4363670"/>
          </a:xfrm>
        </p:grpSpPr>
        <p:grpSp>
          <p:nvGrpSpPr>
            <p:cNvPr id="13" name="Group 12">
              <a:extLst>
                <a:ext uri="{FF2B5EF4-FFF2-40B4-BE49-F238E27FC236}">
                  <a16:creationId xmlns:a16="http://schemas.microsoft.com/office/drawing/2014/main" id="{FB061578-9808-4C9D-9296-63305E21BECC}"/>
                </a:ext>
              </a:extLst>
            </p:cNvPr>
            <p:cNvGrpSpPr/>
            <p:nvPr>
              <p:custDataLst>
                <p:tags r:id="rId3"/>
              </p:custDataLst>
            </p:nvPr>
          </p:nvGrpSpPr>
          <p:grpSpPr>
            <a:xfrm>
              <a:off x="4572000" y="2285999"/>
              <a:ext cx="6660295" cy="4275663"/>
              <a:chOff x="4572000" y="2285999"/>
              <a:chExt cx="6660295" cy="4275663"/>
            </a:xfrm>
          </p:grpSpPr>
          <p:pic>
            <p:nvPicPr>
              <p:cNvPr id="2" name="Picture 1">
                <a:extLst>
                  <a:ext uri="{FF2B5EF4-FFF2-40B4-BE49-F238E27FC236}">
                    <a16:creationId xmlns:a16="http://schemas.microsoft.com/office/drawing/2014/main" id="{8519A8B6-BB85-4287-BF57-FBF8CCD5DB6D}"/>
                  </a:ext>
                </a:extLst>
              </p:cNvPr>
              <p:cNvPicPr>
                <a:picLocks noChangeAspect="1"/>
              </p:cNvPicPr>
              <p:nvPr/>
            </p:nvPicPr>
            <p:blipFill>
              <a:blip r:embed="rId16"/>
              <a:stretch>
                <a:fillRect/>
              </a:stretch>
            </p:blipFill>
            <p:spPr>
              <a:xfrm>
                <a:off x="4572000" y="2285999"/>
                <a:ext cx="6660295" cy="4275663"/>
              </a:xfrm>
              <a:prstGeom prst="rect">
                <a:avLst/>
              </a:prstGeom>
              <a:ln>
                <a:noFill/>
              </a:ln>
            </p:spPr>
          </p:pic>
          <p:pic>
            <p:nvPicPr>
              <p:cNvPr id="9" name="Picture 8">
                <a:extLst>
                  <a:ext uri="{FF2B5EF4-FFF2-40B4-BE49-F238E27FC236}">
                    <a16:creationId xmlns:a16="http://schemas.microsoft.com/office/drawing/2014/main" id="{01799690-1591-4C02-AF20-CBFBD213BE89}"/>
                  </a:ext>
                </a:extLst>
              </p:cNvPr>
              <p:cNvPicPr>
                <a:picLocks noChangeAspect="1"/>
              </p:cNvPicPr>
              <p:nvPr>
                <p:custDataLst>
                  <p:tags r:id="rId5"/>
                </p:custDataLst>
              </p:nvPr>
            </p:nvPicPr>
            <p:blipFill>
              <a:blip r:embed="rId17" cstate="hqprint">
                <a:extLst>
                  <a:ext uri="{28A0092B-C50C-407E-A947-70E740481C1C}">
                    <a14:useLocalDpi xmlns:a14="http://schemas.microsoft.com/office/drawing/2010/main" val="0"/>
                  </a:ext>
                </a:extLst>
              </a:blip>
              <a:stretch>
                <a:fillRect/>
              </a:stretch>
            </p:blipFill>
            <p:spPr>
              <a:xfrm>
                <a:off x="6488548" y="3210468"/>
                <a:ext cx="1487170" cy="159451"/>
              </a:xfrm>
              <a:prstGeom prst="rect">
                <a:avLst/>
              </a:prstGeom>
            </p:spPr>
          </p:pic>
          <p:pic>
            <p:nvPicPr>
              <p:cNvPr id="10" name="Picture 9">
                <a:extLst>
                  <a:ext uri="{FF2B5EF4-FFF2-40B4-BE49-F238E27FC236}">
                    <a16:creationId xmlns:a16="http://schemas.microsoft.com/office/drawing/2014/main" id="{A5447F06-3CE9-480B-8BE5-0D3FBC3D906F}"/>
                  </a:ext>
                </a:extLst>
              </p:cNvPr>
              <p:cNvPicPr>
                <a:picLocks noChangeAspect="1"/>
              </p:cNvPicPr>
              <p:nvPr>
                <p:custDataLst>
                  <p:tags r:id="rId6"/>
                </p:custDataLst>
              </p:nvPr>
            </p:nvPicPr>
            <p:blipFill>
              <a:blip r:embed="rId18" cstate="hqprint">
                <a:extLst>
                  <a:ext uri="{28A0092B-C50C-407E-A947-70E740481C1C}">
                    <a14:useLocalDpi xmlns:a14="http://schemas.microsoft.com/office/drawing/2010/main" val="0"/>
                  </a:ext>
                </a:extLst>
              </a:blip>
              <a:stretch>
                <a:fillRect/>
              </a:stretch>
            </p:blipFill>
            <p:spPr>
              <a:xfrm>
                <a:off x="7123543" y="3557143"/>
                <a:ext cx="173415" cy="227391"/>
              </a:xfrm>
              <a:prstGeom prst="rect">
                <a:avLst/>
              </a:prstGeom>
            </p:spPr>
          </p:pic>
          <p:pic>
            <p:nvPicPr>
              <p:cNvPr id="12" name="Picture 11">
                <a:extLst>
                  <a:ext uri="{FF2B5EF4-FFF2-40B4-BE49-F238E27FC236}">
                    <a16:creationId xmlns:a16="http://schemas.microsoft.com/office/drawing/2014/main" id="{35C343DF-5B6A-417D-8D1E-3136F1AD22DE}"/>
                  </a:ext>
                </a:extLst>
              </p:cNvPr>
              <p:cNvPicPr>
                <a:picLocks noChangeAspect="1"/>
              </p:cNvPicPr>
              <p:nvPr>
                <p:custDataLst>
                  <p:tags r:id="rId7"/>
                </p:custDataLst>
              </p:nvPr>
            </p:nvPicPr>
            <p:blipFill>
              <a:blip r:embed="rId19" cstate="hqprint">
                <a:extLst>
                  <a:ext uri="{28A0092B-C50C-407E-A947-70E740481C1C}">
                    <a14:useLocalDpi xmlns:a14="http://schemas.microsoft.com/office/drawing/2010/main" val="0"/>
                  </a:ext>
                </a:extLst>
              </a:blip>
              <a:stretch>
                <a:fillRect/>
              </a:stretch>
            </p:blipFill>
            <p:spPr>
              <a:xfrm>
                <a:off x="11079705" y="3836350"/>
                <a:ext cx="115610" cy="205206"/>
              </a:xfrm>
              <a:prstGeom prst="rect">
                <a:avLst/>
              </a:prstGeom>
            </p:spPr>
          </p:pic>
          <p:pic>
            <p:nvPicPr>
              <p:cNvPr id="16" name="Picture 15">
                <a:extLst>
                  <a:ext uri="{FF2B5EF4-FFF2-40B4-BE49-F238E27FC236}">
                    <a16:creationId xmlns:a16="http://schemas.microsoft.com/office/drawing/2014/main" id="{84C71140-EC6B-4CF4-B126-B4B45ECFFBC5}"/>
                  </a:ext>
                </a:extLst>
              </p:cNvPr>
              <p:cNvPicPr>
                <a:picLocks noChangeAspect="1"/>
              </p:cNvPicPr>
              <p:nvPr>
                <p:custDataLst>
                  <p:tags r:id="rId8"/>
                </p:custDataLst>
              </p:nvPr>
            </p:nvPicPr>
            <p:blipFill>
              <a:blip r:embed="rId20" cstate="hqprint">
                <a:extLst>
                  <a:ext uri="{28A0092B-C50C-407E-A947-70E740481C1C}">
                    <a14:useLocalDpi xmlns:a14="http://schemas.microsoft.com/office/drawing/2010/main" val="0"/>
                  </a:ext>
                </a:extLst>
              </a:blip>
              <a:stretch>
                <a:fillRect/>
              </a:stretch>
            </p:blipFill>
            <p:spPr>
              <a:xfrm>
                <a:off x="9972573" y="3865468"/>
                <a:ext cx="190494" cy="146972"/>
              </a:xfrm>
              <a:prstGeom prst="rect">
                <a:avLst/>
              </a:prstGeom>
            </p:spPr>
          </p:pic>
          <p:pic>
            <p:nvPicPr>
              <p:cNvPr id="19" name="Picture 18">
                <a:extLst>
                  <a:ext uri="{FF2B5EF4-FFF2-40B4-BE49-F238E27FC236}">
                    <a16:creationId xmlns:a16="http://schemas.microsoft.com/office/drawing/2014/main" id="{56960430-9010-41BA-9A1E-DA83B5094B80}"/>
                  </a:ext>
                </a:extLst>
              </p:cNvPr>
              <p:cNvPicPr>
                <a:picLocks noChangeAspect="1"/>
              </p:cNvPicPr>
              <p:nvPr>
                <p:custDataLst>
                  <p:tags r:id="rId9"/>
                </p:custDataLst>
              </p:nvPr>
            </p:nvPicPr>
            <p:blipFill>
              <a:blip r:embed="rId21" cstate="hqprint">
                <a:extLst>
                  <a:ext uri="{28A0092B-C50C-407E-A947-70E740481C1C}">
                    <a14:useLocalDpi xmlns:a14="http://schemas.microsoft.com/office/drawing/2010/main" val="0"/>
                  </a:ext>
                </a:extLst>
              </a:blip>
              <a:stretch>
                <a:fillRect/>
              </a:stretch>
            </p:blipFill>
            <p:spPr>
              <a:xfrm>
                <a:off x="8248729" y="4928138"/>
                <a:ext cx="195749" cy="146972"/>
              </a:xfrm>
              <a:prstGeom prst="rect">
                <a:avLst/>
              </a:prstGeom>
            </p:spPr>
          </p:pic>
          <p:pic>
            <p:nvPicPr>
              <p:cNvPr id="21" name="Picture 20">
                <a:extLst>
                  <a:ext uri="{FF2B5EF4-FFF2-40B4-BE49-F238E27FC236}">
                    <a16:creationId xmlns:a16="http://schemas.microsoft.com/office/drawing/2014/main" id="{D22E5EA4-180E-435F-B3A6-91F1CD13FDBC}"/>
                  </a:ext>
                </a:extLst>
              </p:cNvPr>
              <p:cNvPicPr>
                <a:picLocks noChangeAspect="1"/>
              </p:cNvPicPr>
              <p:nvPr>
                <p:custDataLst>
                  <p:tags r:id="rId10"/>
                </p:custDataLst>
              </p:nvPr>
            </p:nvPicPr>
            <p:blipFill>
              <a:blip r:embed="rId22" cstate="hqprint">
                <a:extLst>
                  <a:ext uri="{28A0092B-C50C-407E-A947-70E740481C1C}">
                    <a14:useLocalDpi xmlns:a14="http://schemas.microsoft.com/office/drawing/2010/main" val="0"/>
                  </a:ext>
                </a:extLst>
              </a:blip>
              <a:stretch>
                <a:fillRect/>
              </a:stretch>
            </p:blipFill>
            <p:spPr>
              <a:xfrm>
                <a:off x="10041545" y="4296963"/>
                <a:ext cx="243044" cy="253735"/>
              </a:xfrm>
              <a:prstGeom prst="rect">
                <a:avLst/>
              </a:prstGeom>
            </p:spPr>
          </p:pic>
          <p:pic>
            <p:nvPicPr>
              <p:cNvPr id="22" name="Picture 21">
                <a:extLst>
                  <a:ext uri="{FF2B5EF4-FFF2-40B4-BE49-F238E27FC236}">
                    <a16:creationId xmlns:a16="http://schemas.microsoft.com/office/drawing/2014/main" id="{2136EA2F-5691-4EF1-A64D-3E150A0B2358}"/>
                  </a:ext>
                </a:extLst>
              </p:cNvPr>
              <p:cNvPicPr>
                <a:picLocks noChangeAspect="1"/>
              </p:cNvPicPr>
              <p:nvPr>
                <p:custDataLst>
                  <p:tags r:id="rId11"/>
                </p:custDataLst>
              </p:nvPr>
            </p:nvPicPr>
            <p:blipFill>
              <a:blip r:embed="rId22" cstate="hqprint">
                <a:extLst>
                  <a:ext uri="{28A0092B-C50C-407E-A947-70E740481C1C}">
                    <a14:useLocalDpi xmlns:a14="http://schemas.microsoft.com/office/drawing/2010/main" val="0"/>
                  </a:ext>
                </a:extLst>
              </a:blip>
              <a:stretch>
                <a:fillRect/>
              </a:stretch>
            </p:blipFill>
            <p:spPr>
              <a:xfrm>
                <a:off x="8656442" y="4481610"/>
                <a:ext cx="243044" cy="253735"/>
              </a:xfrm>
              <a:prstGeom prst="rect">
                <a:avLst/>
              </a:prstGeom>
            </p:spPr>
          </p:pic>
          <p:pic>
            <p:nvPicPr>
              <p:cNvPr id="25" name="Picture 24">
                <a:extLst>
                  <a:ext uri="{FF2B5EF4-FFF2-40B4-BE49-F238E27FC236}">
                    <a16:creationId xmlns:a16="http://schemas.microsoft.com/office/drawing/2014/main" id="{69A7D933-6FC0-433B-AD3B-FE368843A8A6}"/>
                  </a:ext>
                </a:extLst>
              </p:cNvPr>
              <p:cNvPicPr>
                <a:picLocks noChangeAspect="1"/>
              </p:cNvPicPr>
              <p:nvPr>
                <p:custDataLst>
                  <p:tags r:id="rId12"/>
                </p:custDataLst>
              </p:nvPr>
            </p:nvPicPr>
            <p:blipFill>
              <a:blip r:embed="rId23" cstate="hqprint">
                <a:extLst>
                  <a:ext uri="{28A0092B-C50C-407E-A947-70E740481C1C}">
                    <a14:useLocalDpi xmlns:a14="http://schemas.microsoft.com/office/drawing/2010/main" val="0"/>
                  </a:ext>
                </a:extLst>
              </a:blip>
              <a:stretch>
                <a:fillRect/>
              </a:stretch>
            </p:blipFill>
            <p:spPr>
              <a:xfrm>
                <a:off x="9220350" y="4159640"/>
                <a:ext cx="190494" cy="302263"/>
              </a:xfrm>
              <a:prstGeom prst="rect">
                <a:avLst/>
              </a:prstGeom>
            </p:spPr>
          </p:pic>
          <p:pic>
            <p:nvPicPr>
              <p:cNvPr id="28" name="Picture 27">
                <a:extLst>
                  <a:ext uri="{FF2B5EF4-FFF2-40B4-BE49-F238E27FC236}">
                    <a16:creationId xmlns:a16="http://schemas.microsoft.com/office/drawing/2014/main" id="{83E2A2BE-2A3D-45B0-9785-666F1AC1D239}"/>
                  </a:ext>
                </a:extLst>
              </p:cNvPr>
              <p:cNvPicPr>
                <a:picLocks noChangeAspect="1"/>
              </p:cNvPicPr>
              <p:nvPr>
                <p:custDataLst>
                  <p:tags r:id="rId13"/>
                </p:custDataLst>
              </p:nvPr>
            </p:nvPicPr>
            <p:blipFill>
              <a:blip r:embed="rId24" cstate="hqprint">
                <a:extLst>
                  <a:ext uri="{28A0092B-C50C-407E-A947-70E740481C1C}">
                    <a14:useLocalDpi xmlns:a14="http://schemas.microsoft.com/office/drawing/2010/main" val="0"/>
                  </a:ext>
                </a:extLst>
              </a:blip>
              <a:stretch>
                <a:fillRect/>
              </a:stretch>
            </p:blipFill>
            <p:spPr>
              <a:xfrm>
                <a:off x="8346604" y="4272699"/>
                <a:ext cx="195749" cy="302263"/>
              </a:xfrm>
              <a:prstGeom prst="rect">
                <a:avLst/>
              </a:prstGeom>
            </p:spPr>
          </p:pic>
          <p:pic>
            <p:nvPicPr>
              <p:cNvPr id="15" name="Picture 14"/>
              <p:cNvPicPr>
                <a:picLocks noChangeAspect="1"/>
              </p:cNvPicPr>
              <p:nvPr>
                <p:custDataLst>
                  <p:tags r:id="rId14"/>
                </p:custDataLst>
              </p:nvPr>
            </p:nvPicPr>
            <p:blipFill>
              <a:blip r:embed="rId25" cstate="hqprint">
                <a:extLst>
                  <a:ext uri="{28A0092B-C50C-407E-A947-70E740481C1C}">
                    <a14:useLocalDpi xmlns:a14="http://schemas.microsoft.com/office/drawing/2010/main" val="0"/>
                  </a:ext>
                </a:extLst>
              </a:blip>
              <a:stretch>
                <a:fillRect/>
              </a:stretch>
            </p:blipFill>
            <p:spPr>
              <a:xfrm>
                <a:off x="10682060" y="4810515"/>
                <a:ext cx="308458" cy="383896"/>
              </a:xfrm>
              <a:prstGeom prst="rect">
                <a:avLst/>
              </a:prstGeom>
            </p:spPr>
          </p:pic>
          <p:sp>
            <p:nvSpPr>
              <p:cNvPr id="33" name="Arc 32">
                <a:extLst>
                  <a:ext uri="{FF2B5EF4-FFF2-40B4-BE49-F238E27FC236}">
                    <a16:creationId xmlns:a16="http://schemas.microsoft.com/office/drawing/2014/main" id="{74EEF978-2C05-482F-ACC2-820B0C22A7D9}"/>
                  </a:ext>
                </a:extLst>
              </p:cNvPr>
              <p:cNvSpPr/>
              <p:nvPr/>
            </p:nvSpPr>
            <p:spPr>
              <a:xfrm>
                <a:off x="6734667" y="3465606"/>
                <a:ext cx="99845" cy="611550"/>
              </a:xfrm>
              <a:prstGeom prst="arc">
                <a:avLst>
                  <a:gd name="adj1" fmla="val 16447668"/>
                  <a:gd name="adj2" fmla="val 19636039"/>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8FF19C06-89CB-4673-94EF-E0F647A59719}"/>
                  </a:ext>
                </a:extLst>
              </p:cNvPr>
              <p:cNvSpPr/>
              <p:nvPr/>
            </p:nvSpPr>
            <p:spPr>
              <a:xfrm>
                <a:off x="10552902" y="3961597"/>
                <a:ext cx="489823" cy="428662"/>
              </a:xfrm>
              <a:prstGeom prst="arc">
                <a:avLst>
                  <a:gd name="adj1" fmla="val 18737364"/>
                  <a:gd name="adj2" fmla="val 10000"/>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6" name="Picture 5"/>
            <p:cNvPicPr>
              <a:picLocks noChangeAspect="1"/>
            </p:cNvPicPr>
            <p:nvPr>
              <p:custDataLst>
                <p:tags r:id="rId4"/>
              </p:custDataLst>
            </p:nvPr>
          </p:nvPicPr>
          <p:blipFill>
            <a:blip r:embed="rId26" cstate="hqprint">
              <a:extLst>
                <a:ext uri="{28A0092B-C50C-407E-A947-70E740481C1C}">
                  <a14:useLocalDpi xmlns:a14="http://schemas.microsoft.com/office/drawing/2010/main" val="0"/>
                </a:ext>
              </a:extLst>
            </a:blip>
            <a:stretch>
              <a:fillRect/>
            </a:stretch>
          </p:blipFill>
          <p:spPr>
            <a:xfrm>
              <a:off x="6921698" y="2197992"/>
              <a:ext cx="2393899" cy="270662"/>
            </a:xfrm>
            <a:prstGeom prst="rect">
              <a:avLst/>
            </a:prstGeom>
          </p:spPr>
        </p:pic>
      </p:grpSp>
      <p:pic>
        <p:nvPicPr>
          <p:cNvPr id="11" name="Picture 10">
            <a:extLst>
              <a:ext uri="{FF2B5EF4-FFF2-40B4-BE49-F238E27FC236}">
                <a16:creationId xmlns:a16="http://schemas.microsoft.com/office/drawing/2014/main" id="{DA750DEC-76A6-487A-B671-EF1E2B1F300B}"/>
              </a:ext>
            </a:extLst>
          </p:cNvPr>
          <p:cNvPicPr>
            <a:picLocks noChangeAspect="1"/>
          </p:cNvPicPr>
          <p:nvPr>
            <p:custDataLst>
              <p:tags r:id="rId1"/>
            </p:custDataLst>
          </p:nvPr>
        </p:nvPicPr>
        <p:blipFill>
          <a:blip r:embed="rId27" cstate="hqprint">
            <a:extLst>
              <a:ext uri="{28A0092B-C50C-407E-A947-70E740481C1C}">
                <a14:useLocalDpi xmlns:a14="http://schemas.microsoft.com/office/drawing/2010/main" val="0"/>
              </a:ext>
            </a:extLst>
          </a:blip>
          <a:stretch>
            <a:fillRect/>
          </a:stretch>
        </p:blipFill>
        <p:spPr>
          <a:xfrm>
            <a:off x="1578929" y="4615847"/>
            <a:ext cx="2267429" cy="418743"/>
          </a:xfrm>
          <a:prstGeom prst="rect">
            <a:avLst/>
          </a:prstGeom>
        </p:spPr>
      </p:pic>
      <p:pic>
        <p:nvPicPr>
          <p:cNvPr id="14" name="Picture 13">
            <a:extLst>
              <a:ext uri="{FF2B5EF4-FFF2-40B4-BE49-F238E27FC236}">
                <a16:creationId xmlns:a16="http://schemas.microsoft.com/office/drawing/2014/main" id="{7102A439-6412-47A3-8FFE-ABBCF64F1730}"/>
              </a:ext>
            </a:extLst>
          </p:cNvPr>
          <p:cNvPicPr>
            <a:picLocks noChangeAspect="1"/>
          </p:cNvPicPr>
          <p:nvPr>
            <p:custDataLst>
              <p:tags r:id="rId2"/>
            </p:custDataLst>
          </p:nvPr>
        </p:nvPicPr>
        <p:blipFill>
          <a:blip r:embed="rId28" cstate="hqprint">
            <a:extLst>
              <a:ext uri="{28A0092B-C50C-407E-A947-70E740481C1C}">
                <a14:useLocalDpi xmlns:a14="http://schemas.microsoft.com/office/drawing/2010/main" val="0"/>
              </a:ext>
            </a:extLst>
          </a:blip>
          <a:stretch>
            <a:fillRect/>
          </a:stretch>
        </p:blipFill>
        <p:spPr>
          <a:xfrm>
            <a:off x="1578928" y="5486790"/>
            <a:ext cx="3304229" cy="277943"/>
          </a:xfrm>
          <a:prstGeom prst="rect">
            <a:avLst/>
          </a:prstGeom>
        </p:spPr>
      </p:pic>
      <p:sp>
        <p:nvSpPr>
          <p:cNvPr id="20" name="TextBox 19">
            <a:extLst>
              <a:ext uri="{FF2B5EF4-FFF2-40B4-BE49-F238E27FC236}">
                <a16:creationId xmlns:a16="http://schemas.microsoft.com/office/drawing/2014/main" id="{0A4929B6-F310-4641-90F8-EF13ECE80118}"/>
              </a:ext>
            </a:extLst>
          </p:cNvPr>
          <p:cNvSpPr txBox="1"/>
          <p:nvPr/>
        </p:nvSpPr>
        <p:spPr>
          <a:xfrm>
            <a:off x="4077412" y="4678458"/>
            <a:ext cx="1524000" cy="646331"/>
          </a:xfrm>
          <a:prstGeom prst="rect">
            <a:avLst/>
          </a:prstGeom>
          <a:noFill/>
        </p:spPr>
        <p:txBody>
          <a:bodyPr wrap="square" rtlCol="0">
            <a:spAutoFit/>
          </a:bodyPr>
          <a:lstStyle/>
          <a:p>
            <a:r>
              <a:rPr lang="en-US" dirty="0">
                <a:solidFill>
                  <a:srgbClr val="7030A0"/>
                </a:solidFill>
              </a:rPr>
              <a:t>3-momentum transfer</a:t>
            </a:r>
          </a:p>
        </p:txBody>
      </p:sp>
      <p:sp>
        <p:nvSpPr>
          <p:cNvPr id="23" name="TextBox 22">
            <a:extLst>
              <a:ext uri="{FF2B5EF4-FFF2-40B4-BE49-F238E27FC236}">
                <a16:creationId xmlns:a16="http://schemas.microsoft.com/office/drawing/2014/main" id="{9E60A3E6-2690-4C2A-8D19-578B9F20EFD3}"/>
              </a:ext>
            </a:extLst>
          </p:cNvPr>
          <p:cNvSpPr txBox="1"/>
          <p:nvPr/>
        </p:nvSpPr>
        <p:spPr>
          <a:xfrm>
            <a:off x="4429973" y="6042498"/>
            <a:ext cx="1818427" cy="369332"/>
          </a:xfrm>
          <a:prstGeom prst="rect">
            <a:avLst/>
          </a:prstGeom>
          <a:noFill/>
        </p:spPr>
        <p:txBody>
          <a:bodyPr wrap="square" rtlCol="0">
            <a:spAutoFit/>
          </a:bodyPr>
          <a:lstStyle/>
          <a:p>
            <a:r>
              <a:rPr lang="en-US" dirty="0">
                <a:solidFill>
                  <a:srgbClr val="7030A0"/>
                </a:solidFill>
              </a:rPr>
              <a:t>Energy transfer</a:t>
            </a:r>
          </a:p>
        </p:txBody>
      </p:sp>
      <p:cxnSp>
        <p:nvCxnSpPr>
          <p:cNvPr id="26" name="Straight Arrow Connector 25">
            <a:extLst>
              <a:ext uri="{FF2B5EF4-FFF2-40B4-BE49-F238E27FC236}">
                <a16:creationId xmlns:a16="http://schemas.microsoft.com/office/drawing/2014/main" id="{0D8FCA04-419E-4A01-9E4F-99EAB411388F}"/>
              </a:ext>
            </a:extLst>
          </p:cNvPr>
          <p:cNvCxnSpPr>
            <a:stCxn id="23" idx="1"/>
          </p:cNvCxnSpPr>
          <p:nvPr/>
        </p:nvCxnSpPr>
        <p:spPr>
          <a:xfrm flipH="1" flipV="1">
            <a:off x="4038600" y="5764733"/>
            <a:ext cx="391373" cy="46243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403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8662" y="1410535"/>
            <a:ext cx="10734675" cy="3136640"/>
          </a:xfrm>
          <a:prstGeom prst="rect">
            <a:avLst/>
          </a:prstGeom>
        </p:spPr>
      </p:pic>
      <p:sp>
        <p:nvSpPr>
          <p:cNvPr id="3" name="TextBox 2"/>
          <p:cNvSpPr txBox="1"/>
          <p:nvPr/>
        </p:nvSpPr>
        <p:spPr>
          <a:xfrm>
            <a:off x="990600" y="5216632"/>
            <a:ext cx="10963275" cy="461665"/>
          </a:xfrm>
          <a:prstGeom prst="rect">
            <a:avLst/>
          </a:prstGeom>
          <a:noFill/>
        </p:spPr>
        <p:txBody>
          <a:bodyPr wrap="square" rtlCol="0">
            <a:spAutoFit/>
          </a:bodyPr>
          <a:lstStyle/>
          <a:p>
            <a:r>
              <a:rPr lang="en-US" sz="2400" dirty="0"/>
              <a:t>Particle 1 is chosen to be the proton and Particle 2 to be the neutron.</a:t>
            </a:r>
          </a:p>
        </p:txBody>
      </p:sp>
      <p:sp>
        <p:nvSpPr>
          <p:cNvPr id="5" name="TextBox 4">
            <a:extLst>
              <a:ext uri="{FF2B5EF4-FFF2-40B4-BE49-F238E27FC236}">
                <a16:creationId xmlns:a16="http://schemas.microsoft.com/office/drawing/2014/main" id="{3DF8A66A-5A45-4C6F-89B9-260E52B1C194}"/>
              </a:ext>
            </a:extLst>
          </p:cNvPr>
          <p:cNvSpPr txBox="1"/>
          <p:nvPr/>
        </p:nvSpPr>
        <p:spPr>
          <a:xfrm>
            <a:off x="990600" y="457200"/>
            <a:ext cx="10134600" cy="584775"/>
          </a:xfrm>
          <a:prstGeom prst="rect">
            <a:avLst/>
          </a:prstGeom>
          <a:noFill/>
        </p:spPr>
        <p:txBody>
          <a:bodyPr wrap="square" rtlCol="0">
            <a:spAutoFit/>
          </a:bodyPr>
          <a:lstStyle/>
          <a:p>
            <a:r>
              <a:rPr lang="en-US" sz="3200" dirty="0">
                <a:solidFill>
                  <a:srgbClr val="FF0000"/>
                </a:solidFill>
              </a:rPr>
              <a:t>Contributions to the cross section:</a:t>
            </a:r>
          </a:p>
        </p:txBody>
      </p:sp>
      <p:sp>
        <p:nvSpPr>
          <p:cNvPr id="6" name="TextBox 5">
            <a:extLst>
              <a:ext uri="{FF2B5EF4-FFF2-40B4-BE49-F238E27FC236}">
                <a16:creationId xmlns:a16="http://schemas.microsoft.com/office/drawing/2014/main" id="{689418A4-BB2F-45B9-AF81-2B49084D7363}"/>
              </a:ext>
            </a:extLst>
          </p:cNvPr>
          <p:cNvSpPr txBox="1"/>
          <p:nvPr/>
        </p:nvSpPr>
        <p:spPr>
          <a:xfrm>
            <a:off x="984068" y="5867400"/>
            <a:ext cx="9379131" cy="461665"/>
          </a:xfrm>
          <a:prstGeom prst="rect">
            <a:avLst/>
          </a:prstGeom>
          <a:noFill/>
        </p:spPr>
        <p:txBody>
          <a:bodyPr wrap="square" rtlCol="0">
            <a:spAutoFit/>
          </a:bodyPr>
          <a:lstStyle/>
          <a:p>
            <a:r>
              <a:rPr lang="en-US" sz="2400" dirty="0">
                <a:solidFill>
                  <a:srgbClr val="7030A0"/>
                </a:solidFill>
              </a:rPr>
              <a:t>Note that the </a:t>
            </a:r>
            <a:r>
              <a:rPr lang="en-US" sz="2400" dirty="0" smtClean="0">
                <a:solidFill>
                  <a:srgbClr val="7030A0"/>
                </a:solidFill>
              </a:rPr>
              <a:t>kinematics are </a:t>
            </a:r>
            <a:r>
              <a:rPr lang="en-US" sz="2400" dirty="0">
                <a:solidFill>
                  <a:srgbClr val="7030A0"/>
                </a:solidFill>
              </a:rPr>
              <a:t>symmetric under the interchange of 1 and 2.</a:t>
            </a:r>
          </a:p>
        </p:txBody>
      </p:sp>
    </p:spTree>
    <p:extLst>
      <p:ext uri="{BB962C8B-B14F-4D97-AF65-F5344CB8AC3E}">
        <p14:creationId xmlns:p14="http://schemas.microsoft.com/office/powerpoint/2010/main" val="222592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E3A3992-D9E7-4B35-B75E-A2CA448572A9}"/>
              </a:ext>
            </a:extLst>
          </p:cNvPr>
          <p:cNvPicPr>
            <a:picLocks noChangeAspect="1"/>
          </p:cNvPicPr>
          <p:nvPr>
            <p:custDataLst>
              <p:tags r:id="rId1"/>
            </p:custDataLst>
          </p:nvPr>
        </p:nvPicPr>
        <p:blipFill>
          <a:blip r:embed="rId8" cstate="hqprint">
            <a:extLst>
              <a:ext uri="{28A0092B-C50C-407E-A947-70E740481C1C}">
                <a14:useLocalDpi xmlns:a14="http://schemas.microsoft.com/office/drawing/2010/main" val="0"/>
              </a:ext>
            </a:extLst>
          </a:blip>
          <a:stretch>
            <a:fillRect/>
          </a:stretch>
        </p:blipFill>
        <p:spPr>
          <a:xfrm>
            <a:off x="2306076" y="1327967"/>
            <a:ext cx="7329524" cy="809143"/>
          </a:xfrm>
          <a:prstGeom prst="rect">
            <a:avLst/>
          </a:prstGeom>
        </p:spPr>
      </p:pic>
      <p:pic>
        <p:nvPicPr>
          <p:cNvPr id="7" name="Picture 6">
            <a:extLst>
              <a:ext uri="{FF2B5EF4-FFF2-40B4-BE49-F238E27FC236}">
                <a16:creationId xmlns:a16="http://schemas.microsoft.com/office/drawing/2014/main" id="{B35D5381-6A68-4ACA-9BF8-63C5EA339EAF}"/>
              </a:ext>
            </a:extLst>
          </p:cNvPr>
          <p:cNvPicPr>
            <a:picLocks noChangeAspect="1"/>
          </p:cNvPicPr>
          <p:nvPr>
            <p:custDataLst>
              <p:tags r:id="rId2"/>
            </p:custDataLst>
          </p:nvPr>
        </p:nvPicPr>
        <p:blipFill>
          <a:blip r:embed="rId9" cstate="hqprint">
            <a:extLst>
              <a:ext uri="{28A0092B-C50C-407E-A947-70E740481C1C}">
                <a14:useLocalDpi xmlns:a14="http://schemas.microsoft.com/office/drawing/2010/main" val="0"/>
              </a:ext>
            </a:extLst>
          </a:blip>
          <a:stretch>
            <a:fillRect/>
          </a:stretch>
        </p:blipFill>
        <p:spPr>
          <a:xfrm>
            <a:off x="4769524" y="3048000"/>
            <a:ext cx="2652952" cy="455619"/>
          </a:xfrm>
          <a:prstGeom prst="rect">
            <a:avLst/>
          </a:prstGeom>
        </p:spPr>
      </p:pic>
      <p:pic>
        <p:nvPicPr>
          <p:cNvPr id="11" name="Picture 10">
            <a:extLst>
              <a:ext uri="{FF2B5EF4-FFF2-40B4-BE49-F238E27FC236}">
                <a16:creationId xmlns:a16="http://schemas.microsoft.com/office/drawing/2014/main" id="{766B9B0B-B8FC-49DA-86A6-6CA959AF98C4}"/>
              </a:ext>
            </a:extLst>
          </p:cNvPr>
          <p:cNvPicPr>
            <a:picLocks noChangeAspect="1"/>
          </p:cNvPicPr>
          <p:nvPr>
            <p:custDataLst>
              <p:tags r:id="rId3"/>
            </p:custDataLst>
          </p:nvPr>
        </p:nvPicPr>
        <p:blipFill>
          <a:blip r:embed="rId10" cstate="hqprint">
            <a:extLst>
              <a:ext uri="{28A0092B-C50C-407E-A947-70E740481C1C}">
                <a14:useLocalDpi xmlns:a14="http://schemas.microsoft.com/office/drawing/2010/main" val="0"/>
              </a:ext>
            </a:extLst>
          </a:blip>
          <a:stretch>
            <a:fillRect/>
          </a:stretch>
        </p:blipFill>
        <p:spPr>
          <a:xfrm>
            <a:off x="4544762" y="3864571"/>
            <a:ext cx="3102476" cy="824381"/>
          </a:xfrm>
          <a:prstGeom prst="rect">
            <a:avLst/>
          </a:prstGeom>
        </p:spPr>
      </p:pic>
      <p:pic>
        <p:nvPicPr>
          <p:cNvPr id="13" name="Picture 12">
            <a:extLst>
              <a:ext uri="{FF2B5EF4-FFF2-40B4-BE49-F238E27FC236}">
                <a16:creationId xmlns:a16="http://schemas.microsoft.com/office/drawing/2014/main" id="{9128E845-1802-4455-AE98-8DB0C325E508}"/>
              </a:ext>
            </a:extLst>
          </p:cNvPr>
          <p:cNvPicPr>
            <a:picLocks noChangeAspect="1"/>
          </p:cNvPicPr>
          <p:nvPr>
            <p:custDataLst>
              <p:tags r:id="rId4"/>
            </p:custDataLst>
          </p:nvPr>
        </p:nvPicPr>
        <p:blipFill>
          <a:blip r:embed="rId11" cstate="hqprint">
            <a:extLst>
              <a:ext uri="{28A0092B-C50C-407E-A947-70E740481C1C}">
                <a14:useLocalDpi xmlns:a14="http://schemas.microsoft.com/office/drawing/2010/main" val="0"/>
              </a:ext>
            </a:extLst>
          </a:blip>
          <a:stretch>
            <a:fillRect/>
          </a:stretch>
        </p:blipFill>
        <p:spPr>
          <a:xfrm>
            <a:off x="3276600" y="5049904"/>
            <a:ext cx="5220571" cy="1062095"/>
          </a:xfrm>
          <a:prstGeom prst="rect">
            <a:avLst/>
          </a:prstGeom>
        </p:spPr>
      </p:pic>
      <p:grpSp>
        <p:nvGrpSpPr>
          <p:cNvPr id="20" name="Group 19">
            <a:extLst>
              <a:ext uri="{FF2B5EF4-FFF2-40B4-BE49-F238E27FC236}">
                <a16:creationId xmlns:a16="http://schemas.microsoft.com/office/drawing/2014/main" id="{87340E6E-E390-422A-AB33-84B42477C054}"/>
              </a:ext>
            </a:extLst>
          </p:cNvPr>
          <p:cNvGrpSpPr/>
          <p:nvPr/>
        </p:nvGrpSpPr>
        <p:grpSpPr>
          <a:xfrm>
            <a:off x="2805080" y="171849"/>
            <a:ext cx="6581840" cy="584775"/>
            <a:chOff x="3053760" y="325486"/>
            <a:chExt cx="6581840" cy="584775"/>
          </a:xfrm>
        </p:grpSpPr>
        <p:pic>
          <p:nvPicPr>
            <p:cNvPr id="19" name="Picture 18">
              <a:extLst>
                <a:ext uri="{FF2B5EF4-FFF2-40B4-BE49-F238E27FC236}">
                  <a16:creationId xmlns:a16="http://schemas.microsoft.com/office/drawing/2014/main" id="{DCAB4A98-99D8-4566-AA63-548CB079A37F}"/>
                </a:ext>
              </a:extLst>
            </p:cNvPr>
            <p:cNvPicPr>
              <a:picLocks noChangeAspect="1"/>
            </p:cNvPicPr>
            <p:nvPr>
              <p:custDataLst>
                <p:tags r:id="rId6"/>
              </p:custDataLst>
            </p:nvPr>
          </p:nvPicPr>
          <p:blipFill>
            <a:blip r:embed="rId12" cstate="hqprint">
              <a:extLst>
                <a:ext uri="{28A0092B-C50C-407E-A947-70E740481C1C}">
                  <a14:useLocalDpi xmlns:a14="http://schemas.microsoft.com/office/drawing/2010/main" val="0"/>
                </a:ext>
              </a:extLst>
            </a:blip>
            <a:stretch>
              <a:fillRect/>
            </a:stretch>
          </p:blipFill>
          <p:spPr>
            <a:xfrm>
              <a:off x="3920748" y="454550"/>
              <a:ext cx="3191467" cy="360838"/>
            </a:xfrm>
            <a:prstGeom prst="rect">
              <a:avLst/>
            </a:prstGeom>
          </p:spPr>
        </p:pic>
        <p:sp>
          <p:nvSpPr>
            <p:cNvPr id="4" name="TextBox 3"/>
            <p:cNvSpPr txBox="1"/>
            <p:nvPr/>
          </p:nvSpPr>
          <p:spPr>
            <a:xfrm>
              <a:off x="7191439" y="325486"/>
              <a:ext cx="2444161" cy="584775"/>
            </a:xfrm>
            <a:prstGeom prst="rect">
              <a:avLst/>
            </a:prstGeom>
            <a:noFill/>
          </p:spPr>
          <p:txBody>
            <a:bodyPr wrap="square" rtlCol="0">
              <a:spAutoFit/>
            </a:bodyPr>
            <a:lstStyle/>
            <a:p>
              <a:r>
                <a:rPr lang="en-US" sz="3200" dirty="0">
                  <a:solidFill>
                    <a:srgbClr val="FF0000"/>
                  </a:solidFill>
                </a:rPr>
                <a:t>Cross Section</a:t>
              </a:r>
            </a:p>
          </p:txBody>
        </p:sp>
        <p:sp>
          <p:nvSpPr>
            <p:cNvPr id="6" name="TextBox 5"/>
            <p:cNvSpPr txBox="1"/>
            <p:nvPr/>
          </p:nvSpPr>
          <p:spPr>
            <a:xfrm>
              <a:off x="3053760" y="325486"/>
              <a:ext cx="914400" cy="584775"/>
            </a:xfrm>
            <a:prstGeom prst="rect">
              <a:avLst/>
            </a:prstGeom>
            <a:noFill/>
          </p:spPr>
          <p:txBody>
            <a:bodyPr wrap="square" rtlCol="0">
              <a:spAutoFit/>
            </a:bodyPr>
            <a:lstStyle/>
            <a:p>
              <a:r>
                <a:rPr lang="en-US" sz="3200" dirty="0">
                  <a:solidFill>
                    <a:srgbClr val="FF0000"/>
                  </a:solidFill>
                </a:rPr>
                <a:t>The</a:t>
              </a:r>
            </a:p>
          </p:txBody>
        </p:sp>
      </p:grpSp>
      <p:sp>
        <p:nvSpPr>
          <p:cNvPr id="12" name="TextBox 11"/>
          <p:cNvSpPr txBox="1"/>
          <p:nvPr/>
        </p:nvSpPr>
        <p:spPr>
          <a:xfrm>
            <a:off x="1295400" y="2463920"/>
            <a:ext cx="1529760" cy="461665"/>
          </a:xfrm>
          <a:prstGeom prst="rect">
            <a:avLst/>
          </a:prstGeom>
          <a:noFill/>
        </p:spPr>
        <p:txBody>
          <a:bodyPr wrap="square" rtlCol="0">
            <a:spAutoFit/>
          </a:bodyPr>
          <a:lstStyle/>
          <a:p>
            <a:r>
              <a:rPr lang="en-US" sz="2400" dirty="0">
                <a:solidFill>
                  <a:srgbClr val="FF0000"/>
                </a:solidFill>
              </a:rPr>
              <a:t>where</a:t>
            </a:r>
          </a:p>
        </p:txBody>
      </p:sp>
      <p:sp>
        <p:nvSpPr>
          <p:cNvPr id="5" name="TextBox 4">
            <a:extLst>
              <a:ext uri="{FF2B5EF4-FFF2-40B4-BE49-F238E27FC236}">
                <a16:creationId xmlns:a16="http://schemas.microsoft.com/office/drawing/2014/main" id="{CBC3FD13-A2CB-42AB-B07C-F2F9381EB203}"/>
              </a:ext>
            </a:extLst>
          </p:cNvPr>
          <p:cNvSpPr txBox="1"/>
          <p:nvPr/>
        </p:nvSpPr>
        <p:spPr>
          <a:xfrm>
            <a:off x="8839200" y="5049904"/>
            <a:ext cx="2444161" cy="369332"/>
          </a:xfrm>
          <a:prstGeom prst="rect">
            <a:avLst/>
          </a:prstGeom>
          <a:noFill/>
        </p:spPr>
        <p:txBody>
          <a:bodyPr wrap="square" rtlCol="0">
            <a:spAutoFit/>
          </a:bodyPr>
          <a:lstStyle/>
          <a:p>
            <a:r>
              <a:rPr lang="en-US" dirty="0">
                <a:solidFill>
                  <a:srgbClr val="0070C0"/>
                </a:solidFill>
              </a:rPr>
              <a:t>Uses constraint y=0</a:t>
            </a:r>
          </a:p>
        </p:txBody>
      </p:sp>
      <p:pic>
        <p:nvPicPr>
          <p:cNvPr id="15" name="Picture 14">
            <a:extLst>
              <a:ext uri="{FF2B5EF4-FFF2-40B4-BE49-F238E27FC236}">
                <a16:creationId xmlns:a16="http://schemas.microsoft.com/office/drawing/2014/main" id="{80B8AFA3-AFE9-48A8-8852-B0933CA02F25}"/>
              </a:ext>
            </a:extLst>
          </p:cNvPr>
          <p:cNvPicPr>
            <a:picLocks noChangeAspect="1"/>
          </p:cNvPicPr>
          <p:nvPr>
            <p:custDataLst>
              <p:tags r:id="rId5"/>
            </p:custDataLst>
          </p:nvPr>
        </p:nvPicPr>
        <p:blipFill>
          <a:blip r:embed="rId13" cstate="hqprint">
            <a:extLst>
              <a:ext uri="{28A0092B-C50C-407E-A947-70E740481C1C}">
                <a14:useLocalDpi xmlns:a14="http://schemas.microsoft.com/office/drawing/2010/main" val="0"/>
              </a:ext>
            </a:extLst>
          </a:blip>
          <a:stretch>
            <a:fillRect/>
          </a:stretch>
        </p:blipFill>
        <p:spPr>
          <a:xfrm>
            <a:off x="8991600" y="5413237"/>
            <a:ext cx="2850133" cy="463238"/>
          </a:xfrm>
          <a:prstGeom prst="rect">
            <a:avLst/>
          </a:prstGeom>
        </p:spPr>
      </p:pic>
    </p:spTree>
    <p:extLst>
      <p:ext uri="{BB962C8B-B14F-4D97-AF65-F5344CB8AC3E}">
        <p14:creationId xmlns:p14="http://schemas.microsoft.com/office/powerpoint/2010/main" val="183613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7BB5CFE-E4B8-469A-95A6-14BECF08B7E6}"/>
              </a:ext>
            </a:extLst>
          </p:cNvPr>
          <p:cNvPicPr>
            <a:picLocks noChangeAspect="1"/>
          </p:cNvPicPr>
          <p:nvPr>
            <p:custDataLst>
              <p:tags r:id="rId1"/>
            </p:custDataLst>
          </p:nvPr>
        </p:nvPicPr>
        <p:blipFill>
          <a:blip r:embed="rId3" cstate="hqprint">
            <a:extLst>
              <a:ext uri="{28A0092B-C50C-407E-A947-70E740481C1C}">
                <a14:useLocalDpi xmlns:a14="http://schemas.microsoft.com/office/drawing/2010/main" val="0"/>
              </a:ext>
            </a:extLst>
          </a:blip>
          <a:stretch>
            <a:fillRect/>
          </a:stretch>
        </p:blipFill>
        <p:spPr>
          <a:xfrm>
            <a:off x="1668018" y="1628396"/>
            <a:ext cx="8854859" cy="3600759"/>
          </a:xfrm>
          <a:prstGeom prst="rect">
            <a:avLst/>
          </a:prstGeom>
        </p:spPr>
      </p:pic>
      <p:sp>
        <p:nvSpPr>
          <p:cNvPr id="2" name="TextBox 1">
            <a:extLst>
              <a:ext uri="{FF2B5EF4-FFF2-40B4-BE49-F238E27FC236}">
                <a16:creationId xmlns:a16="http://schemas.microsoft.com/office/drawing/2014/main" id="{10B09EE2-B4D6-4876-993A-8860C7C50B81}"/>
              </a:ext>
            </a:extLst>
          </p:cNvPr>
          <p:cNvSpPr txBox="1"/>
          <p:nvPr/>
        </p:nvSpPr>
        <p:spPr>
          <a:xfrm>
            <a:off x="609600" y="381000"/>
            <a:ext cx="10972800" cy="584775"/>
          </a:xfrm>
          <a:prstGeom prst="rect">
            <a:avLst/>
          </a:prstGeom>
          <a:noFill/>
        </p:spPr>
        <p:txBody>
          <a:bodyPr wrap="square" rtlCol="0">
            <a:spAutoFit/>
          </a:bodyPr>
          <a:lstStyle/>
          <a:p>
            <a:pPr algn="ctr"/>
            <a:r>
              <a:rPr lang="en-US" sz="3200" dirty="0">
                <a:solidFill>
                  <a:srgbClr val="002060"/>
                </a:solidFill>
              </a:rPr>
              <a:t>Reduced Cross Section</a:t>
            </a:r>
          </a:p>
        </p:txBody>
      </p:sp>
    </p:spTree>
    <p:extLst>
      <p:ext uri="{BB962C8B-B14F-4D97-AF65-F5344CB8AC3E}">
        <p14:creationId xmlns:p14="http://schemas.microsoft.com/office/powerpoint/2010/main" val="42520887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4748C039-17A9-4D4D-AE81-7985AF7C129F}"/>
              </a:ext>
            </a:extLst>
          </p:cNvPr>
          <p:cNvPicPr>
            <a:picLocks noChangeAspect="1"/>
          </p:cNvPicPr>
          <p:nvPr>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1219200" y="1295400"/>
            <a:ext cx="1962514" cy="469029"/>
          </a:xfrm>
          <a:prstGeom prst="rect">
            <a:avLst/>
          </a:prstGeom>
        </p:spPr>
      </p:pic>
      <p:pic>
        <p:nvPicPr>
          <p:cNvPr id="5" name="Picture 4">
            <a:extLst>
              <a:ext uri="{FF2B5EF4-FFF2-40B4-BE49-F238E27FC236}">
                <a16:creationId xmlns:a16="http://schemas.microsoft.com/office/drawing/2014/main" id="{3ADEEB2F-FE75-468D-BC6C-2E79FA55F1FD}"/>
              </a:ext>
            </a:extLst>
          </p:cNvPr>
          <p:cNvPicPr>
            <a:picLocks noChangeAspect="1"/>
          </p:cNvPicPr>
          <p:nvPr>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4553828" y="1295400"/>
            <a:ext cx="3084343" cy="4328232"/>
          </a:xfrm>
          <a:prstGeom prst="rect">
            <a:avLst/>
          </a:prstGeom>
        </p:spPr>
      </p:pic>
      <p:pic>
        <p:nvPicPr>
          <p:cNvPr id="27" name="Picture 26">
            <a:extLst>
              <a:ext uri="{FF2B5EF4-FFF2-40B4-BE49-F238E27FC236}">
                <a16:creationId xmlns:a16="http://schemas.microsoft.com/office/drawing/2014/main" id="{EEE9FDA6-FBAC-45A5-A295-3A21D08E69D0}"/>
              </a:ext>
            </a:extLst>
          </p:cNvPr>
          <p:cNvPicPr>
            <a:picLocks noChangeAspect="1"/>
          </p:cNvPicPr>
          <p:nvPr>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a:xfrm>
            <a:off x="8201143" y="1295400"/>
            <a:ext cx="2771657" cy="1913143"/>
          </a:xfrm>
          <a:prstGeom prst="rect">
            <a:avLst/>
          </a:prstGeom>
        </p:spPr>
      </p:pic>
      <p:sp>
        <p:nvSpPr>
          <p:cNvPr id="17" name="TextBox 16">
            <a:extLst>
              <a:ext uri="{FF2B5EF4-FFF2-40B4-BE49-F238E27FC236}">
                <a16:creationId xmlns:a16="http://schemas.microsoft.com/office/drawing/2014/main" id="{0C3FE00C-3888-4174-A7C9-E9EF3FA1D3F2}"/>
              </a:ext>
            </a:extLst>
          </p:cNvPr>
          <p:cNvSpPr txBox="1"/>
          <p:nvPr/>
        </p:nvSpPr>
        <p:spPr>
          <a:xfrm>
            <a:off x="800099" y="381000"/>
            <a:ext cx="10591800" cy="584775"/>
          </a:xfrm>
          <a:prstGeom prst="rect">
            <a:avLst/>
          </a:prstGeom>
          <a:noFill/>
        </p:spPr>
        <p:txBody>
          <a:bodyPr wrap="square" rtlCol="0">
            <a:spAutoFit/>
          </a:bodyPr>
          <a:lstStyle/>
          <a:p>
            <a:pPr algn="ctr"/>
            <a:r>
              <a:rPr lang="en-US" sz="3200" dirty="0">
                <a:solidFill>
                  <a:srgbClr val="002060"/>
                </a:solidFill>
              </a:rPr>
              <a:t>Kinematic Factors</a:t>
            </a:r>
          </a:p>
        </p:txBody>
      </p:sp>
    </p:spTree>
    <p:extLst>
      <p:ext uri="{BB962C8B-B14F-4D97-AF65-F5344CB8AC3E}">
        <p14:creationId xmlns:p14="http://schemas.microsoft.com/office/powerpoint/2010/main" val="16744188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37F3620-1401-4535-B859-0742F2D3346F}"/>
              </a:ext>
            </a:extLst>
          </p:cNvPr>
          <p:cNvGrpSpPr/>
          <p:nvPr/>
        </p:nvGrpSpPr>
        <p:grpSpPr>
          <a:xfrm>
            <a:off x="2105687" y="286294"/>
            <a:ext cx="7980626" cy="6285411"/>
            <a:chOff x="2209800" y="191589"/>
            <a:chExt cx="7980626" cy="6285411"/>
          </a:xfrm>
        </p:grpSpPr>
        <p:pic>
          <p:nvPicPr>
            <p:cNvPr id="8" name="Picture 7" descr="A close up of a map&#10;&#10;Description automatically generated">
              <a:extLst>
                <a:ext uri="{FF2B5EF4-FFF2-40B4-BE49-F238E27FC236}">
                  <a16:creationId xmlns:a16="http://schemas.microsoft.com/office/drawing/2014/main" id="{4F046FB4-1126-415A-A6BB-75CE733F2C96}"/>
                </a:ext>
              </a:extLst>
            </p:cNvPr>
            <p:cNvPicPr>
              <a:picLocks noChangeAspect="1"/>
            </p:cNvPicPr>
            <p:nvPr/>
          </p:nvPicPr>
          <p:blipFill rotWithShape="1">
            <a:blip r:embed="rId2">
              <a:extLst>
                <a:ext uri="{28A0092B-C50C-407E-A947-70E740481C1C}">
                  <a14:useLocalDpi xmlns:a14="http://schemas.microsoft.com/office/drawing/2010/main" val="0"/>
                </a:ext>
              </a:extLst>
            </a:blip>
            <a:srcRect l="7331" t="9882" r="12782" b="6228"/>
            <a:stretch/>
          </p:blipFill>
          <p:spPr>
            <a:xfrm>
              <a:off x="2209800" y="191589"/>
              <a:ext cx="7980626" cy="6285411"/>
            </a:xfrm>
            <a:prstGeom prst="rect">
              <a:avLst/>
            </a:prstGeom>
          </p:spPr>
        </p:pic>
        <p:sp>
          <p:nvSpPr>
            <p:cNvPr id="3" name="TextBox 2"/>
            <p:cNvSpPr txBox="1"/>
            <p:nvPr/>
          </p:nvSpPr>
          <p:spPr>
            <a:xfrm>
              <a:off x="3926542" y="877389"/>
              <a:ext cx="838200" cy="369332"/>
            </a:xfrm>
            <a:prstGeom prst="rect">
              <a:avLst/>
            </a:prstGeom>
            <a:noFill/>
          </p:spPr>
          <p:txBody>
            <a:bodyPr wrap="square" rtlCol="0">
              <a:spAutoFit/>
            </a:bodyPr>
            <a:lstStyle/>
            <a:p>
              <a:r>
                <a:rPr lang="en-US" dirty="0">
                  <a:solidFill>
                    <a:srgbClr val="7030A0"/>
                  </a:solidFill>
                </a:rPr>
                <a:t>proton</a:t>
              </a:r>
            </a:p>
          </p:txBody>
        </p:sp>
        <p:sp>
          <p:nvSpPr>
            <p:cNvPr id="4" name="TextBox 3"/>
            <p:cNvSpPr txBox="1"/>
            <p:nvPr/>
          </p:nvSpPr>
          <p:spPr>
            <a:xfrm>
              <a:off x="7210800" y="1147220"/>
              <a:ext cx="940770" cy="369332"/>
            </a:xfrm>
            <a:prstGeom prst="rect">
              <a:avLst/>
            </a:prstGeom>
            <a:noFill/>
          </p:spPr>
          <p:txBody>
            <a:bodyPr wrap="none" rtlCol="0">
              <a:spAutoFit/>
            </a:bodyPr>
            <a:lstStyle/>
            <a:p>
              <a:r>
                <a:rPr lang="en-US" dirty="0">
                  <a:solidFill>
                    <a:srgbClr val="7030A0"/>
                  </a:solidFill>
                </a:rPr>
                <a:t>neutron</a:t>
              </a:r>
            </a:p>
          </p:txBody>
        </p:sp>
        <p:cxnSp>
          <p:nvCxnSpPr>
            <p:cNvPr id="6" name="Straight Arrow Connector 5"/>
            <p:cNvCxnSpPr/>
            <p:nvPr/>
          </p:nvCxnSpPr>
          <p:spPr>
            <a:xfrm>
              <a:off x="4764742" y="1147220"/>
              <a:ext cx="493058" cy="263569"/>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705600" y="1410789"/>
              <a:ext cx="505200" cy="3048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7620000" y="302444"/>
            <a:ext cx="1143000" cy="461665"/>
          </a:xfrm>
          <a:prstGeom prst="rect">
            <a:avLst/>
          </a:prstGeom>
          <a:noFill/>
        </p:spPr>
        <p:txBody>
          <a:bodyPr wrap="square" rtlCol="0">
            <a:spAutoFit/>
          </a:bodyPr>
          <a:lstStyle/>
          <a:p>
            <a:r>
              <a:rPr lang="en-US" sz="2400" dirty="0"/>
              <a:t>PWBA</a:t>
            </a:r>
          </a:p>
        </p:txBody>
      </p:sp>
    </p:spTree>
    <p:extLst>
      <p:ext uri="{BB962C8B-B14F-4D97-AF65-F5344CB8AC3E}">
        <p14:creationId xmlns:p14="http://schemas.microsoft.com/office/powerpoint/2010/main" val="4224465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09600" y="1905000"/>
            <a:ext cx="2947505" cy="2819400"/>
            <a:chOff x="1213104" y="1066800"/>
            <a:chExt cx="2947505" cy="2819400"/>
          </a:xfrm>
        </p:grpSpPr>
        <p:pic>
          <p:nvPicPr>
            <p:cNvPr id="2" name="Picture 1"/>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1752600" y="1066800"/>
              <a:ext cx="1947761" cy="2819400"/>
            </a:xfrm>
            <a:prstGeom prst="rect">
              <a:avLst/>
            </a:prstGeom>
          </p:spPr>
        </p:pic>
        <p:pic>
          <p:nvPicPr>
            <p:cNvPr id="11" name="Picture 10"/>
            <p:cNvPicPr>
              <a:picLocks noChangeAspect="1"/>
            </p:cNvPicPr>
            <p:nvPr>
              <p:custDataLst>
                <p:tags r:id="rId7"/>
              </p:custDataLst>
            </p:nvPr>
          </p:nvPicPr>
          <p:blipFill>
            <a:blip r:embed="rId14" cstate="hqprint">
              <a:extLst>
                <a:ext uri="{28A0092B-C50C-407E-A947-70E740481C1C}">
                  <a14:useLocalDpi xmlns:a14="http://schemas.microsoft.com/office/drawing/2010/main" val="0"/>
                </a:ext>
              </a:extLst>
            </a:blip>
            <a:stretch>
              <a:fillRect/>
            </a:stretch>
          </p:blipFill>
          <p:spPr>
            <a:xfrm>
              <a:off x="1213104" y="3429000"/>
              <a:ext cx="440436" cy="252984"/>
            </a:xfrm>
            <a:prstGeom prst="rect">
              <a:avLst/>
            </a:prstGeom>
          </p:spPr>
        </p:pic>
        <p:pic>
          <p:nvPicPr>
            <p:cNvPr id="10" name="Picture 9"/>
            <p:cNvPicPr>
              <a:picLocks noChangeAspect="1"/>
            </p:cNvPicPr>
            <p:nvPr>
              <p:custDataLst>
                <p:tags r:id="rId8"/>
              </p:custDataLst>
            </p:nvPr>
          </p:nvPicPr>
          <p:blipFill>
            <a:blip r:embed="rId14" cstate="hqprint">
              <a:extLst>
                <a:ext uri="{28A0092B-C50C-407E-A947-70E740481C1C}">
                  <a14:useLocalDpi xmlns:a14="http://schemas.microsoft.com/office/drawing/2010/main" val="0"/>
                </a:ext>
              </a:extLst>
            </a:blip>
            <a:stretch>
              <a:fillRect/>
            </a:stretch>
          </p:blipFill>
          <p:spPr>
            <a:xfrm>
              <a:off x="1295400" y="1524000"/>
              <a:ext cx="440436" cy="252984"/>
            </a:xfrm>
            <a:prstGeom prst="rect">
              <a:avLst/>
            </a:prstGeom>
          </p:spPr>
        </p:pic>
        <p:pic>
          <p:nvPicPr>
            <p:cNvPr id="7" name="Picture 6"/>
            <p:cNvPicPr>
              <a:picLocks noChangeAspect="1"/>
            </p:cNvPicPr>
            <p:nvPr>
              <p:custDataLst>
                <p:tags r:id="rId9"/>
              </p:custDataLst>
            </p:nvPr>
          </p:nvPicPr>
          <p:blipFill>
            <a:blip r:embed="rId15" cstate="hqprint">
              <a:extLst>
                <a:ext uri="{28A0092B-C50C-407E-A947-70E740481C1C}">
                  <a14:useLocalDpi xmlns:a14="http://schemas.microsoft.com/office/drawing/2010/main" val="0"/>
                </a:ext>
              </a:extLst>
            </a:blip>
            <a:stretch>
              <a:fillRect/>
            </a:stretch>
          </p:blipFill>
          <p:spPr>
            <a:xfrm>
              <a:off x="3581400" y="3463506"/>
              <a:ext cx="460248" cy="252984"/>
            </a:xfrm>
            <a:prstGeom prst="rect">
              <a:avLst/>
            </a:prstGeom>
          </p:spPr>
        </p:pic>
        <p:pic>
          <p:nvPicPr>
            <p:cNvPr id="8" name="Picture 7"/>
            <p:cNvPicPr>
              <a:picLocks noChangeAspect="1"/>
            </p:cNvPicPr>
            <p:nvPr>
              <p:custDataLst>
                <p:tags r:id="rId10"/>
              </p:custDataLst>
            </p:nvPr>
          </p:nvPicPr>
          <p:blipFill>
            <a:blip r:embed="rId15" cstate="hqprint">
              <a:extLst>
                <a:ext uri="{28A0092B-C50C-407E-A947-70E740481C1C}">
                  <a14:useLocalDpi xmlns:a14="http://schemas.microsoft.com/office/drawing/2010/main" val="0"/>
                </a:ext>
              </a:extLst>
            </a:blip>
            <a:stretch>
              <a:fillRect/>
            </a:stretch>
          </p:blipFill>
          <p:spPr>
            <a:xfrm>
              <a:off x="3700361" y="1524000"/>
              <a:ext cx="460248" cy="252984"/>
            </a:xfrm>
            <a:prstGeom prst="rect">
              <a:avLst/>
            </a:prstGeom>
          </p:spPr>
        </p:pic>
        <p:pic>
          <p:nvPicPr>
            <p:cNvPr id="9" name="Picture 8"/>
            <p:cNvPicPr>
              <a:picLocks noChangeAspect="1"/>
            </p:cNvPicPr>
            <p:nvPr>
              <p:custDataLst>
                <p:tags r:id="rId11"/>
              </p:custDataLst>
            </p:nvPr>
          </p:nvPicPr>
          <p:blipFill>
            <a:blip r:embed="rId16" cstate="hqprint">
              <a:extLst>
                <a:ext uri="{28A0092B-C50C-407E-A947-70E740481C1C}">
                  <a14:useLocalDpi xmlns:a14="http://schemas.microsoft.com/office/drawing/2010/main" val="0"/>
                </a:ext>
              </a:extLst>
            </a:blip>
            <a:stretch>
              <a:fillRect/>
            </a:stretch>
          </p:blipFill>
          <p:spPr>
            <a:xfrm>
              <a:off x="2726480" y="2133600"/>
              <a:ext cx="268224" cy="224028"/>
            </a:xfrm>
            <a:prstGeom prst="rect">
              <a:avLst/>
            </a:prstGeom>
          </p:spPr>
        </p:pic>
      </p:grpSp>
      <p:sp>
        <p:nvSpPr>
          <p:cNvPr id="13" name="TextBox 12"/>
          <p:cNvSpPr txBox="1"/>
          <p:nvPr/>
        </p:nvSpPr>
        <p:spPr>
          <a:xfrm>
            <a:off x="609600" y="304800"/>
            <a:ext cx="10972800" cy="584775"/>
          </a:xfrm>
          <a:prstGeom prst="rect">
            <a:avLst/>
          </a:prstGeom>
          <a:noFill/>
        </p:spPr>
        <p:txBody>
          <a:bodyPr wrap="square" rtlCol="0">
            <a:spAutoFit/>
          </a:bodyPr>
          <a:lstStyle/>
          <a:p>
            <a:pPr algn="ctr"/>
            <a:r>
              <a:rPr lang="en-US" sz="3200" dirty="0">
                <a:solidFill>
                  <a:srgbClr val="002060"/>
                </a:solidFill>
              </a:rPr>
              <a:t>Neutral Current Neutrino </a:t>
            </a:r>
            <a:r>
              <a:rPr lang="en-US" sz="3200" dirty="0" smtClean="0">
                <a:solidFill>
                  <a:srgbClr val="002060"/>
                </a:solidFill>
              </a:rPr>
              <a:t>Scattering from the Nucleon</a:t>
            </a:r>
            <a:endParaRPr lang="en-US" sz="3200" dirty="0">
              <a:solidFill>
                <a:srgbClr val="002060"/>
              </a:solidFill>
            </a:endParaRPr>
          </a:p>
        </p:txBody>
      </p:sp>
      <p:pic>
        <p:nvPicPr>
          <p:cNvPr id="15" name="Picture 14"/>
          <p:cNvPicPr>
            <a:picLocks noChangeAspect="1"/>
          </p:cNvPicPr>
          <p:nvPr>
            <p:custDataLst>
              <p:tags r:id="rId1"/>
            </p:custDataLst>
          </p:nvPr>
        </p:nvPicPr>
        <p:blipFill>
          <a:blip r:embed="rId17" cstate="print">
            <a:extLst>
              <a:ext uri="{28A0092B-C50C-407E-A947-70E740481C1C}">
                <a14:useLocalDpi xmlns:a14="http://schemas.microsoft.com/office/drawing/2010/main" val="0"/>
              </a:ext>
            </a:extLst>
          </a:blip>
          <a:stretch>
            <a:fillRect/>
          </a:stretch>
        </p:blipFill>
        <p:spPr>
          <a:xfrm>
            <a:off x="4342942" y="1929972"/>
            <a:ext cx="7251649" cy="884682"/>
          </a:xfrm>
          <a:prstGeom prst="rect">
            <a:avLst/>
          </a:prstGeom>
        </p:spPr>
      </p:pic>
      <p:pic>
        <p:nvPicPr>
          <p:cNvPr id="14" name="Picture 13"/>
          <p:cNvPicPr>
            <a:picLocks noChangeAspect="1"/>
          </p:cNvPicPr>
          <p:nvPr>
            <p:custDataLst>
              <p:tags r:id="rId2"/>
            </p:custDataLst>
          </p:nvPr>
        </p:nvPicPr>
        <p:blipFill>
          <a:blip r:embed="rId18" cstate="print">
            <a:extLst>
              <a:ext uri="{28A0092B-C50C-407E-A947-70E740481C1C}">
                <a14:useLocalDpi xmlns:a14="http://schemas.microsoft.com/office/drawing/2010/main" val="0"/>
              </a:ext>
            </a:extLst>
          </a:blip>
          <a:stretch>
            <a:fillRect/>
          </a:stretch>
        </p:blipFill>
        <p:spPr>
          <a:xfrm>
            <a:off x="4311312" y="3038966"/>
            <a:ext cx="7528712" cy="884682"/>
          </a:xfrm>
          <a:prstGeom prst="rect">
            <a:avLst/>
          </a:prstGeom>
        </p:spPr>
      </p:pic>
      <p:pic>
        <p:nvPicPr>
          <p:cNvPr id="17" name="Picture 16"/>
          <p:cNvPicPr>
            <a:picLocks noChangeAspect="1"/>
          </p:cNvPicPr>
          <p:nvPr>
            <p:custDataLst>
              <p:tags r:id="rId3"/>
            </p:custDataLst>
          </p:nvPr>
        </p:nvPicPr>
        <p:blipFill>
          <a:blip r:embed="rId19" cstate="hqprint">
            <a:extLst>
              <a:ext uri="{28A0092B-C50C-407E-A947-70E740481C1C}">
                <a14:useLocalDpi xmlns:a14="http://schemas.microsoft.com/office/drawing/2010/main" val="0"/>
              </a:ext>
            </a:extLst>
          </a:blip>
          <a:stretch>
            <a:fillRect/>
          </a:stretch>
        </p:blipFill>
        <p:spPr>
          <a:xfrm>
            <a:off x="4342942" y="4696251"/>
            <a:ext cx="3272637" cy="305867"/>
          </a:xfrm>
          <a:prstGeom prst="rect">
            <a:avLst/>
          </a:prstGeom>
        </p:spPr>
      </p:pic>
      <p:pic>
        <p:nvPicPr>
          <p:cNvPr id="18" name="Picture 17"/>
          <p:cNvPicPr>
            <a:picLocks noChangeAspect="1"/>
          </p:cNvPicPr>
          <p:nvPr>
            <p:custDataLst>
              <p:tags r:id="rId4"/>
            </p:custDataLst>
          </p:nvPr>
        </p:nvPicPr>
        <p:blipFill>
          <a:blip r:embed="rId20" cstate="hqprint">
            <a:extLst>
              <a:ext uri="{28A0092B-C50C-407E-A947-70E740481C1C}">
                <a14:useLocalDpi xmlns:a14="http://schemas.microsoft.com/office/drawing/2010/main" val="0"/>
              </a:ext>
            </a:extLst>
          </a:blip>
          <a:stretch>
            <a:fillRect/>
          </a:stretch>
        </p:blipFill>
        <p:spPr>
          <a:xfrm>
            <a:off x="4369975" y="5195145"/>
            <a:ext cx="3095701" cy="305867"/>
          </a:xfrm>
          <a:prstGeom prst="rect">
            <a:avLst/>
          </a:prstGeom>
        </p:spPr>
      </p:pic>
      <p:sp>
        <p:nvSpPr>
          <p:cNvPr id="21" name="TextBox 20"/>
          <p:cNvSpPr txBox="1"/>
          <p:nvPr/>
        </p:nvSpPr>
        <p:spPr>
          <a:xfrm>
            <a:off x="4191000" y="1388082"/>
            <a:ext cx="6090361" cy="457200"/>
          </a:xfrm>
          <a:prstGeom prst="rect">
            <a:avLst/>
          </a:prstGeom>
          <a:noFill/>
        </p:spPr>
        <p:txBody>
          <a:bodyPr wrap="square" rtlCol="0">
            <a:spAutoFit/>
          </a:bodyPr>
          <a:lstStyle/>
          <a:p>
            <a:r>
              <a:rPr lang="en-US" sz="2400" dirty="0">
                <a:solidFill>
                  <a:srgbClr val="FF0000"/>
                </a:solidFill>
              </a:rPr>
              <a:t>Vector Form Factors</a:t>
            </a:r>
          </a:p>
        </p:txBody>
      </p:sp>
      <p:sp>
        <p:nvSpPr>
          <p:cNvPr id="22" name="TextBox 21"/>
          <p:cNvSpPr txBox="1"/>
          <p:nvPr/>
        </p:nvSpPr>
        <p:spPr>
          <a:xfrm>
            <a:off x="4191000" y="4070873"/>
            <a:ext cx="5876663" cy="461665"/>
          </a:xfrm>
          <a:prstGeom prst="rect">
            <a:avLst/>
          </a:prstGeom>
          <a:noFill/>
        </p:spPr>
        <p:txBody>
          <a:bodyPr wrap="square" rtlCol="0">
            <a:spAutoFit/>
          </a:bodyPr>
          <a:lstStyle/>
          <a:p>
            <a:r>
              <a:rPr lang="en-US" sz="2400" dirty="0">
                <a:solidFill>
                  <a:srgbClr val="FF0000"/>
                </a:solidFill>
              </a:rPr>
              <a:t>Axial Vector Form Factors</a:t>
            </a:r>
          </a:p>
        </p:txBody>
      </p:sp>
      <p:pic>
        <p:nvPicPr>
          <p:cNvPr id="4" name="Picture 3">
            <a:extLst>
              <a:ext uri="{FF2B5EF4-FFF2-40B4-BE49-F238E27FC236}">
                <a16:creationId xmlns:a16="http://schemas.microsoft.com/office/drawing/2014/main" id="{C1867719-C9A3-4CCF-B5FD-AB79B2F1F041}"/>
              </a:ext>
            </a:extLst>
          </p:cNvPr>
          <p:cNvPicPr>
            <a:picLocks noChangeAspect="1"/>
          </p:cNvPicPr>
          <p:nvPr>
            <p:custDataLst>
              <p:tags r:id="rId5"/>
            </p:custDataLst>
          </p:nvPr>
        </p:nvPicPr>
        <p:blipFill>
          <a:blip r:embed="rId21" cstate="hqprint">
            <a:extLst>
              <a:ext uri="{28A0092B-C50C-407E-A947-70E740481C1C}">
                <a14:useLocalDpi xmlns:a14="http://schemas.microsoft.com/office/drawing/2010/main" val="0"/>
              </a:ext>
            </a:extLst>
          </a:blip>
          <a:stretch>
            <a:fillRect/>
          </a:stretch>
        </p:blipFill>
        <p:spPr>
          <a:xfrm>
            <a:off x="8686800" y="4724400"/>
            <a:ext cx="2228570" cy="1049143"/>
          </a:xfrm>
          <a:prstGeom prst="rect">
            <a:avLst/>
          </a:prstGeom>
        </p:spPr>
      </p:pic>
      <p:sp>
        <p:nvSpPr>
          <p:cNvPr id="24" name="TextBox 23"/>
          <p:cNvSpPr txBox="1"/>
          <p:nvPr/>
        </p:nvSpPr>
        <p:spPr>
          <a:xfrm>
            <a:off x="8458200" y="4071141"/>
            <a:ext cx="3429000" cy="461665"/>
          </a:xfrm>
          <a:prstGeom prst="rect">
            <a:avLst/>
          </a:prstGeom>
          <a:noFill/>
        </p:spPr>
        <p:txBody>
          <a:bodyPr wrap="square" rtlCol="0">
            <a:spAutoFit/>
          </a:bodyPr>
          <a:lstStyle/>
          <a:p>
            <a:r>
              <a:rPr lang="en-US" sz="2400" dirty="0">
                <a:solidFill>
                  <a:srgbClr val="FF0000"/>
                </a:solidFill>
              </a:rPr>
              <a:t>Strange Form Factors</a:t>
            </a:r>
          </a:p>
        </p:txBody>
      </p:sp>
      <p:pic>
        <p:nvPicPr>
          <p:cNvPr id="27" name="Picture 26"/>
          <p:cNvPicPr>
            <a:picLocks noChangeAspect="1"/>
          </p:cNvPicPr>
          <p:nvPr>
            <p:custDataLst>
              <p:tags r:id="rId6"/>
            </p:custDataLst>
          </p:nvPr>
        </p:nvPicPr>
        <p:blipFill>
          <a:blip r:embed="rId22" cstate="hqprint">
            <a:extLst>
              <a:ext uri="{28A0092B-C50C-407E-A947-70E740481C1C}">
                <a14:useLocalDpi xmlns:a14="http://schemas.microsoft.com/office/drawing/2010/main" val="0"/>
              </a:ext>
            </a:extLst>
          </a:blip>
          <a:stretch>
            <a:fillRect/>
          </a:stretch>
        </p:blipFill>
        <p:spPr>
          <a:xfrm>
            <a:off x="4989805" y="6109545"/>
            <a:ext cx="2212391" cy="305867"/>
          </a:xfrm>
          <a:prstGeom prst="rect">
            <a:avLst/>
          </a:prstGeom>
        </p:spPr>
      </p:pic>
    </p:spTree>
    <p:extLst>
      <p:ext uri="{BB962C8B-B14F-4D97-AF65-F5344CB8AC3E}">
        <p14:creationId xmlns:p14="http://schemas.microsoft.com/office/powerpoint/2010/main" val="301829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4DC8BA21-2E59-41B7-8A65-13C37FE7C3FA}"/>
              </a:ext>
            </a:extLst>
          </p:cNvPr>
          <p:cNvGrpSpPr/>
          <p:nvPr/>
        </p:nvGrpSpPr>
        <p:grpSpPr>
          <a:xfrm>
            <a:off x="2666999" y="990600"/>
            <a:ext cx="6858000" cy="5088000"/>
            <a:chOff x="2514601" y="990600"/>
            <a:chExt cx="6858000" cy="5088000"/>
          </a:xfrm>
        </p:grpSpPr>
        <p:grpSp>
          <p:nvGrpSpPr>
            <p:cNvPr id="12" name="Group 11">
              <a:extLst>
                <a:ext uri="{FF2B5EF4-FFF2-40B4-BE49-F238E27FC236}">
                  <a16:creationId xmlns:a16="http://schemas.microsoft.com/office/drawing/2014/main" id="{81F85754-2679-4CDE-8200-E5553F2CE4A1}"/>
                </a:ext>
              </a:extLst>
            </p:cNvPr>
            <p:cNvGrpSpPr/>
            <p:nvPr/>
          </p:nvGrpSpPr>
          <p:grpSpPr>
            <a:xfrm>
              <a:off x="2514601" y="990600"/>
              <a:ext cx="6858000" cy="5088000"/>
              <a:chOff x="2514601" y="990600"/>
              <a:chExt cx="6858000" cy="5088000"/>
            </a:xfrm>
          </p:grpSpPr>
          <p:pic>
            <p:nvPicPr>
              <p:cNvPr id="3" name="Picture 2" descr="A close up of a map&#10;&#10;Description automatically generated">
                <a:extLst>
                  <a:ext uri="{FF2B5EF4-FFF2-40B4-BE49-F238E27FC236}">
                    <a16:creationId xmlns:a16="http://schemas.microsoft.com/office/drawing/2014/main" id="{3920E90D-744A-4800-BAA7-F91EDFECA301}"/>
                  </a:ext>
                </a:extLst>
              </p:cNvPr>
              <p:cNvPicPr>
                <a:picLocks noChangeAspect="1"/>
              </p:cNvPicPr>
              <p:nvPr/>
            </p:nvPicPr>
            <p:blipFill rotWithShape="1">
              <a:blip r:embed="rId6">
                <a:extLst>
                  <a:ext uri="{28A0092B-C50C-407E-A947-70E740481C1C}">
                    <a14:useLocalDpi xmlns:a14="http://schemas.microsoft.com/office/drawing/2010/main" val="0"/>
                  </a:ext>
                </a:extLst>
              </a:blip>
              <a:srcRect l="7730" t="14445" r="14974" b="16666"/>
              <a:stretch/>
            </p:blipFill>
            <p:spPr>
              <a:xfrm>
                <a:off x="2514601" y="990600"/>
                <a:ext cx="6858000" cy="4724400"/>
              </a:xfrm>
              <a:prstGeom prst="rect">
                <a:avLst/>
              </a:prstGeom>
            </p:spPr>
          </p:pic>
          <p:pic>
            <p:nvPicPr>
              <p:cNvPr id="7" name="Picture 6">
                <a:extLst>
                  <a:ext uri="{FF2B5EF4-FFF2-40B4-BE49-F238E27FC236}">
                    <a16:creationId xmlns:a16="http://schemas.microsoft.com/office/drawing/2014/main" id="{9164C5A6-B4E4-4DAC-984C-C97C7D4B360B}"/>
                  </a:ext>
                </a:extLst>
              </p:cNvPr>
              <p:cNvPicPr>
                <a:picLocks noChangeAspect="1"/>
              </p:cNvPicPr>
              <p:nvPr>
                <p:custDataLst>
                  <p:tags r:id="rId2"/>
                </p:custDataLst>
              </p:nvPr>
            </p:nvPicPr>
            <p:blipFill>
              <a:blip r:embed="rId7" cstate="hqprint">
                <a:extLst>
                  <a:ext uri="{28A0092B-C50C-407E-A947-70E740481C1C}">
                    <a14:useLocalDpi xmlns:a14="http://schemas.microsoft.com/office/drawing/2010/main" val="0"/>
                  </a:ext>
                </a:extLst>
              </a:blip>
              <a:stretch>
                <a:fillRect/>
              </a:stretch>
            </p:blipFill>
            <p:spPr>
              <a:xfrm>
                <a:off x="5389866" y="5656200"/>
                <a:ext cx="1412267" cy="422400"/>
              </a:xfrm>
              <a:prstGeom prst="rect">
                <a:avLst/>
              </a:prstGeom>
            </p:spPr>
          </p:pic>
          <p:pic>
            <p:nvPicPr>
              <p:cNvPr id="9" name="Picture 8">
                <a:extLst>
                  <a:ext uri="{FF2B5EF4-FFF2-40B4-BE49-F238E27FC236}">
                    <a16:creationId xmlns:a16="http://schemas.microsoft.com/office/drawing/2014/main" id="{1268857B-33EA-413F-BC10-ECB87E6B47BE}"/>
                  </a:ext>
                </a:extLst>
              </p:cNvPr>
              <p:cNvPicPr>
                <a:picLocks noChangeAspect="1"/>
              </p:cNvPicPr>
              <p:nvPr>
                <p:custDataLst>
                  <p:tags r:id="rId3"/>
                </p:custDataLst>
              </p:nvPr>
            </p:nvPicPr>
            <p:blipFill>
              <a:blip r:embed="rId8" cstate="hqprint">
                <a:extLst>
                  <a:ext uri="{28A0092B-C50C-407E-A947-70E740481C1C}">
                    <a14:useLocalDpi xmlns:a14="http://schemas.microsoft.com/office/drawing/2010/main" val="0"/>
                  </a:ext>
                </a:extLst>
              </a:blip>
              <a:stretch>
                <a:fillRect/>
              </a:stretch>
            </p:blipFill>
            <p:spPr>
              <a:xfrm>
                <a:off x="4368134" y="1905000"/>
                <a:ext cx="1058743" cy="301714"/>
              </a:xfrm>
              <a:prstGeom prst="rect">
                <a:avLst/>
              </a:prstGeom>
            </p:spPr>
          </p:pic>
          <p:pic>
            <p:nvPicPr>
              <p:cNvPr id="11" name="Picture 10">
                <a:extLst>
                  <a:ext uri="{FF2B5EF4-FFF2-40B4-BE49-F238E27FC236}">
                    <a16:creationId xmlns:a16="http://schemas.microsoft.com/office/drawing/2014/main" id="{303A83F5-B447-4278-AC2E-9F8347683E76}"/>
                  </a:ext>
                </a:extLst>
              </p:cNvPr>
              <p:cNvPicPr>
                <a:picLocks noChangeAspect="1"/>
              </p:cNvPicPr>
              <p:nvPr>
                <p:custDataLst>
                  <p:tags r:id="rId4"/>
                </p:custDataLst>
              </p:nvPr>
            </p:nvPicPr>
            <p:blipFill>
              <a:blip r:embed="rId9" cstate="hqprint">
                <a:extLst>
                  <a:ext uri="{28A0092B-C50C-407E-A947-70E740481C1C}">
                    <a14:useLocalDpi xmlns:a14="http://schemas.microsoft.com/office/drawing/2010/main" val="0"/>
                  </a:ext>
                </a:extLst>
              </a:blip>
              <a:stretch>
                <a:fillRect/>
              </a:stretch>
            </p:blipFill>
            <p:spPr>
              <a:xfrm>
                <a:off x="4335477" y="2246028"/>
                <a:ext cx="1409829" cy="343771"/>
              </a:xfrm>
              <a:prstGeom prst="rect">
                <a:avLst/>
              </a:prstGeom>
            </p:spPr>
          </p:pic>
        </p:grpSp>
        <p:pic>
          <p:nvPicPr>
            <p:cNvPr id="14" name="Picture 13">
              <a:extLst>
                <a:ext uri="{FF2B5EF4-FFF2-40B4-BE49-F238E27FC236}">
                  <a16:creationId xmlns:a16="http://schemas.microsoft.com/office/drawing/2014/main" id="{324F172B-23E4-4E00-853E-9A972B59CE1F}"/>
                </a:ext>
              </a:extLst>
            </p:cNvPr>
            <p:cNvPicPr>
              <a:picLocks noChangeAspect="1"/>
            </p:cNvPicPr>
            <p:nvPr>
              <p:custDataLst>
                <p:tags r:id="rId1"/>
              </p:custDataLst>
            </p:nvPr>
          </p:nvPicPr>
          <p:blipFill>
            <a:blip r:embed="rId10" cstate="hqprint">
              <a:extLst>
                <a:ext uri="{28A0092B-C50C-407E-A947-70E740481C1C}">
                  <a14:useLocalDpi xmlns:a14="http://schemas.microsoft.com/office/drawing/2010/main" val="0"/>
                </a:ext>
              </a:extLst>
            </a:blip>
            <a:stretch>
              <a:fillRect/>
            </a:stretch>
          </p:blipFill>
          <p:spPr>
            <a:xfrm>
              <a:off x="6661134" y="1606286"/>
              <a:ext cx="1238552" cy="416914"/>
            </a:xfrm>
            <a:prstGeom prst="rect">
              <a:avLst/>
            </a:prstGeom>
          </p:spPr>
        </p:pic>
      </p:grpSp>
      <p:sp>
        <p:nvSpPr>
          <p:cNvPr id="16" name="TextBox 15">
            <a:extLst>
              <a:ext uri="{FF2B5EF4-FFF2-40B4-BE49-F238E27FC236}">
                <a16:creationId xmlns:a16="http://schemas.microsoft.com/office/drawing/2014/main" id="{8AFA70BD-7CE0-4AA7-A73E-6D804BFFB0EB}"/>
              </a:ext>
            </a:extLst>
          </p:cNvPr>
          <p:cNvSpPr txBox="1"/>
          <p:nvPr/>
        </p:nvSpPr>
        <p:spPr>
          <a:xfrm>
            <a:off x="2781299" y="362011"/>
            <a:ext cx="6629400" cy="523220"/>
          </a:xfrm>
          <a:prstGeom prst="rect">
            <a:avLst/>
          </a:prstGeom>
          <a:noFill/>
        </p:spPr>
        <p:txBody>
          <a:bodyPr wrap="square" rtlCol="0">
            <a:spAutoFit/>
          </a:bodyPr>
          <a:lstStyle/>
          <a:p>
            <a:pPr algn="ctr"/>
            <a:r>
              <a:rPr lang="en-US" sz="2800" dirty="0">
                <a:solidFill>
                  <a:srgbClr val="FF0000"/>
                </a:solidFill>
              </a:rPr>
              <a:t>Kinematics</a:t>
            </a:r>
          </a:p>
        </p:txBody>
      </p:sp>
    </p:spTree>
    <p:extLst>
      <p:ext uri="{BB962C8B-B14F-4D97-AF65-F5344CB8AC3E}">
        <p14:creationId xmlns:p14="http://schemas.microsoft.com/office/powerpoint/2010/main" val="3697366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9E3C51E2-F5CF-4F3F-9EE3-841090B43C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234435"/>
            <a:ext cx="5852172" cy="4389129"/>
          </a:xfrm>
          <a:prstGeom prst="rect">
            <a:avLst/>
          </a:prstGeom>
        </p:spPr>
      </p:pic>
      <p:pic>
        <p:nvPicPr>
          <p:cNvPr id="5" name="Picture 4" descr="A close up of a logo&#10;&#10;Description automatically generated">
            <a:extLst>
              <a:ext uri="{FF2B5EF4-FFF2-40B4-BE49-F238E27FC236}">
                <a16:creationId xmlns:a16="http://schemas.microsoft.com/office/drawing/2014/main" id="{409F4A9B-65F2-4FB1-9893-B50DF36674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295400"/>
            <a:ext cx="5852172" cy="4389129"/>
          </a:xfrm>
          <a:prstGeom prst="rect">
            <a:avLst/>
          </a:prstGeom>
        </p:spPr>
      </p:pic>
      <p:grpSp>
        <p:nvGrpSpPr>
          <p:cNvPr id="4" name="Group 3"/>
          <p:cNvGrpSpPr/>
          <p:nvPr/>
        </p:nvGrpSpPr>
        <p:grpSpPr>
          <a:xfrm>
            <a:off x="5394451" y="329625"/>
            <a:ext cx="1394472" cy="584775"/>
            <a:chOff x="5158728" y="271094"/>
            <a:chExt cx="1394472" cy="584775"/>
          </a:xfrm>
        </p:grpSpPr>
        <p:sp>
          <p:nvSpPr>
            <p:cNvPr id="6" name="TextBox 5"/>
            <p:cNvSpPr txBox="1"/>
            <p:nvPr/>
          </p:nvSpPr>
          <p:spPr>
            <a:xfrm>
              <a:off x="5158728" y="271094"/>
              <a:ext cx="1394472" cy="584775"/>
            </a:xfrm>
            <a:prstGeom prst="rect">
              <a:avLst/>
            </a:prstGeom>
            <a:noFill/>
          </p:spPr>
          <p:txBody>
            <a:bodyPr wrap="square" rtlCol="0">
              <a:spAutoFit/>
            </a:bodyPr>
            <a:lstStyle/>
            <a:p>
              <a:r>
                <a:rPr lang="en-US" sz="3200" dirty="0" smtClean="0">
                  <a:solidFill>
                    <a:srgbClr val="FF0000"/>
                  </a:solidFill>
                </a:rPr>
                <a:t>Vary</a:t>
              </a:r>
              <a:endParaRPr lang="en-US" sz="3200" dirty="0">
                <a:solidFill>
                  <a:srgbClr val="FF0000"/>
                </a:solidFill>
              </a:endParaRPr>
            </a:p>
          </p:txBody>
        </p:sp>
        <p:pic>
          <p:nvPicPr>
            <p:cNvPr id="7" name="Picture 6"/>
            <p:cNvPicPr>
              <a:picLocks noChangeAspect="1"/>
            </p:cNvPicPr>
            <p:nvPr>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6149328" y="504109"/>
              <a:ext cx="334061" cy="265786"/>
            </a:xfrm>
            <a:prstGeom prst="rect">
              <a:avLst/>
            </a:prstGeom>
          </p:spPr>
        </p:pic>
      </p:grpSp>
      <p:sp>
        <p:nvSpPr>
          <p:cNvPr id="8" name="TextBox 7">
            <a:extLst>
              <a:ext uri="{FF2B5EF4-FFF2-40B4-BE49-F238E27FC236}">
                <a16:creationId xmlns:a16="http://schemas.microsoft.com/office/drawing/2014/main" id="{66DB52AD-323B-4E4A-9EB4-AFD49C2E82DE}"/>
              </a:ext>
            </a:extLst>
          </p:cNvPr>
          <p:cNvSpPr txBox="1"/>
          <p:nvPr/>
        </p:nvSpPr>
        <p:spPr>
          <a:xfrm>
            <a:off x="3429000" y="5962650"/>
            <a:ext cx="6400800" cy="369332"/>
          </a:xfrm>
          <a:prstGeom prst="rect">
            <a:avLst/>
          </a:prstGeom>
          <a:noFill/>
        </p:spPr>
        <p:txBody>
          <a:bodyPr wrap="square" rtlCol="0">
            <a:spAutoFit/>
          </a:bodyPr>
          <a:lstStyle/>
          <a:p>
            <a:r>
              <a:rPr lang="en-US" dirty="0">
                <a:solidFill>
                  <a:srgbClr val="0070C0"/>
                </a:solidFill>
              </a:rPr>
              <a:t>Note: All deuteron calculations shown here are for</a:t>
            </a:r>
          </a:p>
        </p:txBody>
      </p:sp>
      <p:pic>
        <p:nvPicPr>
          <p:cNvPr id="9" name="Picture 8">
            <a:extLst>
              <a:ext uri="{FF2B5EF4-FFF2-40B4-BE49-F238E27FC236}">
                <a16:creationId xmlns:a16="http://schemas.microsoft.com/office/drawing/2014/main" id="{2C3A40C3-8F0F-40EA-B6C0-B198CFBC3FEA}"/>
              </a:ext>
            </a:extLst>
          </p:cNvPr>
          <p:cNvPicPr>
            <a:picLocks noChangeAspect="1"/>
          </p:cNvPicPr>
          <p:nvPr>
            <p:custDataLst>
              <p:tags r:id="rId1"/>
            </p:custDataLst>
          </p:nvPr>
        </p:nvPicPr>
        <p:blipFill>
          <a:blip r:embed="rId7" cstate="hqprint">
            <a:extLst>
              <a:ext uri="{28A0092B-C50C-407E-A947-70E740481C1C}">
                <a14:useLocalDpi xmlns:a14="http://schemas.microsoft.com/office/drawing/2010/main" val="0"/>
              </a:ext>
            </a:extLst>
          </a:blip>
          <a:stretch>
            <a:fillRect/>
          </a:stretch>
        </p:blipFill>
        <p:spPr>
          <a:xfrm>
            <a:off x="8304922" y="6039659"/>
            <a:ext cx="850286" cy="215314"/>
          </a:xfrm>
          <a:prstGeom prst="rect">
            <a:avLst/>
          </a:prstGeom>
        </p:spPr>
      </p:pic>
    </p:spTree>
    <p:extLst>
      <p:ext uri="{BB962C8B-B14F-4D97-AF65-F5344CB8AC3E}">
        <p14:creationId xmlns:p14="http://schemas.microsoft.com/office/powerpoint/2010/main" val="25281474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9914" y="1234435"/>
            <a:ext cx="5852172" cy="4389129"/>
          </a:xfrm>
          <a:prstGeom prst="rect">
            <a:avLst/>
          </a:prstGeom>
        </p:spPr>
      </p:pic>
    </p:spTree>
    <p:extLst>
      <p:ext uri="{BB962C8B-B14F-4D97-AF65-F5344CB8AC3E}">
        <p14:creationId xmlns:p14="http://schemas.microsoft.com/office/powerpoint/2010/main" val="37612787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8ED97B36-10F9-4C07-82F6-C6150BCE6C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371600"/>
            <a:ext cx="5852172" cy="4389129"/>
          </a:xfrm>
          <a:prstGeom prst="rect">
            <a:avLst/>
          </a:prstGeom>
        </p:spPr>
      </p:pic>
      <p:pic>
        <p:nvPicPr>
          <p:cNvPr id="5" name="Picture 4" descr="A close up of a logo&#10;&#10;Description automatically generated">
            <a:extLst>
              <a:ext uri="{FF2B5EF4-FFF2-40B4-BE49-F238E27FC236}">
                <a16:creationId xmlns:a16="http://schemas.microsoft.com/office/drawing/2014/main" id="{EEDA1504-8396-4D16-A5CC-C763DF7743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371600"/>
            <a:ext cx="5852172" cy="4389129"/>
          </a:xfrm>
          <a:prstGeom prst="rect">
            <a:avLst/>
          </a:prstGeom>
        </p:spPr>
      </p:pic>
      <p:grpSp>
        <p:nvGrpSpPr>
          <p:cNvPr id="9" name="Group 8"/>
          <p:cNvGrpSpPr/>
          <p:nvPr/>
        </p:nvGrpSpPr>
        <p:grpSpPr>
          <a:xfrm>
            <a:off x="5394451" y="329625"/>
            <a:ext cx="1394472" cy="584775"/>
            <a:chOff x="5394451" y="329625"/>
            <a:chExt cx="1394472" cy="584775"/>
          </a:xfrm>
        </p:grpSpPr>
        <p:sp>
          <p:nvSpPr>
            <p:cNvPr id="6" name="TextBox 5"/>
            <p:cNvSpPr txBox="1"/>
            <p:nvPr/>
          </p:nvSpPr>
          <p:spPr>
            <a:xfrm>
              <a:off x="5394451" y="329625"/>
              <a:ext cx="1394472" cy="584775"/>
            </a:xfrm>
            <a:prstGeom prst="rect">
              <a:avLst/>
            </a:prstGeom>
            <a:noFill/>
          </p:spPr>
          <p:txBody>
            <a:bodyPr wrap="square" rtlCol="0">
              <a:spAutoFit/>
            </a:bodyPr>
            <a:lstStyle/>
            <a:p>
              <a:r>
                <a:rPr lang="en-US" sz="3200" dirty="0" smtClean="0">
                  <a:solidFill>
                    <a:srgbClr val="FF0000"/>
                  </a:solidFill>
                </a:rPr>
                <a:t>Vary</a:t>
              </a:r>
              <a:endParaRPr lang="en-US" sz="3200" dirty="0">
                <a:solidFill>
                  <a:srgbClr val="FF0000"/>
                </a:solidFill>
              </a:endParaRPr>
            </a:p>
          </p:txBody>
        </p:sp>
        <p:pic>
          <p:nvPicPr>
            <p:cNvPr id="8" name="Picture 7"/>
            <p:cNvPicPr>
              <a:picLocks noChangeAspect="1"/>
            </p:cNvPicPr>
            <p:nvPr>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6385051" y="562640"/>
              <a:ext cx="368199" cy="265786"/>
            </a:xfrm>
            <a:prstGeom prst="rect">
              <a:avLst/>
            </a:prstGeom>
          </p:spPr>
        </p:pic>
      </p:grpSp>
    </p:spTree>
    <p:extLst>
      <p:ext uri="{BB962C8B-B14F-4D97-AF65-F5344CB8AC3E}">
        <p14:creationId xmlns:p14="http://schemas.microsoft.com/office/powerpoint/2010/main" val="3573991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1A5FC6FD-407C-4A3B-B7BD-BC216BE09E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9914" y="1234435"/>
            <a:ext cx="5852172" cy="4389129"/>
          </a:xfrm>
          <a:prstGeom prst="rect">
            <a:avLst/>
          </a:prstGeom>
        </p:spPr>
      </p:pic>
    </p:spTree>
    <p:extLst>
      <p:ext uri="{BB962C8B-B14F-4D97-AF65-F5344CB8AC3E}">
        <p14:creationId xmlns:p14="http://schemas.microsoft.com/office/powerpoint/2010/main" val="28712841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map&#10;&#10;Description automatically generated">
            <a:extLst>
              <a:ext uri="{FF2B5EF4-FFF2-40B4-BE49-F238E27FC236}">
                <a16:creationId xmlns:a16="http://schemas.microsoft.com/office/drawing/2014/main" id="{B4B93F26-A14D-4AAF-8731-63E32F1C3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371600"/>
            <a:ext cx="5852172" cy="4389129"/>
          </a:xfrm>
          <a:prstGeom prst="rect">
            <a:avLst/>
          </a:prstGeom>
        </p:spPr>
      </p:pic>
      <p:pic>
        <p:nvPicPr>
          <p:cNvPr id="5" name="Picture 4" descr="A close up of a logo&#10;&#10;Description automatically generated">
            <a:extLst>
              <a:ext uri="{FF2B5EF4-FFF2-40B4-BE49-F238E27FC236}">
                <a16:creationId xmlns:a16="http://schemas.microsoft.com/office/drawing/2014/main" id="{F3546AA9-2EFA-4B68-98FA-B926E0997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371600"/>
            <a:ext cx="5852172" cy="4389129"/>
          </a:xfrm>
          <a:prstGeom prst="rect">
            <a:avLst/>
          </a:prstGeom>
        </p:spPr>
      </p:pic>
      <p:grpSp>
        <p:nvGrpSpPr>
          <p:cNvPr id="9" name="Group 8"/>
          <p:cNvGrpSpPr/>
          <p:nvPr/>
        </p:nvGrpSpPr>
        <p:grpSpPr>
          <a:xfrm>
            <a:off x="5394451" y="329625"/>
            <a:ext cx="1394472" cy="584775"/>
            <a:chOff x="5394451" y="329625"/>
            <a:chExt cx="1394472" cy="584775"/>
          </a:xfrm>
        </p:grpSpPr>
        <p:sp>
          <p:nvSpPr>
            <p:cNvPr id="6" name="TextBox 5"/>
            <p:cNvSpPr txBox="1"/>
            <p:nvPr/>
          </p:nvSpPr>
          <p:spPr>
            <a:xfrm>
              <a:off x="5394451" y="329625"/>
              <a:ext cx="1394472" cy="584775"/>
            </a:xfrm>
            <a:prstGeom prst="rect">
              <a:avLst/>
            </a:prstGeom>
            <a:noFill/>
          </p:spPr>
          <p:txBody>
            <a:bodyPr wrap="square" rtlCol="0">
              <a:spAutoFit/>
            </a:bodyPr>
            <a:lstStyle/>
            <a:p>
              <a:r>
                <a:rPr lang="en-US" sz="3200" dirty="0" smtClean="0">
                  <a:solidFill>
                    <a:srgbClr val="FF0000"/>
                  </a:solidFill>
                </a:rPr>
                <a:t>Vary</a:t>
              </a:r>
              <a:endParaRPr lang="en-US" sz="3200" dirty="0">
                <a:solidFill>
                  <a:srgbClr val="FF0000"/>
                </a:solidFill>
              </a:endParaRPr>
            </a:p>
          </p:txBody>
        </p:sp>
        <p:pic>
          <p:nvPicPr>
            <p:cNvPr id="8" name="Picture 7"/>
            <p:cNvPicPr>
              <a:picLocks noChangeAspect="1"/>
            </p:cNvPicPr>
            <p:nvPr>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6369518" y="425720"/>
              <a:ext cx="419405" cy="392583"/>
            </a:xfrm>
            <a:prstGeom prst="rect">
              <a:avLst/>
            </a:prstGeom>
          </p:spPr>
        </p:pic>
      </p:grpSp>
    </p:spTree>
    <p:extLst>
      <p:ext uri="{BB962C8B-B14F-4D97-AF65-F5344CB8AC3E}">
        <p14:creationId xmlns:p14="http://schemas.microsoft.com/office/powerpoint/2010/main" val="39262424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p&#10;&#10;Description automatically generated">
            <a:extLst>
              <a:ext uri="{FF2B5EF4-FFF2-40B4-BE49-F238E27FC236}">
                <a16:creationId xmlns:a16="http://schemas.microsoft.com/office/drawing/2014/main" id="{81C2DF55-29DC-4E0C-8308-DD17042D4A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9914" y="1234435"/>
            <a:ext cx="5852172" cy="4389129"/>
          </a:xfrm>
          <a:prstGeom prst="rect">
            <a:avLst/>
          </a:prstGeom>
        </p:spPr>
      </p:pic>
    </p:spTree>
    <p:extLst>
      <p:ext uri="{BB962C8B-B14F-4D97-AF65-F5344CB8AC3E}">
        <p14:creationId xmlns:p14="http://schemas.microsoft.com/office/powerpoint/2010/main" val="9173151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95BC74D-F724-4286-B7AB-DAC4ABD29E7E}"/>
              </a:ext>
            </a:extLst>
          </p:cNvPr>
          <p:cNvGrpSpPr/>
          <p:nvPr/>
        </p:nvGrpSpPr>
        <p:grpSpPr>
          <a:xfrm>
            <a:off x="2628899" y="990600"/>
            <a:ext cx="6934200" cy="5070600"/>
            <a:chOff x="2362200" y="990600"/>
            <a:chExt cx="6934200" cy="5070600"/>
          </a:xfrm>
        </p:grpSpPr>
        <p:grpSp>
          <p:nvGrpSpPr>
            <p:cNvPr id="9" name="Group 8">
              <a:extLst>
                <a:ext uri="{FF2B5EF4-FFF2-40B4-BE49-F238E27FC236}">
                  <a16:creationId xmlns:a16="http://schemas.microsoft.com/office/drawing/2014/main" id="{14FA926C-DFCA-4274-BABC-88E84449CA3E}"/>
                </a:ext>
              </a:extLst>
            </p:cNvPr>
            <p:cNvGrpSpPr/>
            <p:nvPr/>
          </p:nvGrpSpPr>
          <p:grpSpPr>
            <a:xfrm>
              <a:off x="2362200" y="990600"/>
              <a:ext cx="6934200" cy="5070600"/>
              <a:chOff x="2362200" y="990600"/>
              <a:chExt cx="6934200" cy="5070600"/>
            </a:xfrm>
          </p:grpSpPr>
          <p:pic>
            <p:nvPicPr>
              <p:cNvPr id="3" name="Picture 2" descr="A close up of a mans face&#10;&#10;Description automatically generated">
                <a:extLst>
                  <a:ext uri="{FF2B5EF4-FFF2-40B4-BE49-F238E27FC236}">
                    <a16:creationId xmlns:a16="http://schemas.microsoft.com/office/drawing/2014/main" id="{13EAC30C-C504-4AE5-AB1D-528AA1B30A2D}"/>
                  </a:ext>
                </a:extLst>
              </p:cNvPr>
              <p:cNvPicPr>
                <a:picLocks noChangeAspect="1"/>
              </p:cNvPicPr>
              <p:nvPr/>
            </p:nvPicPr>
            <p:blipFill rotWithShape="1">
              <a:blip r:embed="rId6">
                <a:extLst>
                  <a:ext uri="{28A0092B-C50C-407E-A947-70E740481C1C}">
                    <a14:useLocalDpi xmlns:a14="http://schemas.microsoft.com/office/drawing/2010/main" val="0"/>
                  </a:ext>
                </a:extLst>
              </a:blip>
              <a:srcRect l="7917" t="14445" r="13929" b="16666"/>
              <a:stretch/>
            </p:blipFill>
            <p:spPr>
              <a:xfrm>
                <a:off x="2362200" y="990600"/>
                <a:ext cx="6934200" cy="4724400"/>
              </a:xfrm>
              <a:prstGeom prst="rect">
                <a:avLst/>
              </a:prstGeom>
            </p:spPr>
          </p:pic>
          <p:pic>
            <p:nvPicPr>
              <p:cNvPr id="4" name="Picture 3">
                <a:extLst>
                  <a:ext uri="{FF2B5EF4-FFF2-40B4-BE49-F238E27FC236}">
                    <a16:creationId xmlns:a16="http://schemas.microsoft.com/office/drawing/2014/main" id="{FDA1250B-A4D8-48F6-9D00-E455AF640A1F}"/>
                  </a:ext>
                </a:extLst>
              </p:cNvPr>
              <p:cNvPicPr>
                <a:picLocks noChangeAspect="1"/>
              </p:cNvPicPr>
              <p:nvPr>
                <p:custDataLst>
                  <p:tags r:id="rId2"/>
                </p:custDataLst>
              </p:nvPr>
            </p:nvPicPr>
            <p:blipFill>
              <a:blip r:embed="rId7" cstate="hqprint">
                <a:extLst>
                  <a:ext uri="{28A0092B-C50C-407E-A947-70E740481C1C}">
                    <a14:useLocalDpi xmlns:a14="http://schemas.microsoft.com/office/drawing/2010/main" val="0"/>
                  </a:ext>
                </a:extLst>
              </a:blip>
              <a:stretch>
                <a:fillRect/>
              </a:stretch>
            </p:blipFill>
            <p:spPr>
              <a:xfrm>
                <a:off x="5181600" y="5638800"/>
                <a:ext cx="1412267" cy="422400"/>
              </a:xfrm>
              <a:prstGeom prst="rect">
                <a:avLst/>
              </a:prstGeom>
            </p:spPr>
          </p:pic>
          <p:pic>
            <p:nvPicPr>
              <p:cNvPr id="5" name="Picture 4">
                <a:extLst>
                  <a:ext uri="{FF2B5EF4-FFF2-40B4-BE49-F238E27FC236}">
                    <a16:creationId xmlns:a16="http://schemas.microsoft.com/office/drawing/2014/main" id="{B4E53FF1-1148-4E85-BA46-D94649C4643F}"/>
                  </a:ext>
                </a:extLst>
              </p:cNvPr>
              <p:cNvPicPr>
                <a:picLocks noChangeAspect="1"/>
              </p:cNvPicPr>
              <p:nvPr>
                <p:custDataLst>
                  <p:tags r:id="rId3"/>
                </p:custDataLst>
              </p:nvPr>
            </p:nvPicPr>
            <p:blipFill>
              <a:blip r:embed="rId8" cstate="hqprint">
                <a:extLst>
                  <a:ext uri="{28A0092B-C50C-407E-A947-70E740481C1C}">
                    <a14:useLocalDpi xmlns:a14="http://schemas.microsoft.com/office/drawing/2010/main" val="0"/>
                  </a:ext>
                </a:extLst>
              </a:blip>
              <a:stretch>
                <a:fillRect/>
              </a:stretch>
            </p:blipFill>
            <p:spPr>
              <a:xfrm>
                <a:off x="4267200" y="1981200"/>
                <a:ext cx="1058743" cy="301714"/>
              </a:xfrm>
              <a:prstGeom prst="rect">
                <a:avLst/>
              </a:prstGeom>
            </p:spPr>
          </p:pic>
          <p:pic>
            <p:nvPicPr>
              <p:cNvPr id="6" name="Picture 5">
                <a:extLst>
                  <a:ext uri="{FF2B5EF4-FFF2-40B4-BE49-F238E27FC236}">
                    <a16:creationId xmlns:a16="http://schemas.microsoft.com/office/drawing/2014/main" id="{4D20C02E-6BE4-440A-B089-32E9B8259F4C}"/>
                  </a:ext>
                </a:extLst>
              </p:cNvPr>
              <p:cNvPicPr>
                <a:picLocks noChangeAspect="1"/>
              </p:cNvPicPr>
              <p:nvPr>
                <p:custDataLst>
                  <p:tags r:id="rId4"/>
                </p:custDataLst>
              </p:nvPr>
            </p:nvPicPr>
            <p:blipFill>
              <a:blip r:embed="rId9" cstate="hqprint">
                <a:extLst>
                  <a:ext uri="{28A0092B-C50C-407E-A947-70E740481C1C}">
                    <a14:useLocalDpi xmlns:a14="http://schemas.microsoft.com/office/drawing/2010/main" val="0"/>
                  </a:ext>
                </a:extLst>
              </a:blip>
              <a:stretch>
                <a:fillRect/>
              </a:stretch>
            </p:blipFill>
            <p:spPr>
              <a:xfrm>
                <a:off x="4267200" y="2341844"/>
                <a:ext cx="1409829" cy="343771"/>
              </a:xfrm>
              <a:prstGeom prst="rect">
                <a:avLst/>
              </a:prstGeom>
            </p:spPr>
          </p:pic>
        </p:grpSp>
        <p:pic>
          <p:nvPicPr>
            <p:cNvPr id="11" name="Picture 10">
              <a:extLst>
                <a:ext uri="{FF2B5EF4-FFF2-40B4-BE49-F238E27FC236}">
                  <a16:creationId xmlns:a16="http://schemas.microsoft.com/office/drawing/2014/main" id="{96A7D5EB-65FB-4B86-BFB7-106AE129664D}"/>
                </a:ext>
              </a:extLst>
            </p:cNvPr>
            <p:cNvPicPr>
              <a:picLocks noChangeAspect="1"/>
            </p:cNvPicPr>
            <p:nvPr>
              <p:custDataLst>
                <p:tags r:id="rId1"/>
              </p:custDataLst>
            </p:nvPr>
          </p:nvPicPr>
          <p:blipFill>
            <a:blip r:embed="rId10" cstate="hqprint">
              <a:extLst>
                <a:ext uri="{28A0092B-C50C-407E-A947-70E740481C1C}">
                  <a14:useLocalDpi xmlns:a14="http://schemas.microsoft.com/office/drawing/2010/main" val="0"/>
                </a:ext>
              </a:extLst>
            </a:blip>
            <a:stretch>
              <a:fillRect/>
            </a:stretch>
          </p:blipFill>
          <p:spPr>
            <a:xfrm>
              <a:off x="6144383" y="1564286"/>
              <a:ext cx="1443352" cy="416914"/>
            </a:xfrm>
            <a:prstGeom prst="rect">
              <a:avLst/>
            </a:prstGeom>
          </p:spPr>
        </p:pic>
      </p:grpSp>
      <p:sp>
        <p:nvSpPr>
          <p:cNvPr id="13" name="TextBox 12">
            <a:extLst>
              <a:ext uri="{FF2B5EF4-FFF2-40B4-BE49-F238E27FC236}">
                <a16:creationId xmlns:a16="http://schemas.microsoft.com/office/drawing/2014/main" id="{6325334E-80DC-4DE5-8B51-5E19313F08A4}"/>
              </a:ext>
            </a:extLst>
          </p:cNvPr>
          <p:cNvSpPr txBox="1"/>
          <p:nvPr/>
        </p:nvSpPr>
        <p:spPr>
          <a:xfrm>
            <a:off x="2781299" y="362011"/>
            <a:ext cx="6629400" cy="523220"/>
          </a:xfrm>
          <a:prstGeom prst="rect">
            <a:avLst/>
          </a:prstGeom>
          <a:noFill/>
        </p:spPr>
        <p:txBody>
          <a:bodyPr wrap="square" rtlCol="0">
            <a:spAutoFit/>
          </a:bodyPr>
          <a:lstStyle/>
          <a:p>
            <a:pPr algn="ctr"/>
            <a:r>
              <a:rPr lang="en-US" sz="2800" dirty="0">
                <a:solidFill>
                  <a:srgbClr val="FF0000"/>
                </a:solidFill>
              </a:rPr>
              <a:t>Kinematics</a:t>
            </a:r>
          </a:p>
        </p:txBody>
      </p:sp>
    </p:spTree>
    <p:extLst>
      <p:ext uri="{BB962C8B-B14F-4D97-AF65-F5344CB8AC3E}">
        <p14:creationId xmlns:p14="http://schemas.microsoft.com/office/powerpoint/2010/main" val="8964069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0292C2EB-6EDD-46E4-859E-A05D970B7E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447800"/>
            <a:ext cx="5852172" cy="4389129"/>
          </a:xfrm>
          <a:prstGeom prst="rect">
            <a:avLst/>
          </a:prstGeom>
        </p:spPr>
      </p:pic>
      <p:pic>
        <p:nvPicPr>
          <p:cNvPr id="11" name="Picture 10" descr="A picture containing text, map&#10;&#10;Description automatically generated">
            <a:extLst>
              <a:ext uri="{FF2B5EF4-FFF2-40B4-BE49-F238E27FC236}">
                <a16:creationId xmlns:a16="http://schemas.microsoft.com/office/drawing/2014/main" id="{7ACFC80F-250D-42B0-9BB7-D240FF4BE3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9828" y="1524000"/>
            <a:ext cx="5852172" cy="4389129"/>
          </a:xfrm>
          <a:prstGeom prst="rect">
            <a:avLst/>
          </a:prstGeom>
        </p:spPr>
      </p:pic>
      <p:grpSp>
        <p:nvGrpSpPr>
          <p:cNvPr id="4" name="Group 3"/>
          <p:cNvGrpSpPr/>
          <p:nvPr/>
        </p:nvGrpSpPr>
        <p:grpSpPr>
          <a:xfrm>
            <a:off x="5394451" y="329625"/>
            <a:ext cx="1394472" cy="584775"/>
            <a:chOff x="5158728" y="271094"/>
            <a:chExt cx="1394472" cy="584775"/>
          </a:xfrm>
        </p:grpSpPr>
        <p:sp>
          <p:nvSpPr>
            <p:cNvPr id="5" name="TextBox 4"/>
            <p:cNvSpPr txBox="1"/>
            <p:nvPr/>
          </p:nvSpPr>
          <p:spPr>
            <a:xfrm>
              <a:off x="5158728" y="271094"/>
              <a:ext cx="1394472" cy="584775"/>
            </a:xfrm>
            <a:prstGeom prst="rect">
              <a:avLst/>
            </a:prstGeom>
            <a:noFill/>
          </p:spPr>
          <p:txBody>
            <a:bodyPr wrap="square" rtlCol="0">
              <a:spAutoFit/>
            </a:bodyPr>
            <a:lstStyle/>
            <a:p>
              <a:r>
                <a:rPr lang="en-US" sz="3200" dirty="0" smtClean="0">
                  <a:solidFill>
                    <a:srgbClr val="FF0000"/>
                  </a:solidFill>
                </a:rPr>
                <a:t>Vary</a:t>
              </a:r>
              <a:endParaRPr lang="en-US" sz="3200" dirty="0">
                <a:solidFill>
                  <a:srgbClr val="FF0000"/>
                </a:solidFill>
              </a:endParaRPr>
            </a:p>
          </p:txBody>
        </p:sp>
        <p:pic>
          <p:nvPicPr>
            <p:cNvPr id="6" name="Picture 5"/>
            <p:cNvPicPr>
              <a:picLocks noChangeAspect="1"/>
            </p:cNvPicPr>
            <p:nvPr>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6149328" y="504109"/>
              <a:ext cx="334061" cy="265786"/>
            </a:xfrm>
            <a:prstGeom prst="rect">
              <a:avLst/>
            </a:prstGeom>
          </p:spPr>
        </p:pic>
      </p:grpSp>
    </p:spTree>
    <p:extLst>
      <p:ext uri="{BB962C8B-B14F-4D97-AF65-F5344CB8AC3E}">
        <p14:creationId xmlns:p14="http://schemas.microsoft.com/office/powerpoint/2010/main" val="33939393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DAEB1869-F4ED-4E4B-B6D7-F5B806D596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9914" y="914400"/>
            <a:ext cx="5852172" cy="4389129"/>
          </a:xfrm>
          <a:prstGeom prst="rect">
            <a:avLst/>
          </a:prstGeom>
        </p:spPr>
      </p:pic>
    </p:spTree>
    <p:extLst>
      <p:ext uri="{BB962C8B-B14F-4D97-AF65-F5344CB8AC3E}">
        <p14:creationId xmlns:p14="http://schemas.microsoft.com/office/powerpoint/2010/main" val="2537527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4467E70-DECE-46D3-94EB-6F2584D7415A}"/>
              </a:ext>
            </a:extLst>
          </p:cNvPr>
          <p:cNvGrpSpPr/>
          <p:nvPr/>
        </p:nvGrpSpPr>
        <p:grpSpPr>
          <a:xfrm>
            <a:off x="1143000" y="2209800"/>
            <a:ext cx="5943600" cy="3034568"/>
            <a:chOff x="640833" y="685800"/>
            <a:chExt cx="8471933" cy="4939568"/>
          </a:xfrm>
        </p:grpSpPr>
        <p:pic>
          <p:nvPicPr>
            <p:cNvPr id="2" name="Picture 1">
              <a:extLst>
                <a:ext uri="{FF2B5EF4-FFF2-40B4-BE49-F238E27FC236}">
                  <a16:creationId xmlns:a16="http://schemas.microsoft.com/office/drawing/2014/main" id="{4E497E0E-26BD-4E36-95BD-CEE1F2A9908B}"/>
                </a:ext>
              </a:extLst>
            </p:cNvPr>
            <p:cNvPicPr>
              <a:picLocks noChangeAspect="1"/>
            </p:cNvPicPr>
            <p:nvPr/>
          </p:nvPicPr>
          <p:blipFill>
            <a:blip r:embed="rId8"/>
            <a:stretch>
              <a:fillRect/>
            </a:stretch>
          </p:blipFill>
          <p:spPr>
            <a:xfrm>
              <a:off x="640833" y="685800"/>
              <a:ext cx="8471933" cy="4939568"/>
            </a:xfrm>
            <a:prstGeom prst="rect">
              <a:avLst/>
            </a:prstGeom>
          </p:spPr>
        </p:pic>
        <p:pic>
          <p:nvPicPr>
            <p:cNvPr id="6" name="Picture 5">
              <a:extLst>
                <a:ext uri="{FF2B5EF4-FFF2-40B4-BE49-F238E27FC236}">
                  <a16:creationId xmlns:a16="http://schemas.microsoft.com/office/drawing/2014/main" id="{C1C4EDEC-86E3-419C-994B-2B7452EBDAC2}"/>
                </a:ext>
              </a:extLst>
            </p:cNvPr>
            <p:cNvPicPr>
              <a:picLocks noChangeAspect="1"/>
            </p:cNvPicPr>
            <p:nvPr>
              <p:custDataLst>
                <p:tags r:id="rId4"/>
              </p:custDataLst>
            </p:nvPr>
          </p:nvPicPr>
          <p:blipFill>
            <a:blip r:embed="rId9" cstate="hqprint">
              <a:extLst>
                <a:ext uri="{28A0092B-C50C-407E-A947-70E740481C1C}">
                  <a14:useLocalDpi xmlns:a14="http://schemas.microsoft.com/office/drawing/2010/main" val="0"/>
                </a:ext>
              </a:extLst>
            </a:blip>
            <a:stretch>
              <a:fillRect/>
            </a:stretch>
          </p:blipFill>
          <p:spPr>
            <a:xfrm>
              <a:off x="5562600" y="4572000"/>
              <a:ext cx="430933" cy="226133"/>
            </a:xfrm>
            <a:prstGeom prst="rect">
              <a:avLst/>
            </a:prstGeom>
          </p:spPr>
        </p:pic>
        <p:pic>
          <p:nvPicPr>
            <p:cNvPr id="8" name="Picture 7">
              <a:extLst>
                <a:ext uri="{FF2B5EF4-FFF2-40B4-BE49-F238E27FC236}">
                  <a16:creationId xmlns:a16="http://schemas.microsoft.com/office/drawing/2014/main" id="{DE0D636B-B6B3-40AE-A333-B3D068D47C7D}"/>
                </a:ext>
              </a:extLst>
            </p:cNvPr>
            <p:cNvPicPr>
              <a:picLocks noChangeAspect="1"/>
            </p:cNvPicPr>
            <p:nvPr>
              <p:custDataLst>
                <p:tags r:id="rId5"/>
              </p:custDataLst>
            </p:nvPr>
          </p:nvPicPr>
          <p:blipFill>
            <a:blip r:embed="rId10" cstate="hqprint">
              <a:extLst>
                <a:ext uri="{28A0092B-C50C-407E-A947-70E740481C1C}">
                  <a14:useLocalDpi xmlns:a14="http://schemas.microsoft.com/office/drawing/2010/main" val="0"/>
                </a:ext>
              </a:extLst>
            </a:blip>
            <a:stretch>
              <a:fillRect/>
            </a:stretch>
          </p:blipFill>
          <p:spPr>
            <a:xfrm rot="997963">
              <a:off x="3792924" y="2439123"/>
              <a:ext cx="2414933" cy="245333"/>
            </a:xfrm>
            <a:prstGeom prst="rect">
              <a:avLst/>
            </a:prstGeom>
          </p:spPr>
        </p:pic>
        <p:pic>
          <p:nvPicPr>
            <p:cNvPr id="10" name="Picture 9">
              <a:extLst>
                <a:ext uri="{FF2B5EF4-FFF2-40B4-BE49-F238E27FC236}">
                  <a16:creationId xmlns:a16="http://schemas.microsoft.com/office/drawing/2014/main" id="{7F2EE4BA-8C66-4DD0-9975-8676453F3717}"/>
                </a:ext>
              </a:extLst>
            </p:cNvPr>
            <p:cNvPicPr>
              <a:picLocks noChangeAspect="1"/>
            </p:cNvPicPr>
            <p:nvPr>
              <p:custDataLst>
                <p:tags r:id="rId6"/>
              </p:custDataLst>
            </p:nvPr>
          </p:nvPicPr>
          <p:blipFill>
            <a:blip r:embed="rId11" cstate="hqprint">
              <a:extLst>
                <a:ext uri="{28A0092B-C50C-407E-A947-70E740481C1C}">
                  <a14:useLocalDpi xmlns:a14="http://schemas.microsoft.com/office/drawing/2010/main" val="0"/>
                </a:ext>
              </a:extLst>
            </a:blip>
            <a:stretch>
              <a:fillRect/>
            </a:stretch>
          </p:blipFill>
          <p:spPr>
            <a:xfrm>
              <a:off x="5000391" y="3173975"/>
              <a:ext cx="392533" cy="300800"/>
            </a:xfrm>
            <a:prstGeom prst="rect">
              <a:avLst/>
            </a:prstGeom>
          </p:spPr>
        </p:pic>
        <p:sp>
          <p:nvSpPr>
            <p:cNvPr id="11" name="Arc 10">
              <a:extLst>
                <a:ext uri="{FF2B5EF4-FFF2-40B4-BE49-F238E27FC236}">
                  <a16:creationId xmlns:a16="http://schemas.microsoft.com/office/drawing/2014/main" id="{42A99939-F39B-484A-BF56-9DBD67F7E251}"/>
                </a:ext>
              </a:extLst>
            </p:cNvPr>
            <p:cNvSpPr/>
            <p:nvPr/>
          </p:nvSpPr>
          <p:spPr>
            <a:xfrm>
              <a:off x="4038599" y="2105175"/>
              <a:ext cx="838200" cy="1219200"/>
            </a:xfrm>
            <a:prstGeom prst="arc">
              <a:avLst>
                <a:gd name="adj1" fmla="val 996722"/>
                <a:gd name="adj2" fmla="val 4504717"/>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 name="TextBox 12">
            <a:extLst>
              <a:ext uri="{FF2B5EF4-FFF2-40B4-BE49-F238E27FC236}">
                <a16:creationId xmlns:a16="http://schemas.microsoft.com/office/drawing/2014/main" id="{F513A196-E2F8-47B5-9DCD-61755A99376E}"/>
              </a:ext>
            </a:extLst>
          </p:cNvPr>
          <p:cNvSpPr txBox="1"/>
          <p:nvPr/>
        </p:nvSpPr>
        <p:spPr>
          <a:xfrm>
            <a:off x="876300" y="533400"/>
            <a:ext cx="10439400" cy="1077218"/>
          </a:xfrm>
          <a:prstGeom prst="rect">
            <a:avLst/>
          </a:prstGeom>
          <a:noFill/>
        </p:spPr>
        <p:txBody>
          <a:bodyPr wrap="square" rtlCol="0">
            <a:spAutoFit/>
          </a:bodyPr>
          <a:lstStyle/>
          <a:p>
            <a:pPr algn="ctr"/>
            <a:r>
              <a:rPr lang="en-US" sz="3200" dirty="0">
                <a:solidFill>
                  <a:srgbClr val="002060"/>
                </a:solidFill>
              </a:rPr>
              <a:t>Neutral-Current Neutrino Scattering from the Nucleon</a:t>
            </a:r>
          </a:p>
          <a:p>
            <a:pPr algn="ctr"/>
            <a:r>
              <a:rPr lang="en-US" sz="3200" dirty="0">
                <a:solidFill>
                  <a:srgbClr val="002060"/>
                </a:solidFill>
              </a:rPr>
              <a:t>Kinematics</a:t>
            </a:r>
          </a:p>
        </p:txBody>
      </p:sp>
      <p:pic>
        <p:nvPicPr>
          <p:cNvPr id="9" name="Picture 8">
            <a:extLst>
              <a:ext uri="{FF2B5EF4-FFF2-40B4-BE49-F238E27FC236}">
                <a16:creationId xmlns:a16="http://schemas.microsoft.com/office/drawing/2014/main" id="{71013F4A-C68B-4944-B5B7-562B4B75F3E2}"/>
              </a:ext>
            </a:extLst>
          </p:cNvPr>
          <p:cNvPicPr>
            <a:picLocks noChangeAspect="1"/>
          </p:cNvPicPr>
          <p:nvPr>
            <p:custDataLst>
              <p:tags r:id="rId1"/>
            </p:custDataLst>
          </p:nvPr>
        </p:nvPicPr>
        <p:blipFill>
          <a:blip r:embed="rId12" cstate="hqprint">
            <a:extLst>
              <a:ext uri="{28A0092B-C50C-407E-A947-70E740481C1C}">
                <a14:useLocalDpi xmlns:a14="http://schemas.microsoft.com/office/drawing/2010/main" val="0"/>
              </a:ext>
            </a:extLst>
          </a:blip>
          <a:stretch>
            <a:fillRect/>
          </a:stretch>
        </p:blipFill>
        <p:spPr>
          <a:xfrm>
            <a:off x="8161752" y="2362200"/>
            <a:ext cx="2669714" cy="455619"/>
          </a:xfrm>
          <a:prstGeom prst="rect">
            <a:avLst/>
          </a:prstGeom>
        </p:spPr>
      </p:pic>
      <p:pic>
        <p:nvPicPr>
          <p:cNvPr id="14" name="Picture 13">
            <a:extLst>
              <a:ext uri="{FF2B5EF4-FFF2-40B4-BE49-F238E27FC236}">
                <a16:creationId xmlns:a16="http://schemas.microsoft.com/office/drawing/2014/main" id="{22474DB7-FE1E-4318-A22E-FC2F98B28A31}"/>
              </a:ext>
            </a:extLst>
          </p:cNvPr>
          <p:cNvPicPr>
            <a:picLocks noChangeAspect="1"/>
          </p:cNvPicPr>
          <p:nvPr>
            <p:custDataLst>
              <p:tags r:id="rId2"/>
            </p:custDataLst>
          </p:nvPr>
        </p:nvPicPr>
        <p:blipFill>
          <a:blip r:embed="rId13" cstate="hqprint">
            <a:extLst>
              <a:ext uri="{28A0092B-C50C-407E-A947-70E740481C1C}">
                <a14:useLocalDpi xmlns:a14="http://schemas.microsoft.com/office/drawing/2010/main" val="0"/>
              </a:ext>
            </a:extLst>
          </a:blip>
          <a:stretch>
            <a:fillRect/>
          </a:stretch>
        </p:blipFill>
        <p:spPr>
          <a:xfrm>
            <a:off x="8161752" y="3727084"/>
            <a:ext cx="2195809" cy="565333"/>
          </a:xfrm>
          <a:prstGeom prst="rect">
            <a:avLst/>
          </a:prstGeom>
        </p:spPr>
      </p:pic>
      <p:pic>
        <p:nvPicPr>
          <p:cNvPr id="15" name="Picture 14">
            <a:extLst>
              <a:ext uri="{FF2B5EF4-FFF2-40B4-BE49-F238E27FC236}">
                <a16:creationId xmlns:a16="http://schemas.microsoft.com/office/drawing/2014/main" id="{0A934E6C-1F5E-4ECF-B175-F9DB894A614B}"/>
              </a:ext>
            </a:extLst>
          </p:cNvPr>
          <p:cNvPicPr>
            <a:picLocks noChangeAspect="1"/>
          </p:cNvPicPr>
          <p:nvPr>
            <p:custDataLst>
              <p:tags r:id="rId3"/>
            </p:custDataLst>
          </p:nvPr>
        </p:nvPicPr>
        <p:blipFill>
          <a:blip r:embed="rId14" cstate="hqprint">
            <a:extLst>
              <a:ext uri="{28A0092B-C50C-407E-A947-70E740481C1C}">
                <a14:useLocalDpi xmlns:a14="http://schemas.microsoft.com/office/drawing/2010/main" val="0"/>
              </a:ext>
            </a:extLst>
          </a:blip>
          <a:stretch>
            <a:fillRect/>
          </a:stretch>
        </p:blipFill>
        <p:spPr>
          <a:xfrm>
            <a:off x="8163929" y="5160848"/>
            <a:ext cx="1497905" cy="272762"/>
          </a:xfrm>
          <a:prstGeom prst="rect">
            <a:avLst/>
          </a:prstGeom>
        </p:spPr>
      </p:pic>
      <p:sp>
        <p:nvSpPr>
          <p:cNvPr id="3" name="TextBox 2">
            <a:extLst>
              <a:ext uri="{FF2B5EF4-FFF2-40B4-BE49-F238E27FC236}">
                <a16:creationId xmlns:a16="http://schemas.microsoft.com/office/drawing/2014/main" id="{5B3F45D7-B94B-4B7F-876D-3ECB449238DD}"/>
              </a:ext>
            </a:extLst>
          </p:cNvPr>
          <p:cNvSpPr txBox="1"/>
          <p:nvPr/>
        </p:nvSpPr>
        <p:spPr>
          <a:xfrm>
            <a:off x="7924800" y="1752600"/>
            <a:ext cx="3276600" cy="461665"/>
          </a:xfrm>
          <a:prstGeom prst="rect">
            <a:avLst/>
          </a:prstGeom>
          <a:noFill/>
        </p:spPr>
        <p:txBody>
          <a:bodyPr wrap="square" rtlCol="0">
            <a:spAutoFit/>
          </a:bodyPr>
          <a:lstStyle/>
          <a:p>
            <a:r>
              <a:rPr lang="en-US" sz="2400" dirty="0">
                <a:solidFill>
                  <a:srgbClr val="FF0000"/>
                </a:solidFill>
              </a:rPr>
              <a:t>Nucleon Kinetic Energy</a:t>
            </a:r>
          </a:p>
        </p:txBody>
      </p:sp>
      <p:sp>
        <p:nvSpPr>
          <p:cNvPr id="4" name="TextBox 3">
            <a:extLst>
              <a:ext uri="{FF2B5EF4-FFF2-40B4-BE49-F238E27FC236}">
                <a16:creationId xmlns:a16="http://schemas.microsoft.com/office/drawing/2014/main" id="{C492460A-C9ED-40F6-9BE7-CB302DC60B86}"/>
              </a:ext>
            </a:extLst>
          </p:cNvPr>
          <p:cNvSpPr txBox="1"/>
          <p:nvPr/>
        </p:nvSpPr>
        <p:spPr>
          <a:xfrm>
            <a:off x="7924800" y="3124200"/>
            <a:ext cx="2209800" cy="461665"/>
          </a:xfrm>
          <a:prstGeom prst="rect">
            <a:avLst/>
          </a:prstGeom>
          <a:noFill/>
        </p:spPr>
        <p:txBody>
          <a:bodyPr wrap="square" rtlCol="0">
            <a:spAutoFit/>
          </a:bodyPr>
          <a:lstStyle/>
          <a:p>
            <a:r>
              <a:rPr lang="en-US" sz="2400" dirty="0">
                <a:solidFill>
                  <a:srgbClr val="FF0000"/>
                </a:solidFill>
              </a:rPr>
              <a:t>Neutrino Energy</a:t>
            </a:r>
          </a:p>
        </p:txBody>
      </p:sp>
      <p:sp>
        <p:nvSpPr>
          <p:cNvPr id="5" name="TextBox 4">
            <a:extLst>
              <a:ext uri="{FF2B5EF4-FFF2-40B4-BE49-F238E27FC236}">
                <a16:creationId xmlns:a16="http://schemas.microsoft.com/office/drawing/2014/main" id="{2BDCD121-5F3D-4407-BD9C-A250663B1E0A}"/>
              </a:ext>
            </a:extLst>
          </p:cNvPr>
          <p:cNvSpPr txBox="1"/>
          <p:nvPr/>
        </p:nvSpPr>
        <p:spPr>
          <a:xfrm>
            <a:off x="7924800" y="4495800"/>
            <a:ext cx="3276600" cy="461665"/>
          </a:xfrm>
          <a:prstGeom prst="rect">
            <a:avLst/>
          </a:prstGeom>
          <a:noFill/>
        </p:spPr>
        <p:txBody>
          <a:bodyPr wrap="square" rtlCol="0">
            <a:spAutoFit/>
          </a:bodyPr>
          <a:lstStyle/>
          <a:p>
            <a:r>
              <a:rPr lang="en-US" sz="2400" dirty="0">
                <a:solidFill>
                  <a:srgbClr val="FF0000"/>
                </a:solidFill>
              </a:rPr>
              <a:t>x</a:t>
            </a:r>
            <a:r>
              <a:rPr lang="en-US" sz="2400" dirty="0" smtClean="0">
                <a:solidFill>
                  <a:srgbClr val="FF0000"/>
                </a:solidFill>
              </a:rPr>
              <a:t>=1</a:t>
            </a:r>
            <a:endParaRPr lang="en-US" sz="2400" dirty="0">
              <a:solidFill>
                <a:srgbClr val="FF0000"/>
              </a:solidFill>
            </a:endParaRPr>
          </a:p>
        </p:txBody>
      </p:sp>
    </p:spTree>
    <p:extLst>
      <p:ext uri="{BB962C8B-B14F-4D97-AF65-F5344CB8AC3E}">
        <p14:creationId xmlns:p14="http://schemas.microsoft.com/office/powerpoint/2010/main" val="323428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17A0B85F-7534-41D4-8A56-0BDE184485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71600"/>
            <a:ext cx="5852172" cy="4389129"/>
          </a:xfrm>
          <a:prstGeom prst="rect">
            <a:avLst/>
          </a:prstGeom>
        </p:spPr>
      </p:pic>
      <p:pic>
        <p:nvPicPr>
          <p:cNvPr id="5" name="Picture 4" descr="A picture containing text, map&#10;&#10;Description automatically generated">
            <a:extLst>
              <a:ext uri="{FF2B5EF4-FFF2-40B4-BE49-F238E27FC236}">
                <a16:creationId xmlns:a16="http://schemas.microsoft.com/office/drawing/2014/main" id="{9FBD22AE-A14A-41A6-A740-9407BCD50C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1371600"/>
            <a:ext cx="5852172" cy="4389129"/>
          </a:xfrm>
          <a:prstGeom prst="rect">
            <a:avLst/>
          </a:prstGeom>
        </p:spPr>
      </p:pic>
      <p:grpSp>
        <p:nvGrpSpPr>
          <p:cNvPr id="9" name="Group 8"/>
          <p:cNvGrpSpPr/>
          <p:nvPr/>
        </p:nvGrpSpPr>
        <p:grpSpPr>
          <a:xfrm>
            <a:off x="5394451" y="329625"/>
            <a:ext cx="1394472" cy="584775"/>
            <a:chOff x="5394451" y="329625"/>
            <a:chExt cx="1394472" cy="584775"/>
          </a:xfrm>
        </p:grpSpPr>
        <p:sp>
          <p:nvSpPr>
            <p:cNvPr id="6" name="TextBox 5"/>
            <p:cNvSpPr txBox="1"/>
            <p:nvPr/>
          </p:nvSpPr>
          <p:spPr>
            <a:xfrm>
              <a:off x="5394451" y="329625"/>
              <a:ext cx="1394472" cy="584775"/>
            </a:xfrm>
            <a:prstGeom prst="rect">
              <a:avLst/>
            </a:prstGeom>
            <a:noFill/>
          </p:spPr>
          <p:txBody>
            <a:bodyPr wrap="square" rtlCol="0">
              <a:spAutoFit/>
            </a:bodyPr>
            <a:lstStyle/>
            <a:p>
              <a:r>
                <a:rPr lang="en-US" sz="3200" dirty="0" smtClean="0">
                  <a:solidFill>
                    <a:srgbClr val="FF0000"/>
                  </a:solidFill>
                </a:rPr>
                <a:t>Vary</a:t>
              </a:r>
              <a:endParaRPr lang="en-US" sz="3200" dirty="0">
                <a:solidFill>
                  <a:srgbClr val="FF0000"/>
                </a:solidFill>
              </a:endParaRPr>
            </a:p>
          </p:txBody>
        </p:sp>
        <p:pic>
          <p:nvPicPr>
            <p:cNvPr id="8" name="Picture 7"/>
            <p:cNvPicPr>
              <a:picLocks noChangeAspect="1"/>
            </p:cNvPicPr>
            <p:nvPr>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6385051" y="562640"/>
              <a:ext cx="368199" cy="265786"/>
            </a:xfrm>
            <a:prstGeom prst="rect">
              <a:avLst/>
            </a:prstGeom>
          </p:spPr>
        </p:pic>
      </p:grpSp>
    </p:spTree>
    <p:extLst>
      <p:ext uri="{BB962C8B-B14F-4D97-AF65-F5344CB8AC3E}">
        <p14:creationId xmlns:p14="http://schemas.microsoft.com/office/powerpoint/2010/main" val="24671242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D6A10161-B8FD-4238-AEC0-D2E05B637B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9914" y="1234435"/>
            <a:ext cx="5852172" cy="4389129"/>
          </a:xfrm>
          <a:prstGeom prst="rect">
            <a:avLst/>
          </a:prstGeom>
        </p:spPr>
      </p:pic>
    </p:spTree>
    <p:extLst>
      <p:ext uri="{BB962C8B-B14F-4D97-AF65-F5344CB8AC3E}">
        <p14:creationId xmlns:p14="http://schemas.microsoft.com/office/powerpoint/2010/main" val="17500255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53A8C352-7203-4128-AA48-CE242898D3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295400"/>
            <a:ext cx="5852172" cy="4389129"/>
          </a:xfrm>
          <a:prstGeom prst="rect">
            <a:avLst/>
          </a:prstGeom>
        </p:spPr>
      </p:pic>
      <p:pic>
        <p:nvPicPr>
          <p:cNvPr id="5" name="Picture 4" descr="A close up of a logo&#10;&#10;Description automatically generated">
            <a:extLst>
              <a:ext uri="{FF2B5EF4-FFF2-40B4-BE49-F238E27FC236}">
                <a16:creationId xmlns:a16="http://schemas.microsoft.com/office/drawing/2014/main" id="{8EFF2AC0-5A41-414C-8356-8A1ABEBF5A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8537" y="1234435"/>
            <a:ext cx="5852172" cy="4389129"/>
          </a:xfrm>
          <a:prstGeom prst="rect">
            <a:avLst/>
          </a:prstGeom>
        </p:spPr>
      </p:pic>
      <p:grpSp>
        <p:nvGrpSpPr>
          <p:cNvPr id="9" name="Group 8"/>
          <p:cNvGrpSpPr/>
          <p:nvPr/>
        </p:nvGrpSpPr>
        <p:grpSpPr>
          <a:xfrm>
            <a:off x="5394451" y="329625"/>
            <a:ext cx="1407412" cy="584775"/>
            <a:chOff x="5394451" y="329625"/>
            <a:chExt cx="1407412" cy="584775"/>
          </a:xfrm>
        </p:grpSpPr>
        <p:sp>
          <p:nvSpPr>
            <p:cNvPr id="6" name="TextBox 5"/>
            <p:cNvSpPr txBox="1"/>
            <p:nvPr/>
          </p:nvSpPr>
          <p:spPr>
            <a:xfrm>
              <a:off x="5394451" y="329625"/>
              <a:ext cx="1394472" cy="584775"/>
            </a:xfrm>
            <a:prstGeom prst="rect">
              <a:avLst/>
            </a:prstGeom>
            <a:noFill/>
          </p:spPr>
          <p:txBody>
            <a:bodyPr wrap="square" rtlCol="0">
              <a:spAutoFit/>
            </a:bodyPr>
            <a:lstStyle/>
            <a:p>
              <a:r>
                <a:rPr lang="en-US" sz="3200" dirty="0" smtClean="0">
                  <a:solidFill>
                    <a:srgbClr val="FF0000"/>
                  </a:solidFill>
                </a:rPr>
                <a:t>Vary</a:t>
              </a:r>
              <a:endParaRPr lang="en-US" sz="3200" dirty="0">
                <a:solidFill>
                  <a:srgbClr val="FF0000"/>
                </a:solidFill>
              </a:endParaRPr>
            </a:p>
          </p:txBody>
        </p:sp>
        <p:pic>
          <p:nvPicPr>
            <p:cNvPr id="8" name="Picture 7"/>
            <p:cNvPicPr>
              <a:picLocks noChangeAspect="1"/>
            </p:cNvPicPr>
            <p:nvPr>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6382458" y="485543"/>
              <a:ext cx="419405" cy="392583"/>
            </a:xfrm>
            <a:prstGeom prst="rect">
              <a:avLst/>
            </a:prstGeom>
          </p:spPr>
        </p:pic>
      </p:grpSp>
    </p:spTree>
    <p:extLst>
      <p:ext uri="{BB962C8B-B14F-4D97-AF65-F5344CB8AC3E}">
        <p14:creationId xmlns:p14="http://schemas.microsoft.com/office/powerpoint/2010/main" val="1603571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F3BE6DC9-EAC9-4DE1-8028-498768A158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9914" y="1234435"/>
            <a:ext cx="5852172" cy="4389129"/>
          </a:xfrm>
          <a:prstGeom prst="rect">
            <a:avLst/>
          </a:prstGeom>
        </p:spPr>
      </p:pic>
    </p:spTree>
    <p:extLst>
      <p:ext uri="{BB962C8B-B14F-4D97-AF65-F5344CB8AC3E}">
        <p14:creationId xmlns:p14="http://schemas.microsoft.com/office/powerpoint/2010/main" val="28235052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3977" y="76200"/>
            <a:ext cx="10972800" cy="769441"/>
          </a:xfrm>
          <a:prstGeom prst="rect">
            <a:avLst/>
          </a:prstGeom>
          <a:noFill/>
        </p:spPr>
        <p:txBody>
          <a:bodyPr wrap="square" rtlCol="0">
            <a:spAutoFit/>
          </a:bodyPr>
          <a:lstStyle/>
          <a:p>
            <a:pPr algn="ctr"/>
            <a:r>
              <a:rPr lang="en-US" sz="4400" dirty="0" smtClean="0">
                <a:solidFill>
                  <a:srgbClr val="002060"/>
                </a:solidFill>
              </a:rPr>
              <a:t>Summary</a:t>
            </a:r>
            <a:endParaRPr lang="en-US" sz="4400" dirty="0">
              <a:solidFill>
                <a:srgbClr val="002060"/>
              </a:solidFill>
            </a:endParaRPr>
          </a:p>
        </p:txBody>
      </p:sp>
      <p:sp>
        <p:nvSpPr>
          <p:cNvPr id="3" name="TextBox 2"/>
          <p:cNvSpPr txBox="1"/>
          <p:nvPr/>
        </p:nvSpPr>
        <p:spPr>
          <a:xfrm>
            <a:off x="623977" y="762000"/>
            <a:ext cx="10972800" cy="5632311"/>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rgbClr val="FF0000"/>
                </a:solidFill>
              </a:rPr>
              <a:t>It may be possible to use neutral current neutrino scattering from the deuteron to obtain the coupling constants for the strangeness contributions to the nucleon form factors.</a:t>
            </a:r>
          </a:p>
          <a:p>
            <a:endParaRPr lang="en-US" sz="2400" dirty="0" smtClean="0">
              <a:solidFill>
                <a:srgbClr val="FF0000"/>
              </a:solidFill>
            </a:endParaRPr>
          </a:p>
          <a:p>
            <a:pPr marL="342900" indent="-342900">
              <a:buFont typeface="Arial" panose="020B0604020202020204" pitchFamily="34" charset="0"/>
              <a:buChar char="•"/>
            </a:pPr>
            <a:r>
              <a:rPr lang="en-US" sz="2400" dirty="0" smtClean="0">
                <a:solidFill>
                  <a:srgbClr val="FF0000"/>
                </a:solidFill>
              </a:rPr>
              <a:t>The sensitivity of the measurements can be increased by constructing the </a:t>
            </a:r>
            <a:r>
              <a:rPr lang="en-US" sz="2400" dirty="0" err="1" smtClean="0">
                <a:solidFill>
                  <a:srgbClr val="FF0000"/>
                </a:solidFill>
              </a:rPr>
              <a:t>isovector</a:t>
            </a:r>
            <a:r>
              <a:rPr lang="en-US" sz="2400" dirty="0" smtClean="0">
                <a:solidFill>
                  <a:srgbClr val="FF0000"/>
                </a:solidFill>
              </a:rPr>
              <a:t>/</a:t>
            </a:r>
            <a:r>
              <a:rPr lang="en-US" sz="2400" dirty="0" err="1" smtClean="0">
                <a:solidFill>
                  <a:srgbClr val="FF0000"/>
                </a:solidFill>
              </a:rPr>
              <a:t>isoscalar</a:t>
            </a:r>
            <a:r>
              <a:rPr lang="en-US" sz="2400" dirty="0" smtClean="0">
                <a:solidFill>
                  <a:srgbClr val="FF0000"/>
                </a:solidFill>
              </a:rPr>
              <a:t> ratios.</a:t>
            </a:r>
          </a:p>
          <a:p>
            <a:endParaRPr lang="en-US" sz="2400" dirty="0" smtClean="0">
              <a:solidFill>
                <a:srgbClr val="FF0000"/>
              </a:solidFill>
            </a:endParaRPr>
          </a:p>
          <a:p>
            <a:pPr marL="342900" indent="-342900">
              <a:buFont typeface="Arial" panose="020B0604020202020204" pitchFamily="34" charset="0"/>
              <a:buChar char="•"/>
            </a:pPr>
            <a:r>
              <a:rPr lang="en-US" sz="2400" dirty="0" smtClean="0">
                <a:solidFill>
                  <a:srgbClr val="FF0000"/>
                </a:solidFill>
              </a:rPr>
              <a:t>These ratios are very sensitive to the strangeness contributions to the axial form factor.</a:t>
            </a:r>
          </a:p>
          <a:p>
            <a:endParaRPr lang="en-US" sz="2400" dirty="0" smtClean="0">
              <a:solidFill>
                <a:srgbClr val="FF0000"/>
              </a:solidFill>
            </a:endParaRPr>
          </a:p>
          <a:p>
            <a:pPr marL="342900" indent="-342900">
              <a:buFont typeface="Arial" panose="020B0604020202020204" pitchFamily="34" charset="0"/>
              <a:buChar char="•"/>
            </a:pPr>
            <a:r>
              <a:rPr lang="en-US" sz="2400" dirty="0" smtClean="0">
                <a:solidFill>
                  <a:srgbClr val="FF0000"/>
                </a:solidFill>
              </a:rPr>
              <a:t>They are moderately sensitive to the strangeness contributions to the magnetic form factor.</a:t>
            </a:r>
          </a:p>
          <a:p>
            <a:endParaRPr lang="en-US" sz="2400" dirty="0" smtClean="0">
              <a:solidFill>
                <a:srgbClr val="FF0000"/>
              </a:solidFill>
            </a:endParaRPr>
          </a:p>
          <a:p>
            <a:pPr marL="342900" indent="-342900">
              <a:buFont typeface="Arial" panose="020B0604020202020204" pitchFamily="34" charset="0"/>
              <a:buChar char="•"/>
            </a:pPr>
            <a:r>
              <a:rPr lang="en-US" sz="2400" dirty="0" smtClean="0">
                <a:solidFill>
                  <a:srgbClr val="FF0000"/>
                </a:solidFill>
              </a:rPr>
              <a:t>They are sensitive to the strangeness contributions to the electric form factor only at large values of       . </a:t>
            </a:r>
            <a:endParaRPr lang="en-US" sz="2400" dirty="0">
              <a:solidFill>
                <a:srgbClr val="FF0000"/>
              </a:solidFill>
            </a:endParaRPr>
          </a:p>
        </p:txBody>
      </p:sp>
      <p:pic>
        <p:nvPicPr>
          <p:cNvPr id="4" name="Picture 3"/>
          <p:cNvPicPr>
            <a:picLocks noChangeAspect="1"/>
          </p:cNvPicPr>
          <p:nvPr>
            <p:custDataLst>
              <p:tags r:id="rId1"/>
            </p:custDataLst>
          </p:nvPr>
        </p:nvPicPr>
        <p:blipFill>
          <a:blip r:embed="rId3" cstate="hqprint">
            <a:extLst>
              <a:ext uri="{28A0092B-C50C-407E-A947-70E740481C1C}">
                <a14:useLocalDpi xmlns:a14="http://schemas.microsoft.com/office/drawing/2010/main" val="0"/>
              </a:ext>
            </a:extLst>
          </a:blip>
          <a:stretch>
            <a:fillRect/>
          </a:stretch>
        </p:blipFill>
        <p:spPr>
          <a:xfrm>
            <a:off x="2986177" y="6012359"/>
            <a:ext cx="241402" cy="299923"/>
          </a:xfrm>
          <a:prstGeom prst="rect">
            <a:avLst/>
          </a:prstGeom>
        </p:spPr>
      </p:pic>
    </p:spTree>
    <p:extLst>
      <p:ext uri="{BB962C8B-B14F-4D97-AF65-F5344CB8AC3E}">
        <p14:creationId xmlns:p14="http://schemas.microsoft.com/office/powerpoint/2010/main" val="230658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570988" y="1290923"/>
            <a:ext cx="7050023" cy="672084"/>
          </a:xfrm>
          <a:prstGeom prst="rect">
            <a:avLst/>
          </a:prstGeom>
        </p:spPr>
      </p:pic>
      <p:pic>
        <p:nvPicPr>
          <p:cNvPr id="18" name="Picture 17"/>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242385" y="3428997"/>
            <a:ext cx="5707227" cy="576072"/>
          </a:xfrm>
          <a:prstGeom prst="rect">
            <a:avLst/>
          </a:prstGeom>
        </p:spPr>
      </p:pic>
      <p:pic>
        <p:nvPicPr>
          <p:cNvPr id="20" name="Picture 19"/>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1045081" y="4364777"/>
            <a:ext cx="10101834" cy="711860"/>
          </a:xfrm>
          <a:prstGeom prst="rect">
            <a:avLst/>
          </a:prstGeom>
        </p:spPr>
      </p:pic>
      <p:pic>
        <p:nvPicPr>
          <p:cNvPr id="21" name="Picture 20"/>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3300678" y="5514930"/>
            <a:ext cx="5590641" cy="576072"/>
          </a:xfrm>
          <a:prstGeom prst="rect">
            <a:avLst/>
          </a:prstGeom>
        </p:spPr>
      </p:pic>
      <p:sp>
        <p:nvSpPr>
          <p:cNvPr id="10" name="TextBox 9"/>
          <p:cNvSpPr txBox="1"/>
          <p:nvPr/>
        </p:nvSpPr>
        <p:spPr>
          <a:xfrm>
            <a:off x="609600" y="381000"/>
            <a:ext cx="10972800" cy="584775"/>
          </a:xfrm>
          <a:prstGeom prst="rect">
            <a:avLst/>
          </a:prstGeom>
          <a:noFill/>
        </p:spPr>
        <p:txBody>
          <a:bodyPr wrap="square" rtlCol="0">
            <a:spAutoFit/>
          </a:bodyPr>
          <a:lstStyle/>
          <a:p>
            <a:pPr algn="ctr"/>
            <a:r>
              <a:rPr lang="en-US" sz="3200" dirty="0">
                <a:solidFill>
                  <a:srgbClr val="FF0000"/>
                </a:solidFill>
              </a:rPr>
              <a:t>Neutral Current Cross Section of the Nucleon</a:t>
            </a:r>
          </a:p>
        </p:txBody>
      </p:sp>
      <p:pic>
        <p:nvPicPr>
          <p:cNvPr id="12" name="Picture 11"/>
          <p:cNvPicPr>
            <a:picLocks noChangeAspect="1"/>
          </p:cNvPicPr>
          <p:nvPr>
            <p:custDataLst>
              <p:tags r:id="rId5"/>
            </p:custDataLst>
          </p:nvPr>
        </p:nvPicPr>
        <p:blipFill>
          <a:blip r:embed="rId11" cstate="hqprint">
            <a:extLst>
              <a:ext uri="{28A0092B-C50C-407E-A947-70E740481C1C}">
                <a14:useLocalDpi xmlns:a14="http://schemas.microsoft.com/office/drawing/2010/main" val="0"/>
              </a:ext>
            </a:extLst>
          </a:blip>
          <a:stretch>
            <a:fillRect/>
          </a:stretch>
        </p:blipFill>
        <p:spPr>
          <a:xfrm>
            <a:off x="6095999" y="2144732"/>
            <a:ext cx="1360627" cy="547268"/>
          </a:xfrm>
          <a:prstGeom prst="rect">
            <a:avLst/>
          </a:prstGeom>
        </p:spPr>
      </p:pic>
      <p:sp>
        <p:nvSpPr>
          <p:cNvPr id="14" name="TextBox 13"/>
          <p:cNvSpPr txBox="1"/>
          <p:nvPr/>
        </p:nvSpPr>
        <p:spPr>
          <a:xfrm>
            <a:off x="838200" y="2715413"/>
            <a:ext cx="1447800" cy="461665"/>
          </a:xfrm>
          <a:prstGeom prst="rect">
            <a:avLst/>
          </a:prstGeom>
          <a:noFill/>
        </p:spPr>
        <p:txBody>
          <a:bodyPr wrap="square" rtlCol="0">
            <a:spAutoFit/>
          </a:bodyPr>
          <a:lstStyle/>
          <a:p>
            <a:r>
              <a:rPr lang="en-US" sz="2400" dirty="0">
                <a:solidFill>
                  <a:srgbClr val="FF0000"/>
                </a:solidFill>
              </a:rPr>
              <a:t>where</a:t>
            </a:r>
          </a:p>
        </p:txBody>
      </p:sp>
      <p:sp>
        <p:nvSpPr>
          <p:cNvPr id="3" name="TextBox 2">
            <a:extLst>
              <a:ext uri="{FF2B5EF4-FFF2-40B4-BE49-F238E27FC236}">
                <a16:creationId xmlns:a16="http://schemas.microsoft.com/office/drawing/2014/main" id="{ABCCEC3B-2CAC-4DE8-804A-1DD13EAD1956}"/>
              </a:ext>
            </a:extLst>
          </p:cNvPr>
          <p:cNvSpPr txBox="1"/>
          <p:nvPr/>
        </p:nvSpPr>
        <p:spPr>
          <a:xfrm>
            <a:off x="6781800" y="990600"/>
            <a:ext cx="1670522" cy="307777"/>
          </a:xfrm>
          <a:prstGeom prst="rect">
            <a:avLst/>
          </a:prstGeom>
          <a:noFill/>
        </p:spPr>
        <p:txBody>
          <a:bodyPr wrap="none" rtlCol="0">
            <a:spAutoFit/>
          </a:bodyPr>
          <a:lstStyle/>
          <a:p>
            <a:r>
              <a:rPr lang="en-US" sz="1400" dirty="0">
                <a:solidFill>
                  <a:srgbClr val="7030A0"/>
                </a:solidFill>
              </a:rPr>
              <a:t>Neutrino Flux Factor</a:t>
            </a:r>
          </a:p>
        </p:txBody>
      </p:sp>
      <p:cxnSp>
        <p:nvCxnSpPr>
          <p:cNvPr id="5" name="Straight Arrow Connector 4">
            <a:extLst>
              <a:ext uri="{FF2B5EF4-FFF2-40B4-BE49-F238E27FC236}">
                <a16:creationId xmlns:a16="http://schemas.microsoft.com/office/drawing/2014/main" id="{B995B045-A533-4B4D-AA58-BC25241199C4}"/>
              </a:ext>
            </a:extLst>
          </p:cNvPr>
          <p:cNvCxnSpPr>
            <a:stCxn id="3" idx="1"/>
          </p:cNvCxnSpPr>
          <p:nvPr/>
        </p:nvCxnSpPr>
        <p:spPr>
          <a:xfrm flipH="1">
            <a:off x="6477000" y="1144489"/>
            <a:ext cx="304800" cy="15091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73FF36E-4BDA-4F74-8AE3-2C64CB0A507E}"/>
              </a:ext>
            </a:extLst>
          </p:cNvPr>
          <p:cNvSpPr txBox="1"/>
          <p:nvPr/>
        </p:nvSpPr>
        <p:spPr>
          <a:xfrm>
            <a:off x="9525000" y="3429000"/>
            <a:ext cx="2362200" cy="646331"/>
          </a:xfrm>
          <a:prstGeom prst="rect">
            <a:avLst/>
          </a:prstGeom>
          <a:noFill/>
        </p:spPr>
        <p:txBody>
          <a:bodyPr wrap="square" rtlCol="0">
            <a:spAutoFit/>
          </a:bodyPr>
          <a:lstStyle/>
          <a:p>
            <a:r>
              <a:rPr lang="en-US" dirty="0">
                <a:solidFill>
                  <a:srgbClr val="0070C0"/>
                </a:solidFill>
              </a:rPr>
              <a:t>Note that there is no axial contribution</a:t>
            </a:r>
          </a:p>
        </p:txBody>
      </p:sp>
    </p:spTree>
    <p:extLst>
      <p:ext uri="{BB962C8B-B14F-4D97-AF65-F5344CB8AC3E}">
        <p14:creationId xmlns:p14="http://schemas.microsoft.com/office/powerpoint/2010/main" val="319936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4" cstate="hqprint">
            <a:extLst>
              <a:ext uri="{28A0092B-C50C-407E-A947-70E740481C1C}">
                <a14:useLocalDpi xmlns:a14="http://schemas.microsoft.com/office/drawing/2010/main" val="0"/>
              </a:ext>
            </a:extLst>
          </a:blip>
          <a:stretch>
            <a:fillRect/>
          </a:stretch>
        </p:blipFill>
        <p:spPr>
          <a:xfrm>
            <a:off x="3802685" y="1828800"/>
            <a:ext cx="4586630" cy="1218743"/>
          </a:xfrm>
          <a:prstGeom prst="rect">
            <a:avLst/>
          </a:prstGeom>
        </p:spPr>
      </p:pic>
      <p:sp>
        <p:nvSpPr>
          <p:cNvPr id="2" name="TextBox 1"/>
          <p:cNvSpPr txBox="1"/>
          <p:nvPr/>
        </p:nvSpPr>
        <p:spPr>
          <a:xfrm>
            <a:off x="1524000" y="685800"/>
            <a:ext cx="8686800" cy="584775"/>
          </a:xfrm>
          <a:prstGeom prst="rect">
            <a:avLst/>
          </a:prstGeom>
          <a:noFill/>
        </p:spPr>
        <p:txBody>
          <a:bodyPr wrap="square" rtlCol="0">
            <a:spAutoFit/>
          </a:bodyPr>
          <a:lstStyle/>
          <a:p>
            <a:r>
              <a:rPr lang="en-US" sz="3200" dirty="0">
                <a:solidFill>
                  <a:srgbClr val="FF0000"/>
                </a:solidFill>
              </a:rPr>
              <a:t>An Isospin asymmetry can now be defined as:</a:t>
            </a:r>
          </a:p>
        </p:txBody>
      </p:sp>
      <p:pic>
        <p:nvPicPr>
          <p:cNvPr id="5" name="Picture 4">
            <a:extLst>
              <a:ext uri="{FF2B5EF4-FFF2-40B4-BE49-F238E27FC236}">
                <a16:creationId xmlns:a16="http://schemas.microsoft.com/office/drawing/2014/main" id="{7824AC0D-D91B-4DB7-8D03-699DBF84829E}"/>
              </a:ext>
            </a:extLst>
          </p:cNvPr>
          <p:cNvPicPr>
            <a:picLocks noChangeAspect="1"/>
          </p:cNvPicPr>
          <p:nvPr>
            <p:custDataLst>
              <p:tags r:id="rId2"/>
            </p:custDataLst>
          </p:nvPr>
        </p:nvPicPr>
        <p:blipFill>
          <a:blip r:embed="rId5" cstate="hqprint">
            <a:extLst>
              <a:ext uri="{28A0092B-C50C-407E-A947-70E740481C1C}">
                <a14:useLocalDpi xmlns:a14="http://schemas.microsoft.com/office/drawing/2010/main" val="0"/>
              </a:ext>
            </a:extLst>
          </a:blip>
          <a:stretch>
            <a:fillRect/>
          </a:stretch>
        </p:blipFill>
        <p:spPr>
          <a:xfrm>
            <a:off x="9525000" y="2057400"/>
            <a:ext cx="1183086" cy="625371"/>
          </a:xfrm>
          <a:prstGeom prst="rect">
            <a:avLst/>
          </a:prstGeom>
        </p:spPr>
      </p:pic>
      <p:sp>
        <p:nvSpPr>
          <p:cNvPr id="3" name="TextBox 2">
            <a:extLst>
              <a:ext uri="{FF2B5EF4-FFF2-40B4-BE49-F238E27FC236}">
                <a16:creationId xmlns:a16="http://schemas.microsoft.com/office/drawing/2014/main" id="{5E1BE72F-1119-4E99-AC5B-6496CB7F7947}"/>
              </a:ext>
            </a:extLst>
          </p:cNvPr>
          <p:cNvSpPr txBox="1"/>
          <p:nvPr/>
        </p:nvSpPr>
        <p:spPr>
          <a:xfrm>
            <a:off x="1524000" y="3429000"/>
            <a:ext cx="8839200" cy="461665"/>
          </a:xfrm>
          <a:prstGeom prst="rect">
            <a:avLst/>
          </a:prstGeom>
          <a:noFill/>
        </p:spPr>
        <p:txBody>
          <a:bodyPr wrap="square" rtlCol="0">
            <a:spAutoFit/>
          </a:bodyPr>
          <a:lstStyle/>
          <a:p>
            <a:r>
              <a:rPr lang="en-US" sz="2400" dirty="0">
                <a:solidFill>
                  <a:srgbClr val="0070C0"/>
                </a:solidFill>
              </a:rPr>
              <a:t>Note that the neutrino flux factors cancel in the ratio.</a:t>
            </a:r>
          </a:p>
        </p:txBody>
      </p:sp>
    </p:spTree>
    <p:extLst>
      <p:ext uri="{BB962C8B-B14F-4D97-AF65-F5344CB8AC3E}">
        <p14:creationId xmlns:p14="http://schemas.microsoft.com/office/powerpoint/2010/main" val="64198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5D23385-9436-41D6-A890-EA046B3335EE}"/>
              </a:ext>
            </a:extLst>
          </p:cNvPr>
          <p:cNvPicPr>
            <a:picLocks noChangeAspect="1"/>
          </p:cNvPicPr>
          <p:nvPr>
            <p:custDataLst>
              <p:tags r:id="rId1"/>
            </p:custDataLst>
          </p:nvPr>
        </p:nvPicPr>
        <p:blipFill>
          <a:blip r:embed="rId3" cstate="hqprint">
            <a:extLst>
              <a:ext uri="{28A0092B-C50C-407E-A947-70E740481C1C}">
                <a14:useLocalDpi xmlns:a14="http://schemas.microsoft.com/office/drawing/2010/main" val="0"/>
              </a:ext>
            </a:extLst>
          </a:blip>
          <a:stretch>
            <a:fillRect/>
          </a:stretch>
        </p:blipFill>
        <p:spPr>
          <a:xfrm>
            <a:off x="4816001" y="2202028"/>
            <a:ext cx="2559997" cy="2453943"/>
          </a:xfrm>
          <a:prstGeom prst="rect">
            <a:avLst/>
          </a:prstGeom>
        </p:spPr>
      </p:pic>
      <p:sp>
        <p:nvSpPr>
          <p:cNvPr id="2" name="TextBox 1"/>
          <p:cNvSpPr txBox="1"/>
          <p:nvPr/>
        </p:nvSpPr>
        <p:spPr>
          <a:xfrm>
            <a:off x="609600" y="685800"/>
            <a:ext cx="10972800" cy="1384995"/>
          </a:xfrm>
          <a:prstGeom prst="rect">
            <a:avLst/>
          </a:prstGeom>
          <a:noFill/>
        </p:spPr>
        <p:txBody>
          <a:bodyPr wrap="square" rtlCol="0">
            <a:spAutoFit/>
          </a:bodyPr>
          <a:lstStyle/>
          <a:p>
            <a:r>
              <a:rPr lang="en-US" sz="2800" dirty="0"/>
              <a:t>To determine the sensitivity of the cross sections and asymmetry to the strange form factor constants, we will scan over the following sets of parameters.</a:t>
            </a:r>
          </a:p>
        </p:txBody>
      </p:sp>
      <p:sp>
        <p:nvSpPr>
          <p:cNvPr id="3" name="TextBox 2"/>
          <p:cNvSpPr txBox="1"/>
          <p:nvPr/>
        </p:nvSpPr>
        <p:spPr>
          <a:xfrm>
            <a:off x="607423" y="4978071"/>
            <a:ext cx="10972800" cy="1384995"/>
          </a:xfrm>
          <a:prstGeom prst="rect">
            <a:avLst/>
          </a:prstGeom>
          <a:noFill/>
        </p:spPr>
        <p:txBody>
          <a:bodyPr wrap="square" rtlCol="0">
            <a:spAutoFit/>
          </a:bodyPr>
          <a:lstStyle/>
          <a:p>
            <a:r>
              <a:rPr lang="en-US" sz="2800" dirty="0">
                <a:solidFill>
                  <a:srgbClr val="FF0000"/>
                </a:solidFill>
              </a:rPr>
              <a:t>In order not to be overwhelmed with information we will fix two of the parameters at the mean values given by the third row of the table and then scan over the remaining parameter.</a:t>
            </a:r>
          </a:p>
        </p:txBody>
      </p:sp>
    </p:spTree>
    <p:extLst>
      <p:ext uri="{BB962C8B-B14F-4D97-AF65-F5344CB8AC3E}">
        <p14:creationId xmlns:p14="http://schemas.microsoft.com/office/powerpoint/2010/main" val="222384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14D319-FA16-446F-878D-042C86D4D45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987932" y="1600200"/>
            <a:ext cx="6216135" cy="4505537"/>
          </a:xfrm>
          <a:prstGeom prst="rect">
            <a:avLst/>
          </a:prstGeom>
        </p:spPr>
      </p:pic>
      <p:sp>
        <p:nvSpPr>
          <p:cNvPr id="2" name="TextBox 1"/>
          <p:cNvSpPr txBox="1"/>
          <p:nvPr/>
        </p:nvSpPr>
        <p:spPr>
          <a:xfrm>
            <a:off x="609600" y="457200"/>
            <a:ext cx="10972800" cy="830997"/>
          </a:xfrm>
          <a:prstGeom prst="rect">
            <a:avLst/>
          </a:prstGeom>
          <a:noFill/>
        </p:spPr>
        <p:txBody>
          <a:bodyPr wrap="square" rtlCol="0">
            <a:spAutoFit/>
          </a:bodyPr>
          <a:lstStyle/>
          <a:p>
            <a:r>
              <a:rPr lang="en-US" sz="2400" dirty="0"/>
              <a:t>Neutrino momentum and for moment transfers for the kinematics to be used in the figures shown here.</a:t>
            </a:r>
          </a:p>
        </p:txBody>
      </p:sp>
    </p:spTree>
    <p:extLst>
      <p:ext uri="{BB962C8B-B14F-4D97-AF65-F5344CB8AC3E}">
        <p14:creationId xmlns:p14="http://schemas.microsoft.com/office/powerpoint/2010/main" val="1053944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map&#10;&#10;Description automatically generated">
            <a:extLst>
              <a:ext uri="{FF2B5EF4-FFF2-40B4-BE49-F238E27FC236}">
                <a16:creationId xmlns:a16="http://schemas.microsoft.com/office/drawing/2014/main" id="{07B6F1DC-27E0-4EF8-BEA6-E09CF61C90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914400"/>
            <a:ext cx="5852172" cy="4389129"/>
          </a:xfrm>
          <a:prstGeom prst="rect">
            <a:avLst/>
          </a:prstGeom>
        </p:spPr>
      </p:pic>
      <p:pic>
        <p:nvPicPr>
          <p:cNvPr id="8" name="Picture 7" descr="A close up of text on a white background&#10;&#10;Description automatically generated">
            <a:extLst>
              <a:ext uri="{FF2B5EF4-FFF2-40B4-BE49-F238E27FC236}">
                <a16:creationId xmlns:a16="http://schemas.microsoft.com/office/drawing/2014/main" id="{3B2A3BF9-919B-4B90-886A-32B0DA5D59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3628" y="914400"/>
            <a:ext cx="5852172" cy="4389129"/>
          </a:xfrm>
          <a:prstGeom prst="rect">
            <a:avLst/>
          </a:prstGeom>
        </p:spPr>
      </p:pic>
      <p:grpSp>
        <p:nvGrpSpPr>
          <p:cNvPr id="10" name="Group 9"/>
          <p:cNvGrpSpPr/>
          <p:nvPr/>
        </p:nvGrpSpPr>
        <p:grpSpPr>
          <a:xfrm>
            <a:off x="5394451" y="329625"/>
            <a:ext cx="1394472" cy="584775"/>
            <a:chOff x="5158728" y="271094"/>
            <a:chExt cx="1394472" cy="584775"/>
          </a:xfrm>
        </p:grpSpPr>
        <p:sp>
          <p:nvSpPr>
            <p:cNvPr id="3" name="TextBox 2"/>
            <p:cNvSpPr txBox="1"/>
            <p:nvPr/>
          </p:nvSpPr>
          <p:spPr>
            <a:xfrm>
              <a:off x="5158728" y="271094"/>
              <a:ext cx="1394472" cy="584775"/>
            </a:xfrm>
            <a:prstGeom prst="rect">
              <a:avLst/>
            </a:prstGeom>
            <a:noFill/>
          </p:spPr>
          <p:txBody>
            <a:bodyPr wrap="square" rtlCol="0">
              <a:spAutoFit/>
            </a:bodyPr>
            <a:lstStyle/>
            <a:p>
              <a:r>
                <a:rPr lang="en-US" sz="3200" dirty="0" smtClean="0">
                  <a:solidFill>
                    <a:srgbClr val="FF0000"/>
                  </a:solidFill>
                </a:rPr>
                <a:t>Vary</a:t>
              </a:r>
              <a:endParaRPr lang="en-US" sz="3200" dirty="0">
                <a:solidFill>
                  <a:srgbClr val="FF0000"/>
                </a:solidFill>
              </a:endParaRPr>
            </a:p>
          </p:txBody>
        </p:sp>
        <p:pic>
          <p:nvPicPr>
            <p:cNvPr id="7" name="Picture 6"/>
            <p:cNvPicPr>
              <a:picLocks noChangeAspect="1"/>
            </p:cNvPicPr>
            <p:nvPr>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6149328" y="504109"/>
              <a:ext cx="334061" cy="265786"/>
            </a:xfrm>
            <a:prstGeom prst="rect">
              <a:avLst/>
            </a:prstGeom>
          </p:spPr>
        </p:pic>
      </p:grpSp>
    </p:spTree>
    <p:extLst>
      <p:ext uri="{BB962C8B-B14F-4D97-AF65-F5344CB8AC3E}">
        <p14:creationId xmlns:p14="http://schemas.microsoft.com/office/powerpoint/2010/main" val="2837739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7A472E-E872-4FC7-B755-D621C975D7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9914" y="620666"/>
            <a:ext cx="5852172" cy="4389129"/>
          </a:xfrm>
          <a:prstGeom prst="rect">
            <a:avLst/>
          </a:prstGeom>
        </p:spPr>
      </p:pic>
      <p:pic>
        <p:nvPicPr>
          <p:cNvPr id="4" name="Picture 3">
            <a:extLst>
              <a:ext uri="{FF2B5EF4-FFF2-40B4-BE49-F238E27FC236}">
                <a16:creationId xmlns:a16="http://schemas.microsoft.com/office/drawing/2014/main" id="{45416698-6770-49E5-9C83-D7CDEAA1380C}"/>
              </a:ext>
            </a:extLst>
          </p:cNvPr>
          <p:cNvPicPr>
            <a:picLocks noChangeAspect="1"/>
          </p:cNvPicPr>
          <p:nvPr>
            <p:custDataLst>
              <p:tags r:id="rId1"/>
            </p:custDataLst>
          </p:nvPr>
        </p:nvPicPr>
        <p:blipFill>
          <a:blip r:embed="rId4" cstate="hqprint">
            <a:extLst>
              <a:ext uri="{28A0092B-C50C-407E-A947-70E740481C1C}">
                <a14:useLocalDpi xmlns:a14="http://schemas.microsoft.com/office/drawing/2010/main" val="0"/>
              </a:ext>
            </a:extLst>
          </a:blip>
          <a:stretch>
            <a:fillRect/>
          </a:stretch>
        </p:blipFill>
        <p:spPr>
          <a:xfrm>
            <a:off x="4646400" y="5486400"/>
            <a:ext cx="2899199" cy="750934"/>
          </a:xfrm>
          <a:prstGeom prst="rect">
            <a:avLst/>
          </a:prstGeom>
        </p:spPr>
      </p:pic>
    </p:spTree>
    <p:extLst>
      <p:ext uri="{BB962C8B-B14F-4D97-AF65-F5344CB8AC3E}">
        <p14:creationId xmlns:p14="http://schemas.microsoft.com/office/powerpoint/2010/main" val="23097303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2.24"/>
  <p:tag name="PPTVERSION" val="16"/>
  <p:tag name="TPOS" val="2"/>
</p:tagLst>
</file>

<file path=ppt/tags/tag10.xml><?xml version="1.0" encoding="utf-8"?>
<p:tagLst xmlns:a="http://schemas.openxmlformats.org/drawingml/2006/main" xmlns:r="http://schemas.openxmlformats.org/officeDocument/2006/relationships" xmlns:p="http://schemas.openxmlformats.org/presentationml/2006/main">
  <p:tag name="ORIGINALHEIGHT" val="124.5"/>
  <p:tag name="ORIGINALWIDTH" val="226.5"/>
  <p:tag name="OUTPUTDPI" val="1200"/>
  <p:tag name="LATEXADDIN" val="\documentclass{article}&#10;\usepackage{amsmath}&#10;\usepackage{color}&#10;\usepackage{bm}&#10;\pagestyle{empty}&#10;\begin{document}&#10;&#10;\[&#10;p (n)&#10;\]&#10;&#10;&#10;\end{document}"/>
  <p:tag name="IGUANATEXSIZE" val="20"/>
  <p:tag name="IGUANATEXCURSOR" val="124"/>
  <p:tag name="TRANSPARENCY" val="True"/>
  <p:tag name="FILENAME" val=""/>
  <p:tag name="INPUTTYPE" val="0"/>
  <p:tag name="LATEXENGINEID" val="0"/>
  <p:tag name="TEMPFOLDER" val="c:\temp\"/>
</p:tagLst>
</file>

<file path=ppt/tags/tag11.xml><?xml version="1.0" encoding="utf-8"?>
<p:tagLst xmlns:a="http://schemas.openxmlformats.org/drawingml/2006/main" xmlns:r="http://schemas.openxmlformats.org/officeDocument/2006/relationships" xmlns:p="http://schemas.openxmlformats.org/presentationml/2006/main">
  <p:tag name="ORIGINALHEIGHT" val="124.5"/>
  <p:tag name="ORIGINALWIDTH" val="226.5"/>
  <p:tag name="OUTPUTDPI" val="1200"/>
  <p:tag name="LATEXADDIN" val="\documentclass{article}&#10;\usepackage{amsmath}&#10;\usepackage{color}&#10;\usepackage{bm}&#10;\pagestyle{empty}&#10;\begin{document}&#10;&#10;\[&#10;p (n)&#10;\]&#10;&#10;&#10;\end{document}"/>
  <p:tag name="IGUANATEXSIZE" val="20"/>
  <p:tag name="IGUANATEXCURSOR" val="124"/>
  <p:tag name="TRANSPARENCY" val="True"/>
  <p:tag name="FILENAME" val=""/>
  <p:tag name="INPUTTYPE" val="0"/>
  <p:tag name="LATEXENGINEID" val="0"/>
  <p:tag name="TEMPFOLDER" val="c:\temp\"/>
</p:tagLst>
</file>

<file path=ppt/tags/tag12.xml><?xml version="1.0" encoding="utf-8"?>
<p:tagLst xmlns:a="http://schemas.openxmlformats.org/drawingml/2006/main" xmlns:r="http://schemas.openxmlformats.org/officeDocument/2006/relationships" xmlns:p="http://schemas.openxmlformats.org/presentationml/2006/main">
  <p:tag name="ORIGINALHEIGHT" val="110.25"/>
  <p:tag name="ORIGINALWIDTH" val="132"/>
  <p:tag name="OUTPUTDPI" val="1200"/>
  <p:tag name="LATEXADDIN" val="\documentclass{article}&#10;\usepackage{amsmath}&#10;\usepackage{color}&#10;\usepackage{bm}&#10;\pagestyle{empty}&#10;\begin{document}&#10;&#10;\[&#10;\color{blue}Z^0&#10;\]&#10;&#10;&#10;\end{document}"/>
  <p:tag name="IGUANATEXSIZE" val="20"/>
  <p:tag name="IGUANATEXCURSOR" val="131"/>
  <p:tag name="TRANSPARENCY" val="True"/>
  <p:tag name="FILENAME" val=""/>
  <p:tag name="INPUTTYPE" val="0"/>
  <p:tag name="LATEXENGINEID" val="0"/>
  <p:tag name="TEMPFOLDER" val="c:\temp\"/>
</p:tagLst>
</file>

<file path=ppt/tags/tag13.xml><?xml version="1.0" encoding="utf-8"?>
<p:tagLst xmlns:a="http://schemas.openxmlformats.org/drawingml/2006/main" xmlns:r="http://schemas.openxmlformats.org/officeDocument/2006/relationships" xmlns:p="http://schemas.openxmlformats.org/presentationml/2006/main">
  <p:tag name="ORIGINALHEIGHT" val="224.222"/>
  <p:tag name="ORIGINALWIDTH" val="1313.836"/>
  <p:tag name="OUTPUTDPI" val="1200"/>
  <p:tag name="LATEXADDIN" val="\documentclass{article}&#10;\usepackage{amsmath}&#10;\pagestyle{empty}&#10;\begin{document}&#10;&#10;\[&#10;T_N=\sqrt{p_N^2+m_N^2}-m_N&#10;\]&#10;&#10;&#10;\end{document}"/>
  <p:tag name="IGUANATEXSIZE" val="20"/>
  <p:tag name="IGUANATEXCURSOR" val="110"/>
  <p:tag name="TRANSPARENCY" val="True"/>
  <p:tag name="FILENAME" val=""/>
  <p:tag name="INPUTTYPE" val="0"/>
  <p:tag name="LATEXENGINEID" val="0"/>
  <p:tag name="TEMPFOLDER" val="c:\temp\"/>
</p:tagLst>
</file>

<file path=ppt/tags/tag14.xml><?xml version="1.0" encoding="utf-8"?>
<p:tagLst xmlns:a="http://schemas.openxmlformats.org/drawingml/2006/main" xmlns:r="http://schemas.openxmlformats.org/officeDocument/2006/relationships" xmlns:p="http://schemas.openxmlformats.org/presentationml/2006/main">
  <p:tag name="ORIGINALHEIGHT" val="278.2152"/>
  <p:tag name="ORIGINALWIDTH" val="1080.615"/>
  <p:tag name="OUTPUTDPI" val="1200"/>
  <p:tag name="LATEXADDIN" val="\documentclass{article}&#10;\usepackage{amsmath}&#10;\pagestyle{empty}&#10;\begin{document}&#10;&#10;\[&#10;k=\frac{m_N T_N}{p_N\cos\theta_N-T_N }&#10;\]&#10;&#10;&#10;\end{document}"/>
  <p:tag name="IGUANATEXSIZE" val="20"/>
  <p:tag name="IGUANATEXCURSOR" val="122"/>
  <p:tag name="TRANSPARENCY" val="True"/>
  <p:tag name="FILENAME" val=""/>
  <p:tag name="INPUTTYPE" val="0"/>
  <p:tag name="LATEXENGINEID" val="0"/>
  <p:tag name="TEMPFOLDER" val="c:\temp\"/>
</p:tagLst>
</file>

<file path=ppt/tags/tag15.xml><?xml version="1.0" encoding="utf-8"?>
<p:tagLst xmlns:a="http://schemas.openxmlformats.org/drawingml/2006/main" xmlns:r="http://schemas.openxmlformats.org/officeDocument/2006/relationships" xmlns:p="http://schemas.openxmlformats.org/presentationml/2006/main">
  <p:tag name="ORIGINALHEIGHT" val="134.2332"/>
  <p:tag name="ORIGINALWIDTH" val="737.1579"/>
  <p:tag name="OUTPUTDPI" val="1200"/>
  <p:tag name="LATEXADDIN" val="\documentclass{article}&#10;\usepackage{amsmath}&#10;\pagestyle{empty}&#10;\begin{document}&#10;&#10;\[&#10;Q^2=2 m_N T_N&#10;\]&#10;&#10;&#10;\end{document}"/>
  <p:tag name="IGUANATEXSIZE" val="20"/>
  <p:tag name="IGUANATEXCURSOR" val="87"/>
  <p:tag name="TRANSPARENCY" val="True"/>
  <p:tag name="FILENAME" val=""/>
  <p:tag name="INPUTTYPE" val="0"/>
  <p:tag name="LATEXENGINEID" val="0"/>
  <p:tag name="TEMPFOLDER" val="c:\temp\"/>
</p:tagLst>
</file>

<file path=ppt/tags/tag16.xml><?xml version="1.0" encoding="utf-8"?>
<p:tagLst xmlns:a="http://schemas.openxmlformats.org/drawingml/2006/main" xmlns:r="http://schemas.openxmlformats.org/officeDocument/2006/relationships" xmlns:p="http://schemas.openxmlformats.org/presentationml/2006/main">
  <p:tag name="ORIGINALHEIGHT" val="79.49008"/>
  <p:tag name="ORIGINALWIDTH" val="151.4811"/>
  <p:tag name="OUTPUTDPI" val="1200"/>
  <p:tag name="LATEXADDIN" val="\documentclass{article}&#10;\usepackage{amsmath}&#10;\usepackage{color}&#10;\pagestyle{empty}&#10;\begin{document}&#10;&#10;\[&#10;\color{red} p_N&#10;\]&#10;&#10;&#10;\end{document}"/>
  <p:tag name="IGUANATEXSIZE" val="28"/>
  <p:tag name="IGUANATEXCURSOR" val="117"/>
  <p:tag name="TRANSPARENCY" val="True"/>
  <p:tag name="FILENAME" val=""/>
  <p:tag name="INPUTTYPE" val="0"/>
  <p:tag name="LATEXENGINEID" val="0"/>
  <p:tag name="TEMPFOLDER" val="c:\temp\"/>
</p:tagLst>
</file>

<file path=ppt/tags/tag17.xml><?xml version="1.0" encoding="utf-8"?>
<p:tagLst xmlns:a="http://schemas.openxmlformats.org/drawingml/2006/main" xmlns:r="http://schemas.openxmlformats.org/officeDocument/2006/relationships" xmlns:p="http://schemas.openxmlformats.org/presentationml/2006/main">
  <p:tag name="ORIGINALHEIGHT" val="86.23921"/>
  <p:tag name="ORIGINALWIDTH" val="848.8939"/>
  <p:tag name="OUTPUTDPI" val="1200"/>
  <p:tag name="LATEXADDIN" val="\documentclass{article}&#10;\usepackage{amsmath}&#10;\usepackage{color}&#10;\pagestyle{empty}&#10;\begin{document}&#10;&#10;\[&#10;\color{blue} \mathrm{Beam\ Direction}&#10;\]&#10;&#10;&#10;\end{document}"/>
  <p:tag name="IGUANATEXSIZE" val="28"/>
  <p:tag name="IGUANATEXCURSOR" val="140"/>
  <p:tag name="TRANSPARENCY" val="True"/>
  <p:tag name="FILENAME" val=""/>
  <p:tag name="INPUTTYPE" val="0"/>
  <p:tag name="LATEXENGINEID" val="0"/>
  <p:tag name="TEMPFOLDER" val="c:\temp\"/>
</p:tagLst>
</file>

<file path=ppt/tags/tag18.xml><?xml version="1.0" encoding="utf-8"?>
<p:tagLst xmlns:a="http://schemas.openxmlformats.org/drawingml/2006/main" xmlns:r="http://schemas.openxmlformats.org/officeDocument/2006/relationships" xmlns:p="http://schemas.openxmlformats.org/presentationml/2006/main">
  <p:tag name="ORIGINALHEIGHT" val="105.7368"/>
  <p:tag name="ORIGINALWIDTH" val="137.9828"/>
  <p:tag name="OUTPUTDPI" val="1200"/>
  <p:tag name="LATEXADDIN" val="\documentclass{article}&#10;\usepackage{amsmath}&#10;\usepackage{color}&#10;\pagestyle{empty}&#10;\begin{document}&#10;&#10;\[&#10;\theta_N&#10;\]&#10;&#10;&#10;\end{document}"/>
  <p:tag name="IGUANATEXSIZE" val="28"/>
  <p:tag name="IGUANATEXCURSOR" val="111"/>
  <p:tag name="TRANSPARENCY" val="True"/>
  <p:tag name="FILENAME" val=""/>
  <p:tag name="INPUTTYPE" val="0"/>
  <p:tag name="LATEXENGINEID" val="0"/>
  <p:tag name="TEMPFOLDER" val="c:\temp\"/>
</p:tagLst>
</file>

<file path=ppt/tags/tag19.xml><?xml version="1.0" encoding="utf-8"?>
<p:tagLst xmlns:a="http://schemas.openxmlformats.org/drawingml/2006/main" xmlns:r="http://schemas.openxmlformats.org/officeDocument/2006/relationships" xmlns:p="http://schemas.openxmlformats.org/presentationml/2006/main">
  <p:tag name="ORIGINALHEIGHT" val="330.75"/>
  <p:tag name="ORIGINALWIDTH" val="3469.5"/>
  <p:tag name="OUTPUTDPI" val="1200"/>
  <p:tag name="LATEXADDIN" val="\documentclass{article}&#10;\usepackage{amsmath}&#10;\pagestyle{empty}&#10;\begin{document}&#10;&#10;\[&#10;\left(\frac{d\sigma}{dp_Nd\cos\theta_N}\right)_\chi=&#10;\frac{G_F^2\cos^2\theta_c}{8\pi }\frac{P(k)}{k}&#10;\left(\Upsilon_\mathrm{CC+CL+LL}+&#10;\Upsilon_\mathrm{T}+\chi\Upsilon_\mathrm{T'}\right)&#10;\]&#10;&#10;&#10;\end{document}"/>
  <p:tag name="IGUANATEXSIZE" val="20"/>
  <p:tag name="IGUANATEXCURSOR" val="146"/>
  <p:tag name="TRANSPARENCY" val="True"/>
  <p:tag name="FILENAME" val=""/>
  <p:tag name="INPUTTYPE" val="0"/>
  <p:tag name="LATEXENGINEID" val="0"/>
  <p:tag name="TEMPFOLDER" val="c:\temp\"/>
</p:tagLst>
</file>

<file path=ppt/tags/tag2.xml><?xml version="1.0" encoding="utf-8"?>
<p:tagLst xmlns:a="http://schemas.openxmlformats.org/drawingml/2006/main" xmlns:r="http://schemas.openxmlformats.org/officeDocument/2006/relationships" xmlns:p="http://schemas.openxmlformats.org/presentationml/2006/main">
  <p:tag name="ORIGINALHEIGHT" val="483.75"/>
  <p:tag name="ORIGINALWIDTH" val="3965.25"/>
  <p:tag name="OUTPUTDPI" val="1200"/>
  <p:tag name="LATEXADDIN" val="\documentclass{article}&#10;\usepackage{amsmath}&#10;\pagestyle{empty}&#10;\begin{document}&#10;&#10;\begin{align}&#10;\widetilde{G}_{E,M}^{p}(Q^2) =&amp;(1-2\sin^2\theta_W)G_{E,M}^{(1)}(Q^2)-2&#10;\sin ^{2}\theta _{W}G_{E,M}^{(0)}(Q^2)-G_{E,M}^{(s)}(Q^2)\nonumber\\&#10;=&amp;\frac{1}{2}\left((1-4\sin ^{2}\theta _{W})&#10;G_{E,M}^p(Q^2)-G_{E,M}^n(Q^2)-2G_{E,M}^{(s)}(Q^2)\right) \nonumber&#10;\end{align}&#10;&#10;&#10;&#10;\end{document}"/>
  <p:tag name="IGUANATEXSIZE" val="18"/>
  <p:tag name="IGUANATEXCURSOR" val="357"/>
  <p:tag name="TRANSPARENCY" val="True"/>
  <p:tag name="FILENAME" val=""/>
  <p:tag name="INPUTTYPE" val="0"/>
  <p:tag name="LATEXENGINEID" val="0"/>
  <p:tag name="TEMPFOLDER" val="c:\temp\"/>
</p:tagLst>
</file>

<file path=ppt/tags/tag20.xml><?xml version="1.0" encoding="utf-8"?>
<p:tagLst xmlns:a="http://schemas.openxmlformats.org/drawingml/2006/main" xmlns:r="http://schemas.openxmlformats.org/officeDocument/2006/relationships" xmlns:p="http://schemas.openxmlformats.org/presentationml/2006/main">
  <p:tag name="ORIGINALHEIGHT" val="315"/>
  <p:tag name="ORIGINALWIDTH" val="3120.75"/>
  <p:tag name="OUTPUTDPI" val="1200"/>
  <p:tag name="LATEXADDIN" val="\documentclass{article}&#10;\usepackage{amsmath}&#10;\usepackage{color}&#10;\pagestyle{empty}&#10;\begin{document}&#10;&#10;\[&#10;\Upsilon_\mathrm{CC+CL+LL}=\frac{8  m_N^3&#10; p_N^2 {\color{red}\sin\theta_N^2}&#10; T_N{\color{blue}\tilde{G}_E^2(Q^2)}}{(m_N+T_N) (2&#10; m_N+T_N)&#10; (p_N\cos\theta_N&#10; -T_N)^3}&#10;\]&#10;&#10;&#10;\end{document}"/>
  <p:tag name="IGUANATEXSIZE" val="18"/>
  <p:tag name="IGUANATEXCURSOR" val="179"/>
  <p:tag name="TRANSPARENCY" val="True"/>
  <p:tag name="FILENAME" val=""/>
  <p:tag name="INPUTTYPE" val="0"/>
  <p:tag name="LATEXENGINEID" val="0"/>
  <p:tag name="TEMPFOLDER" val="c:\temp\"/>
</p:tagLst>
</file>

<file path=ppt/tags/tag21.xml><?xml version="1.0" encoding="utf-8"?>
<p:tagLst xmlns:a="http://schemas.openxmlformats.org/drawingml/2006/main" xmlns:r="http://schemas.openxmlformats.org/officeDocument/2006/relationships" xmlns:p="http://schemas.openxmlformats.org/presentationml/2006/main">
  <p:tag name="ORIGINALHEIGHT" val="389.25"/>
  <p:tag name="ORIGINALWIDTH" val="5523.75"/>
  <p:tag name="OUTPUTDPI" val="1200"/>
  <p:tag name="LATEXADDIN" val="\documentclass{article}&#10;\usepackage{amsmath}&#10;\usepackage{color}&#10;\pagestyle{empty}&#10;\begin{document}&#10;&#10;\[&#10;\Upsilon_\mathrm{T}=\frac{4 m_N p_N^2&#10; T_N \left((m_N+T_N)\cos\theta_N^2&#10;  -2&#10; p_N\cos\theta_N&#10; +m_N+T_N\right)&#10; \left(T_N{\color{blue}\tilde{G}_M^2(Q^2)}&#10; + (2&#10; m_N+T_N){\color{blue}\tilde{G}_A^2(Q^2)}\right)}{(m_N+T_N) (2 m_N+T_N)&#10; (p_N\cos\theta_N -T_N)^3}&#10;\]&#10;&#10;&#10;\end{document}"/>
  <p:tag name="IGUANATEXSIZE" val="18"/>
  <p:tag name="IGUANATEXCURSOR" val="305"/>
  <p:tag name="TRANSPARENCY" val="True"/>
  <p:tag name="FILENAME" val=""/>
  <p:tag name="INPUTTYPE" val="0"/>
  <p:tag name="LATEXENGINEID" val="0"/>
  <p:tag name="TEMPFOLDER" val="c:\temp\"/>
</p:tagLst>
</file>

<file path=ppt/tags/tag22.xml><?xml version="1.0" encoding="utf-8"?>
<p:tagLst xmlns:a="http://schemas.openxmlformats.org/drawingml/2006/main" xmlns:r="http://schemas.openxmlformats.org/officeDocument/2006/relationships" xmlns:p="http://schemas.openxmlformats.org/presentationml/2006/main">
  <p:tag name="ORIGINALHEIGHT" val="315"/>
  <p:tag name="ORIGINALWIDTH" val="3057"/>
  <p:tag name="OUTPUTDPI" val="1200"/>
  <p:tag name="LATEXADDIN" val="\documentclass{article}&#10;\usepackage{amsmath}&#10;\usepackage{color}&#10;\pagestyle{empty}&#10;\begin{document}&#10;&#10;\[&#10;\Upsilon_\mathrm{T'}=\frac{8  m_N&#10; T_N^2 (2&#10; m_N-p_N\cos\theta_N+T_N&#10; ){\color{blue}\tilde{G}_A(Q^2) \tilde{G}_M(Q^2)}}{(m_N+T_N)&#10; (p_N\cos\theta_N&#10; -T_N)^2}&#10;\]&#10;&#10;&#10;\end{document}"/>
  <p:tag name="IGUANATEXSIZE" val="18"/>
  <p:tag name="IGUANATEXCURSOR" val="221"/>
  <p:tag name="TRANSPARENCY" val="True"/>
  <p:tag name="FILENAME" val=""/>
  <p:tag name="INPUTTYPE" val="0"/>
  <p:tag name="LATEXENGINEID" val="0"/>
  <p:tag name="TEMPFOLDER" val="c:\temp\"/>
</p:tagLst>
</file>

<file path=ppt/tags/tag23.xml><?xml version="1.0" encoding="utf-8"?>
<p:tagLst xmlns:a="http://schemas.openxmlformats.org/drawingml/2006/main" xmlns:r="http://schemas.openxmlformats.org/officeDocument/2006/relationships" xmlns:p="http://schemas.openxmlformats.org/presentationml/2006/main">
  <p:tag name="ORIGINALHEIGHT" val="299.25"/>
  <p:tag name="ORIGINALWIDTH" val="744"/>
  <p:tag name="OUTPUTDPI" val="1200"/>
  <p:tag name="LATEXADDIN" val="\documentclass{article}&#10;\usepackage{amsmath}&#10;\usepackage{color}&#10;\usepackage{bm}&#10;\pagestyle{empty}&#10;\begin{document}&#10;&#10;\[&#10;\chi=\left\{\begin{array}{rr}&#10; -1 &amp; \nu \\&#10; 1 &amp; \bar{\nu}&#10; \end{array}\right.&#10;\]&#10;&#10;&#10;\end{document}"/>
  <p:tag name="IGUANATEXSIZE" val="18"/>
  <p:tag name="IGUANATEXCURSOR" val="200"/>
  <p:tag name="TRANSPARENCY" val="True"/>
  <p:tag name="FILENAME" val=""/>
  <p:tag name="INPUTTYPE" val="0"/>
  <p:tag name="LATEXENGINEID" val="0"/>
  <p:tag name="TEMPFOLDER" val="c:\temp\"/>
</p:tagLst>
</file>

<file path=ppt/tags/tag24.xml><?xml version="1.0" encoding="utf-8"?>
<p:tagLst xmlns:a="http://schemas.openxmlformats.org/drawingml/2006/main" xmlns:r="http://schemas.openxmlformats.org/officeDocument/2006/relationships" xmlns:p="http://schemas.openxmlformats.org/presentationml/2006/main">
  <p:tag name="ORIGINALHEIGHT" val="545.25"/>
  <p:tag name="ORIGINALWIDTH" val="2052"/>
  <p:tag name="OUTPUTDPI" val="1200"/>
  <p:tag name="LATEXADDIN" val="\documentclass{article}&#10;\usepackage{amsmath}&#10;\pagestyle{empty}&#10;\begin{document}&#10;&#10;\[&#10;\mathcal{A}_\chi=\frac{ \left(\frac{d\sigma}&#10;{dp_Nd\cos\theta_N}\right)_\chi^p- &#10;\left(\frac{d\sigma}{dp_Nd\cos\theta_N}\right)_\chi^n}{ \left(\frac{d\sigma}{dp_Nd\cos\theta_N}\right)_\chi^p+ \left(\frac{d\sigma}{dp_Nd\cos\theta_N}\right)_\chi^n}&#10;\]&#10;&#10;&#10;\end{document}"/>
  <p:tag name="IGUANATEXSIZE" val="22"/>
  <p:tag name="IGUANATEXCURSOR" val="165"/>
  <p:tag name="TRANSPARENCY" val="True"/>
  <p:tag name="FILENAME" val=""/>
  <p:tag name="INPUTTYPE" val="0"/>
  <p:tag name="LATEXENGINEID" val="0"/>
  <p:tag name="TEMPFOLDER" val="c:\temp\"/>
</p:tagLst>
</file>

<file path=ppt/tags/tag25.xml><?xml version="1.0" encoding="utf-8"?>
<p:tagLst xmlns:a="http://schemas.openxmlformats.org/drawingml/2006/main" xmlns:r="http://schemas.openxmlformats.org/officeDocument/2006/relationships" xmlns:p="http://schemas.openxmlformats.org/presentationml/2006/main">
  <p:tag name="ORIGINALHEIGHT" val="256.468"/>
  <p:tag name="ORIGINALWIDTH" val="485.1894"/>
  <p:tag name="OUTPUTDPI" val="1200"/>
  <p:tag name="LATEXADDIN" val="\documentclass{article}&#10;\usepackage[usenames]{color}&#10;\usepackage{amsmath}&#10;\usepackage{bm}&#10;\pagestyle{empty}&#10;\begin{document}&#10;&#10;\[&#10;\color{blue}\frac{\mathrm{Isovector}}{\mathrm{Isoscalar}}&#10;\]&#10;&#10;&#10;\end{document}"/>
  <p:tag name="IGUANATEXSIZE" val="24"/>
  <p:tag name="IGUANATEXCURSOR" val="141"/>
  <p:tag name="TRANSPARENCY" val="True"/>
  <p:tag name="FILENAME" val=""/>
  <p:tag name="INPUTTYPE" val="0"/>
  <p:tag name="LATEXENGINEID" val="0"/>
  <p:tag name="TEMPFOLDER" val="c:\temp\"/>
</p:tagLst>
</file>

<file path=ppt/tags/tag26.xml><?xml version="1.0" encoding="utf-8"?>
<p:tagLst xmlns:a="http://schemas.openxmlformats.org/drawingml/2006/main" xmlns:r="http://schemas.openxmlformats.org/officeDocument/2006/relationships" xmlns:p="http://schemas.openxmlformats.org/presentationml/2006/main">
  <p:tag name="ORIGINALHEIGHT" val="1006.374"/>
  <p:tag name="ORIGINALWIDTH" val="1049.869"/>
  <p:tag name="OUTPUTDPI" val="1200"/>
  <p:tag name="LATEXADDIN" val="\documentclass{article}&#10;\usepackage{amsmath}&#10;\usepackage{color}&#10;\pagestyle{empty}&#10;\begin{document}&#10;&#10;\begin{tabular}{r|r|r}&#10; \hline\hline&#10; $\rho_s$ &amp; $\mu_s$ &amp; $g_A^s$ \\ \hline\hline&#10; -0.3 &amp; -0.1 &amp; -0.4\\ \hline&#10;  0.0 &amp; 0.0 &amp; -0.3\\ \hline&#10;  0.3 &amp; 0.1 &amp; -0.2\\ \hline&#10;  0.6 &amp; 0.2 &amp; -0.1\\ \hline&#10;  0.9 &amp; 0.3 &amp; 0.0\\ \hline\hline&#10;\end{tabular}&#10;&#10;&#10;\end{document}"/>
  <p:tag name="IGUANATEXSIZE" val="24"/>
  <p:tag name="IGUANATEXCURSOR" val="182"/>
  <p:tag name="TRANSPARENCY" val="True"/>
  <p:tag name="FILENAME" val=""/>
  <p:tag name="INPUTTYPE" val="0"/>
  <p:tag name="LATEXENGINEID" val="0"/>
  <p:tag name="TEMPFOLDER" val="c:\temp\"/>
</p:tagLst>
</file>

<file path=ppt/tags/tag27.xml><?xml version="1.0" encoding="utf-8"?>
<p:tagLst xmlns:a="http://schemas.openxmlformats.org/drawingml/2006/main" xmlns:r="http://schemas.openxmlformats.org/officeDocument/2006/relationships" xmlns:p="http://schemas.openxmlformats.org/presentationml/2006/main">
  <p:tag name="ORIGINALHEIGHT" val="81.75"/>
  <p:tag name="ORIGINALWIDTH" val="102.75"/>
  <p:tag name="OUTPUTDPI" val="1200"/>
  <p:tag name="LATEXADDIN" val="\documentclass{article}&#10;\usepackage{amsmath}&#10;\usepackage{color}&#10;\usepackage{bm}&#10;\pagestyle{empty}&#10;\begin{document}&#10;&#10;\[&#10;\color{red}\rho_s&#10;\]&#10;&#10;&#10;\end{document}"/>
  <p:tag name="IGUANATEXSIZE" val="32"/>
  <p:tag name="IGUANATEXCURSOR" val="130"/>
  <p:tag name="TRANSPARENCY" val="True"/>
  <p:tag name="FILENAME" val=""/>
  <p:tag name="INPUTTYPE" val="0"/>
  <p:tag name="LATEXENGINEID" val="0"/>
  <p:tag name="TEMPFOLDER" val="c:\temp\"/>
</p:tagLst>
</file>

<file path=ppt/tags/tag28.xml><?xml version="1.0" encoding="utf-8"?>
<p:tagLst xmlns:a="http://schemas.openxmlformats.org/drawingml/2006/main" xmlns:r="http://schemas.openxmlformats.org/officeDocument/2006/relationships" xmlns:p="http://schemas.openxmlformats.org/presentationml/2006/main">
  <p:tag name="ORIGINALHEIGHT" val="527.934"/>
  <p:tag name="ORIGINALWIDTH" val="2038.245"/>
  <p:tag name="OUTPUTDPI" val="1200"/>
  <p:tag name="LATEXADDIN" val="\documentclass{article}&#10;\usepackage{amsmath}&#10;\pagestyle{empty}&#10;\begin{document}&#10;&#10;\[&#10;\mathcal{A}_\nu=\frac{ \left(\frac{d\sigma}&#10;{dp_Nd\cos\theta_N}\right)_\nu^p- &#10;\left(\frac{d\sigma}{dp_Nd\cos\theta_N}\right)_\nu^n}&#10;{ \left(\frac{d\sigma}{dp_Nd\cos\theta_N}\right)_\nu^p+ \left(\frac{d\sigma}{dp_Nd\cos\theta_N}\right)_\chi^n}&#10;\]&#10;&#10;&#10;\end{document}"/>
  <p:tag name="IGUANATEXSIZE" val="14"/>
  <p:tag name="IGUANATEXCURSOR" val="269"/>
  <p:tag name="TRANSPARENCY" val="True"/>
  <p:tag name="FILENAME" val=""/>
  <p:tag name="INPUTTYPE" val="0"/>
  <p:tag name="LATEXENGINEID" val="0"/>
  <p:tag name="TEMPFOLDER" val="c:\temp\"/>
</p:tagLst>
</file>

<file path=ppt/tags/tag29.xml><?xml version="1.0" encoding="utf-8"?>
<p:tagLst xmlns:a="http://schemas.openxmlformats.org/drawingml/2006/main" xmlns:r="http://schemas.openxmlformats.org/officeDocument/2006/relationships" xmlns:p="http://schemas.openxmlformats.org/presentationml/2006/main">
  <p:tag name="ORIGINALHEIGHT" val="81.75"/>
  <p:tag name="ORIGINALWIDTH" val="113.25"/>
  <p:tag name="OUTPUTDPI" val="1200"/>
  <p:tag name="LATEXADDIN" val="\documentclass{article}&#10;\usepackage{amsmath}&#10;\usepackage{color}&#10;\usepackage{bm}&#10;\pagestyle{empty}&#10;\begin{document}&#10;&#10;\[&#10;\color{red}\mu_s&#10;\]&#10;&#10;&#10;\end{document}"/>
  <p:tag name="IGUANATEXSIZE" val="32"/>
  <p:tag name="IGUANATEXCURSOR" val="133"/>
  <p:tag name="TRANSPARENCY" val="True"/>
  <p:tag name="FILENAME" val=""/>
  <p:tag name="INPUTTYPE" val="0"/>
  <p:tag name="LATEXENGINEID" val="0"/>
  <p:tag name="TEMPFOLDER" val="c:\temp\"/>
</p:tagLst>
</file>

<file path=ppt/tags/tag3.xml><?xml version="1.0" encoding="utf-8"?>
<p:tagLst xmlns:a="http://schemas.openxmlformats.org/drawingml/2006/main" xmlns:r="http://schemas.openxmlformats.org/officeDocument/2006/relationships" xmlns:p="http://schemas.openxmlformats.org/presentationml/2006/main">
  <p:tag name="ORIGINALHEIGHT" val="483.75"/>
  <p:tag name="ORIGINALWIDTH" val="4116.75"/>
  <p:tag name="OUTPUTDPI" val="1200"/>
  <p:tag name="LATEXADDIN" val="\documentclass{article}&#10;\usepackage{amsmath}&#10;\usepackage{color}&#10;\usepackage{bm}&#10;\pagestyle{empty}&#10;\begin{document}&#10;&#10;\begin{align}&#10;\widetilde{G}_{E,M}^{n}(Q^2)=&amp;&#10;-(1-2\sin^2\theta_W)G_{E,M}^{(1)}(Q^2)&#10;-2\sin^2\theta_ W G_{E,M}^{(0)}(Q^2)&#10;-G_{E,M}^{(s)}(Q^2)\nonumber\\  &#10;=&amp;\frac{1}{2}&#10;\left((1-4\sin ^{2}\theta _{W})G_{E,M}^n(Q^2)&#10;-G_{E,M}^p(Q^2)-2G_{E,M}^{(s)}(Q^2)\right)\nonumber &#10;\end{align}&#10;&#10;&#10;\end{document}"/>
  <p:tag name="IGUANATEXSIZE" val="18"/>
  <p:tag name="IGUANATEXCURSOR" val="238"/>
  <p:tag name="TRANSPARENCY" val="True"/>
  <p:tag name="FILENAME" val=""/>
  <p:tag name="INPUTTYPE" val="0"/>
  <p:tag name="LATEXENGINEID" val="0"/>
  <p:tag name="TEMPFOLDER" val="c:\temp\"/>
</p:tagLst>
</file>

<file path=ppt/tags/tag30.xml><?xml version="1.0" encoding="utf-8"?>
<p:tagLst xmlns:a="http://schemas.openxmlformats.org/drawingml/2006/main" xmlns:r="http://schemas.openxmlformats.org/officeDocument/2006/relationships" xmlns:p="http://schemas.openxmlformats.org/presentationml/2006/main">
  <p:tag name="ORIGINALHEIGHT" val="120.75"/>
  <p:tag name="ORIGINALWIDTH" val="129"/>
  <p:tag name="OUTPUTDPI" val="1200"/>
  <p:tag name="LATEXADDIN" val="\documentclass{article}&#10;\usepackage{amsmath}&#10;\usepackage{color}&#10;\usepackage{bm}&#10;\pagestyle{empty}&#10;\begin{document}&#10;&#10;\[&#10;\color{red}g_A^s&#10;\]&#10;&#10;&#10;\end{document}"/>
  <p:tag name="IGUANATEXSIZE" val="32"/>
  <p:tag name="IGUANATEXCURSOR" val="135"/>
  <p:tag name="TRANSPARENCY" val="True"/>
  <p:tag name="FILENAME" val=""/>
  <p:tag name="INPUTTYPE" val="0"/>
  <p:tag name="LATEXENGINEID" val="0"/>
  <p:tag name="TEMPFOLDER" val="c:\temp\"/>
</p:tagLst>
</file>

<file path=ppt/tags/tag31.xml><?xml version="1.0" encoding="utf-8"?>
<p:tagLst xmlns:a="http://schemas.openxmlformats.org/drawingml/2006/main" xmlns:r="http://schemas.openxmlformats.org/officeDocument/2006/relationships" xmlns:p="http://schemas.openxmlformats.org/presentationml/2006/main">
  <p:tag name="ORIGINALHEIGHT" val="171.7285"/>
  <p:tag name="ORIGINALWIDTH" val="929.8838"/>
  <p:tag name="OUTPUTDPI" val="1200"/>
  <p:tag name="LATEXADDIN" val="\documentclass{article}&#10;\usepackage{amsmath}&#10;\pagestyle{empty}&#10;\begin{document}&#10;&#10;\[&#10;p_+^\parallel=p_1^\parallel+p_2^\parallel=q&#10;\]&#10;&#10;&#10;\end{document}"/>
  <p:tag name="IGUANATEXSIZE" val="24"/>
  <p:tag name="IGUANATEXCURSOR" val="127"/>
  <p:tag name="TRANSPARENCY" val="True"/>
  <p:tag name="FILENAME" val=""/>
  <p:tag name="INPUTTYPE" val="0"/>
  <p:tag name="LATEXENGINEID" val="0"/>
  <p:tag name="TEMPFOLDER" val="c:\temp\"/>
</p:tagLst>
</file>

<file path=ppt/tags/tag32.xml><?xml version="1.0" encoding="utf-8"?>
<p:tagLst xmlns:a="http://schemas.openxmlformats.org/drawingml/2006/main" xmlns:r="http://schemas.openxmlformats.org/officeDocument/2006/relationships" xmlns:p="http://schemas.openxmlformats.org/presentationml/2006/main">
  <p:tag name="ORIGINALHEIGHT" val="113.9857"/>
  <p:tag name="ORIGINALWIDTH" val="1355.081"/>
  <p:tag name="OUTPUTDPI" val="1200"/>
  <p:tag name="LATEXADDIN" val="\documentclass{article}&#10;\usepackage{amsmath}&#10;\pagestyle{empty}&#10;\begin{document}&#10;&#10;\[&#10;E_+=E_1+E_2=\omega+M_d&#10;\]&#10;&#10;&#10;\end{document}"/>
  <p:tag name="IGUANATEXSIZE" val="24"/>
  <p:tag name="IGUANATEXCURSOR" val="106"/>
  <p:tag name="TRANSPARENCY" val="True"/>
  <p:tag name="FILENAME" val=""/>
  <p:tag name="INPUTTYPE" val="0"/>
  <p:tag name="LATEXENGINEID" val="0"/>
  <p:tag name="TEMPFOLDER" val="c:\temp\"/>
</p:tagLst>
</file>

<file path=ppt/tags/tag33.xml><?xml version="1.0" encoding="utf-8"?>
<p:tagLst xmlns:a="http://schemas.openxmlformats.org/drawingml/2006/main" xmlns:r="http://schemas.openxmlformats.org/officeDocument/2006/relationships" xmlns:p="http://schemas.openxmlformats.org/presentationml/2006/main">
  <p:tag name="SELECTIONNAME" val="Group 12"/>
  <p:tag name="LAYER" val="2"/>
</p:tagLst>
</file>

<file path=ppt/tags/tag34.xml><?xml version="1.0" encoding="utf-8"?>
<p:tagLst xmlns:a="http://schemas.openxmlformats.org/drawingml/2006/main" xmlns:r="http://schemas.openxmlformats.org/officeDocument/2006/relationships" xmlns:p="http://schemas.openxmlformats.org/presentationml/2006/main">
  <p:tag name="ORIGINALHEIGHT" val="111"/>
  <p:tag name="ORIGINALWIDTH" val="981.75"/>
  <p:tag name="OUTPUTDPI" val="1200"/>
  <p:tag name="LATEXADDIN" val="\documentclass{article}&#10;\usepackage{amsmath}&#10;\usepackage{color}&#10;\usepackage{bm}&#10;\pagestyle{empty}&#10;\begin{document}&#10;&#10;\[&#10;\nu+d\rightarrow \nu+p+n&#10;\]&#10;&#10;&#10;\end{document}"/>
  <p:tag name="IGUANATEXSIZE" val="24"/>
  <p:tag name="IGUANATEXCURSOR" val="143"/>
  <p:tag name="TRANSPARENCY" val="True"/>
  <p:tag name="FILENAME" val=""/>
  <p:tag name="INPUTTYPE" val="0"/>
  <p:tag name="LATEXENGINEID" val="0"/>
  <p:tag name="TEMPFOLDER" val="c:\temp\"/>
</p:tagLst>
</file>

<file path=ppt/tags/tag35.xml><?xml version="1.0" encoding="utf-8"?>
<p:tagLst xmlns:a="http://schemas.openxmlformats.org/drawingml/2006/main" xmlns:r="http://schemas.openxmlformats.org/officeDocument/2006/relationships" xmlns:p="http://schemas.openxmlformats.org/presentationml/2006/main">
  <p:tag name="ORIGINALHEIGHT" val="86.23921"/>
  <p:tag name="ORIGINALWIDTH" val="848.8939"/>
  <p:tag name="OUTPUTDPI" val="1200"/>
  <p:tag name="LATEXADDIN" val="\documentclass{article}&#10;\usepackage{amsmath}&#10;\usepackage{color}&#10;\pagestyle{empty}&#10;\begin{document}&#10;&#10;\[&#10;\color{blue}\mathrm{Beam\ Direction}&#10;\]&#10;&#10;&#10;\end{document}"/>
  <p:tag name="IGUANATEXSIZE" val="24"/>
  <p:tag name="IGUANATEXCURSOR" val="128"/>
  <p:tag name="TRANSPARENCY" val="True"/>
  <p:tag name="FILENAME" val=""/>
  <p:tag name="INPUTTYPE" val="0"/>
  <p:tag name="LATEXENGINEID" val="0"/>
  <p:tag name="TEMPFOLDER" val="c:\temp\"/>
</p:tagLst>
</file>

<file path=ppt/tags/tag36.xml><?xml version="1.0" encoding="utf-8"?>
<p:tagLst xmlns:a="http://schemas.openxmlformats.org/drawingml/2006/main" xmlns:r="http://schemas.openxmlformats.org/officeDocument/2006/relationships" xmlns:p="http://schemas.openxmlformats.org/presentationml/2006/main">
  <p:tag name="ORIGINALHEIGHT" val="122.9846"/>
  <p:tag name="ORIGINALWIDTH" val="98.98764"/>
  <p:tag name="OUTPUTDPI" val="1200"/>
  <p:tag name="LATEXADDIN" val="\documentclass{article}&#10;\usepackage{amsmath}&#10;\pagestyle{empty}&#10;\begin{document}&#10;&#10;\[&#10;\theta_q&#10;\]&#10;&#10;&#10;\end{document}"/>
  <p:tag name="IGUANATEXSIZE" val="24"/>
  <p:tag name="IGUANATEXCURSOR" val="92"/>
  <p:tag name="TRANSPARENCY" val="True"/>
  <p:tag name="FILENAME" val=""/>
  <p:tag name="INPUTTYPE" val="0"/>
  <p:tag name="LATEXENGINEID" val="0"/>
  <p:tag name="TEMPFOLDER" val="c:\temp\"/>
</p:tagLst>
</file>

<file path=ppt/tags/tag37.xml><?xml version="1.0" encoding="utf-8"?>
<p:tagLst xmlns:a="http://schemas.openxmlformats.org/drawingml/2006/main" xmlns:r="http://schemas.openxmlformats.org/officeDocument/2006/relationships" xmlns:p="http://schemas.openxmlformats.org/presentationml/2006/main">
  <p:tag name="ORIGINALHEIGHT" val="110.9861"/>
  <p:tag name="ORIGINALWIDTH" val="65.99173"/>
  <p:tag name="OUTPUTDPI" val="1200"/>
  <p:tag name="LATEXADDIN" val="\documentclass{article}&#10;\usepackage{amsmath}&#10;\pagestyle{empty}&#10;\begin{document}&#10;&#10;\[&#10;\phi&#10;\]&#10;&#10;&#10;\end{document}"/>
  <p:tag name="IGUANATEXSIZE" val="24"/>
  <p:tag name="IGUANATEXCURSOR" val="88"/>
  <p:tag name="TRANSPARENCY" val="True"/>
  <p:tag name="FILENAME" val=""/>
  <p:tag name="INPUTTYPE" val="0"/>
  <p:tag name="LATEXENGINEID" val="0"/>
  <p:tag name="TEMPFOLDER" val="c:\temp\"/>
</p:tagLst>
</file>

<file path=ppt/tags/tag38.xml><?xml version="1.0" encoding="utf-8"?>
<p:tagLst xmlns:a="http://schemas.openxmlformats.org/drawingml/2006/main" xmlns:r="http://schemas.openxmlformats.org/officeDocument/2006/relationships" xmlns:p="http://schemas.openxmlformats.org/presentationml/2006/main">
  <p:tag name="ORIGINALHEIGHT" val="79.49008"/>
  <p:tag name="ORIGINALWIDTH" val="108.7364"/>
  <p:tag name="OUTPUTDPI" val="1200"/>
  <p:tag name="LATEXADDIN" val="\documentclass{article}&#10;\usepackage{amsmath}&#10;\usepackage{color}&#10;\pagestyle{empty}&#10;\begin{document}&#10;&#10;\[&#10;\color{red}\boldmath{p}_1&#10;\]&#10;&#10;&#10;\end{document}"/>
  <p:tag name="IGUANATEXSIZE" val="24"/>
  <p:tag name="IGUANATEXCURSOR" val="114"/>
  <p:tag name="TRANSPARENCY" val="True"/>
  <p:tag name="FILENAME" val=""/>
  <p:tag name="INPUTTYPE" val="0"/>
  <p:tag name="LATEXENGINEID" val="0"/>
  <p:tag name="TEMPFOLDER" val="c:\temp\"/>
</p:tagLst>
</file>

<file path=ppt/tags/tag39.xml><?xml version="1.0" encoding="utf-8"?>
<p:tagLst xmlns:a="http://schemas.openxmlformats.org/drawingml/2006/main" xmlns:r="http://schemas.openxmlformats.org/officeDocument/2006/relationships" xmlns:p="http://schemas.openxmlformats.org/presentationml/2006/main">
  <p:tag name="ORIGINALHEIGHT" val="79.49008"/>
  <p:tag name="ORIGINALWIDTH" val="111.7361"/>
  <p:tag name="OUTPUTDPI" val="1200"/>
  <p:tag name="LATEXADDIN" val="\documentclass{article}&#10;\usepackage{amsmath}&#10;\usepackage{color}&#10;\pagestyle{empty}&#10;\begin{document}&#10;&#10;\[&#10;\color{red}\boldmath{p}_2&#10;\]&#10;&#10;&#10;\end{document}"/>
  <p:tag name="IGUANATEXSIZE" val="24"/>
  <p:tag name="IGUANATEXCURSOR" val="128"/>
  <p:tag name="TRANSPARENCY" val="True"/>
  <p:tag name="FILENAME" val=""/>
  <p:tag name="INPUTTYPE" val="0"/>
  <p:tag name="LATEXENGINEID" val="0"/>
  <p:tag name="TEMPFOLDER" val="c:\temp\"/>
</p:tagLst>
</file>

<file path=ppt/tags/tag4.xml><?xml version="1.0" encoding="utf-8"?>
<p:tagLst xmlns:a="http://schemas.openxmlformats.org/drawingml/2006/main" xmlns:r="http://schemas.openxmlformats.org/officeDocument/2006/relationships" xmlns:p="http://schemas.openxmlformats.org/presentationml/2006/main">
  <p:tag name="ORIGINALHEIGHT" val="167.25"/>
  <p:tag name="ORIGINALWIDTH" val="1789.5"/>
  <p:tag name="OUTPUTDPI" val="1200"/>
  <p:tag name="LATEXADDIN" val="\documentclass{article}&#10;\usepackage{amsmath}&#10;\usepackage{color}&#10;\usepackage{bm}&#10;\pagestyle{empty}&#10;\begin{document}&#10;&#10;\[&#10;\widetilde{G}_{A}^{p}(Q^2) =-G_{A}^{(1)}(Q^2&#10;)+G_{A}^{(s)}(Q^2) &#10;\]&#10;&#10;&#10;\end{document}"/>
  <p:tag name="IGUANATEXSIZE" val="18"/>
  <p:tag name="IGUANATEXCURSOR" val="164"/>
  <p:tag name="TRANSPARENCY" val="True"/>
  <p:tag name="FILENAME" val=""/>
  <p:tag name="INPUTTYPE" val="0"/>
  <p:tag name="LATEXENGINEID" val="0"/>
  <p:tag name="TEMPFOLDER" val="c:\temp\"/>
</p:tagLst>
</file>

<file path=ppt/tags/tag40.xml><?xml version="1.0" encoding="utf-8"?>
<p:tagLst xmlns:a="http://schemas.openxmlformats.org/drawingml/2006/main" xmlns:r="http://schemas.openxmlformats.org/officeDocument/2006/relationships" xmlns:p="http://schemas.openxmlformats.org/presentationml/2006/main">
  <p:tag name="ORIGINALHEIGHT" val="137.2328"/>
  <p:tag name="ORIGINALWIDTH" val="138.7327"/>
  <p:tag name="OUTPUTDPI" val="1200"/>
  <p:tag name="LATEXADDIN" val="\documentclass{article}&#10;\usepackage{amsmath}&#10;\usepackage{color}&#10;\pagestyle{empty}&#10;\begin{document}&#10;&#10;\[&#10;\color{red} p^\perp&#10;\]&#10;&#10;&#10;\end{document}"/>
  <p:tag name="IGUANATEXSIZE" val="24"/>
  <p:tag name="IGUANATEXCURSOR" val="122"/>
  <p:tag name="TRANSPARENCY" val="True"/>
  <p:tag name="FILENAME" val=""/>
  <p:tag name="INPUTTYPE" val="0"/>
  <p:tag name="LATEXENGINEID" val="0"/>
  <p:tag name="TEMPFOLDER" val="c:\temp\"/>
</p:tagLst>
</file>

<file path=ppt/tags/tag41.xml><?xml version="1.0" encoding="utf-8"?>
<p:tagLst xmlns:a="http://schemas.openxmlformats.org/drawingml/2006/main" xmlns:r="http://schemas.openxmlformats.org/officeDocument/2006/relationships" xmlns:p="http://schemas.openxmlformats.org/presentationml/2006/main">
  <p:tag name="ORIGINALHEIGHT" val="137.2328"/>
  <p:tag name="ORIGINALWIDTH" val="138.7327"/>
  <p:tag name="OUTPUTDPI" val="1200"/>
  <p:tag name="LATEXADDIN" val="\documentclass{article}&#10;\usepackage{amsmath}&#10;\usepackage{color}&#10;\pagestyle{empty}&#10;\begin{document}&#10;&#10;\[&#10;\color{red} p^\perp&#10;\]&#10;&#10;&#10;\end{document}"/>
  <p:tag name="IGUANATEXSIZE" val="24"/>
  <p:tag name="IGUANATEXCURSOR" val="122"/>
  <p:tag name="TRANSPARENCY" val="True"/>
  <p:tag name="FILENAME" val=""/>
  <p:tag name="INPUTTYPE" val="0"/>
  <p:tag name="LATEXENGINEID" val="0"/>
  <p:tag name="TEMPFOLDER" val="c:\temp\"/>
</p:tagLst>
</file>

<file path=ppt/tags/tag42.xml><?xml version="1.0" encoding="utf-8"?>
<p:tagLst xmlns:a="http://schemas.openxmlformats.org/drawingml/2006/main" xmlns:r="http://schemas.openxmlformats.org/officeDocument/2006/relationships" xmlns:p="http://schemas.openxmlformats.org/presentationml/2006/main">
  <p:tag name="ORIGINALHEIGHT" val="163.4795"/>
  <p:tag name="ORIGINALWIDTH" val="108.7364"/>
  <p:tag name="OUTPUTDPI" val="1200"/>
  <p:tag name="LATEXADDIN" val="\documentclass{article}&#10;\usepackage{amsmath}&#10;\usepackage{color}&#10;\pagestyle{empty}&#10;\begin{document}&#10;&#10;\[&#10;\color{red} p^\parallel_1&#10;\]&#10;&#10;&#10;\end{document}"/>
  <p:tag name="IGUANATEXSIZE" val="24"/>
  <p:tag name="IGUANATEXCURSOR" val="128"/>
  <p:tag name="TRANSPARENCY" val="True"/>
  <p:tag name="FILENAME" val=""/>
  <p:tag name="INPUTTYPE" val="0"/>
  <p:tag name="LATEXENGINEID" val="0"/>
  <p:tag name="TEMPFOLDER" val="c:\temp\"/>
</p:tagLst>
</file>

<file path=ppt/tags/tag43.xml><?xml version="1.0" encoding="utf-8"?>
<p:tagLst xmlns:a="http://schemas.openxmlformats.org/drawingml/2006/main" xmlns:r="http://schemas.openxmlformats.org/officeDocument/2006/relationships" xmlns:p="http://schemas.openxmlformats.org/presentationml/2006/main">
  <p:tag name="ORIGINALHEIGHT" val="163.4795"/>
  <p:tag name="ORIGINALWIDTH" val="111.7361"/>
  <p:tag name="OUTPUTDPI" val="1200"/>
  <p:tag name="LATEXADDIN" val="\documentclass{article}&#10;\usepackage{amsmath}&#10;\usepackage{color}&#10;\pagestyle{empty}&#10;\begin{document}&#10;&#10;\[&#10;\color{red} p^\parallel_2&#10;\]&#10;&#10;&#10;\end{document}"/>
  <p:tag name="IGUANATEXSIZE" val="24"/>
  <p:tag name="IGUANATEXCURSOR" val="128"/>
  <p:tag name="TRANSPARENCY" val="True"/>
  <p:tag name="FILENAME" val=""/>
  <p:tag name="INPUTTYPE" val="0"/>
  <p:tag name="LATEXENGINEID" val="0"/>
  <p:tag name="TEMPFOLDER" val="c:\temp\"/>
</p:tagLst>
</file>

<file path=ppt/tags/tag44.xml><?xml version="1.0" encoding="utf-8"?>
<p:tagLst xmlns:a="http://schemas.openxmlformats.org/drawingml/2006/main" xmlns:r="http://schemas.openxmlformats.org/officeDocument/2006/relationships" xmlns:p="http://schemas.openxmlformats.org/presentationml/2006/main">
  <p:tag name="ORIGINALHEIGHT" val="171.75"/>
  <p:tag name="ORIGINALWIDTH" val="138"/>
  <p:tag name="OUTPUTDPI" val="1200"/>
  <p:tag name="LATEXADDIN" val="\documentclass{article}&#10;\usepackage{amsmath}&#10;\usepackage{color}&#10;\pagestyle{empty}&#10;\begin{document}&#10;&#10;\[&#10;\color{red}p_+^\parallel&#10;\]&#10;&#10;&#10;\end{document}"/>
  <p:tag name="IGUANATEXSIZE" val="22"/>
  <p:tag name="IGUANATEXCURSOR" val="127"/>
  <p:tag name="TRANSPARENCY" val="True"/>
  <p:tag name="FILENAME" val=""/>
  <p:tag name="INPUTTYPE" val="0"/>
  <p:tag name="LATEXENGINEID" val="0"/>
  <p:tag name="TEMPFOLDER" val="c:\temp\"/>
</p:tagLst>
</file>

<file path=ppt/tags/tag45.xml><?xml version="1.0" encoding="utf-8"?>
<p:tagLst xmlns:a="http://schemas.openxmlformats.org/drawingml/2006/main" xmlns:r="http://schemas.openxmlformats.org/officeDocument/2006/relationships" xmlns:p="http://schemas.openxmlformats.org/presentationml/2006/main">
  <p:tag name="ORIGINALHEIGHT" val="398.2002"/>
  <p:tag name="ORIGINALWIDTH" val="3607.049"/>
  <p:tag name="OUTPUTDPI" val="1200"/>
  <p:tag name="LATEXADDIN" val="\documentclass{article}&#10;\usepackage{amsmath}&#10;\usepackage{color}&#10;\pagestyle{empty}&#10;\begin{document}&#10;&#10;\[&#10;\left(\frac{d\sigma}{dp^\perp dp_1^\parallel dp_2^\parallel &#10;d\phi}\right)_\chi&#10;=\frac{G^2\cos^2\theta_cm_N^2 p^\perp}{2(2\pi)^5 &#10;E_1E_2(p_+^\parallel\cos\theta_q-E_++M_d)}&#10;\frac{P(k)}{k}{\color{blue}v_0}&#10;{\color{red}\mathcal{F}^2_\chi}&#10;\]&#10;&#10;&#10;\end{document}"/>
  <p:tag name="IGUANATEXSIZE" val="20"/>
  <p:tag name="IGUANATEXCURSOR" val="63"/>
  <p:tag name="TRANSPARENCY" val="True"/>
  <p:tag name="FILENAME" val=""/>
  <p:tag name="INPUTTYPE" val="0"/>
  <p:tag name="LATEXENGINEID" val="0"/>
  <p:tag name="TEMPFOLDER" val="c:\temp\"/>
</p:tagLst>
</file>

<file path=ppt/tags/tag46.xml><?xml version="1.0" encoding="utf-8"?>
<p:tagLst xmlns:a="http://schemas.openxmlformats.org/drawingml/2006/main" xmlns:r="http://schemas.openxmlformats.org/officeDocument/2006/relationships" xmlns:p="http://schemas.openxmlformats.org/presentationml/2006/main">
  <p:tag name="ORIGINALHEIGHT" val="224.222"/>
  <p:tag name="ORIGINALWIDTH" val="1305.587"/>
  <p:tag name="OUTPUTDPI" val="1200"/>
  <p:tag name="LATEXADDIN" val="\documentclass{article}&#10;\usepackage{amsmath}&#10;\pagestyle{empty}&#10;\begin{document}&#10;&#10;\[&#10;E_i=\sqrt{{p_i^\parallel}^2+{p^\perp}^2+m_N^2}&#10;\]&#10;&#10;&#10;\end{document}"/>
  <p:tag name="IGUANATEXSIZE" val="20"/>
  <p:tag name="IGUANATEXCURSOR" val="130"/>
  <p:tag name="TRANSPARENCY" val="True"/>
  <p:tag name="FILENAME" val=""/>
  <p:tag name="INPUTTYPE" val="0"/>
  <p:tag name="LATEXENGINEID" val="0"/>
  <p:tag name="TEMPFOLDER" val="c:\temp\"/>
</p:tagLst>
</file>

<file path=ppt/tags/tag47.xml><?xml version="1.0" encoding="utf-8"?>
<p:tagLst xmlns:a="http://schemas.openxmlformats.org/drawingml/2006/main" xmlns:r="http://schemas.openxmlformats.org/officeDocument/2006/relationships" xmlns:p="http://schemas.openxmlformats.org/presentationml/2006/main">
  <p:tag name="ORIGINALHEIGHT" val="405.6993"/>
  <p:tag name="ORIGINALWIDTH" val="1526.809"/>
  <p:tag name="OUTPUTDPI" val="1200"/>
  <p:tag name="LATEXADDIN" val="\documentclass{article}&#10;\usepackage{amsmath}&#10;\pagestyle{empty}&#10;\begin{document}&#10;&#10;\[&#10;k=\frac{{p_+^\parallel}^2-(E_+-M_d)^2}&#10;{2(p_+^\parallel\cos\theta_q-E_++M_d)}&#10;\]&#10;&#10;&#10;\end{document}"/>
  <p:tag name="IGUANATEXSIZE" val="20"/>
  <p:tag name="IGUANATEXCURSOR" val="123"/>
  <p:tag name="TRANSPARENCY" val="True"/>
  <p:tag name="FILENAME" val=""/>
  <p:tag name="INPUTTYPE" val="0"/>
  <p:tag name="LATEXENGINEID" val="0"/>
  <p:tag name="TEMPFOLDER" val="c:\temp\"/>
</p:tagLst>
</file>

<file path=ppt/tags/tag48.xml><?xml version="1.0" encoding="utf-8"?>
<p:tagLst xmlns:a="http://schemas.openxmlformats.org/drawingml/2006/main" xmlns:r="http://schemas.openxmlformats.org/officeDocument/2006/relationships" xmlns:p="http://schemas.openxmlformats.org/presentationml/2006/main">
  <p:tag name="ORIGINALHEIGHT" val="522.6846"/>
  <p:tag name="ORIGINALWIDTH" val="2569.179"/>
  <p:tag name="OUTPUTDPI" val="1200"/>
  <p:tag name="LATEXADDIN" val="\documentclass{article}&#10;\usepackage{amsmath}&#10;\pagestyle{empty}&#10;\begin{document}&#10;&#10;\[&#10;p^\perp=\sqrt{\frac{2&#10; m_N p_1^\parallel p_2^\parallel&#10; \left(\sqrt{m_N^2+(p_1^\parallel+p_2^&#10;\parallel)^2}-m_N\right)}{(p_1^\parallel&#10;+p_2^\parallel)^2}}&#10;\]&#10;&#10;&#10;\end{document}"/>
  <p:tag name="IGUANATEXSIZE" val="20"/>
  <p:tag name="IGUANATEXCURSOR" val="92"/>
  <p:tag name="TRANSPARENCY" val="True"/>
  <p:tag name="FILENAME" val=""/>
  <p:tag name="INPUTTYPE" val="0"/>
  <p:tag name="LATEXENGINEID" val="0"/>
  <p:tag name="TEMPFOLDER" val="c:\temp\"/>
</p:tagLst>
</file>

<file path=ppt/tags/tag49.xml><?xml version="1.0" encoding="utf-8"?>
<p:tagLst xmlns:a="http://schemas.openxmlformats.org/drawingml/2006/main" xmlns:r="http://schemas.openxmlformats.org/officeDocument/2006/relationships" xmlns:p="http://schemas.openxmlformats.org/presentationml/2006/main">
  <p:tag name="ORIGINALHEIGHT" val="284.9644"/>
  <p:tag name="ORIGINALWIDTH" val="1753.281"/>
  <p:tag name="OUTPUTDPI" val="1200"/>
  <p:tag name="LATEXADDIN" val="\documentclass{article}&#10;\usepackage[usenames]{color}&#10;\usepackage{amsmath}&#10;\usepackage{bm}&#10;\pagestyle{empty}&#10;\begin{document}&#10;&#10;\[&#10;\color{blue} y=\frac{(M_d+\omega)\sqrt{s(s-4m_N^2)}}{2s}&#10;-\frac{q}{2}&#10;\]&#10;&#10;&#10;\end{document}"/>
  <p:tag name="IGUANATEXSIZE" val="16"/>
  <p:tag name="IGUANATEXCURSOR" val="181"/>
  <p:tag name="TRANSPARENCY" val="True"/>
  <p:tag name="FILENAME" val=""/>
  <p:tag name="INPUTTYPE" val="0"/>
  <p:tag name="LATEXENGINEID" val="0"/>
  <p:tag name="TEMPFOLDER" val="c:\temp\"/>
</p:tagLst>
</file>

<file path=ppt/tags/tag5.xml><?xml version="1.0" encoding="utf-8"?>
<p:tagLst xmlns:a="http://schemas.openxmlformats.org/drawingml/2006/main" xmlns:r="http://schemas.openxmlformats.org/officeDocument/2006/relationships" xmlns:p="http://schemas.openxmlformats.org/presentationml/2006/main">
  <p:tag name="ORIGINALHEIGHT" val="167.25"/>
  <p:tag name="ORIGINALWIDTH" val="1692.75"/>
  <p:tag name="OUTPUTDPI" val="1200"/>
  <p:tag name="LATEXADDIN" val="\documentclass{article}&#10;\usepackage{amsmath}&#10;\usepackage{color}&#10;\usepackage{bm}&#10;\pagestyle{empty}&#10;\begin{document}&#10;&#10;\[&#10;\widetilde{G}_{A}^{n}(Q^2) =G_{A}^{(1)}(Q^2)&#10;+G_{A}^{(s)}(Q^2)&#10;\]&#10;&#10;&#10;\end{document}"/>
  <p:tag name="IGUANATEXSIZE" val="18"/>
  <p:tag name="IGUANATEXCURSOR" val="164"/>
  <p:tag name="TRANSPARENCY" val="True"/>
  <p:tag name="FILENAME" val=""/>
  <p:tag name="INPUTTYPE" val="0"/>
  <p:tag name="LATEXENGINEID" val="0"/>
  <p:tag name="TEMPFOLDER" val="c:\temp\"/>
</p:tagLst>
</file>

<file path=ppt/tags/tag50.xml><?xml version="1.0" encoding="utf-8"?>
<p:tagLst xmlns:a="http://schemas.openxmlformats.org/drawingml/2006/main" xmlns:r="http://schemas.openxmlformats.org/officeDocument/2006/relationships" xmlns:p="http://schemas.openxmlformats.org/presentationml/2006/main">
  <p:tag name="ORIGINALHEIGHT" val="110.9861"/>
  <p:tag name="ORIGINALWIDTH" val="981.6273"/>
  <p:tag name="OUTPUTDPI" val="1200"/>
  <p:tag name="LATEXADDIN" val="\documentclass{article}&#10;\usepackage{amsmath}&#10;\usepackage{color}&#10;\usepackage{bm}&#10;\pagestyle{empty}&#10;\begin{document}&#10;&#10;\[&#10;\color{red}\nu+d\rightarrow \nu+p+n&#10;\]&#10;&#10;&#10;\end{document}"/>
  <p:tag name="IGUANATEXSIZE" val="32"/>
  <p:tag name="IGUANATEXCURSOR" val="130"/>
  <p:tag name="TRANSPARENCY" val="True"/>
  <p:tag name="FILENAME" val=""/>
  <p:tag name="INPUTTYPE" val="0"/>
  <p:tag name="LATEXENGINEID" val="0"/>
  <p:tag name="TEMPFOLDER" val="c:\temp\"/>
</p:tagLst>
</file>

<file path=ppt/tags/tag51.xml><?xml version="1.0" encoding="utf-8"?>
<p:tagLst xmlns:a="http://schemas.openxmlformats.org/drawingml/2006/main" xmlns:r="http://schemas.openxmlformats.org/officeDocument/2006/relationships" xmlns:p="http://schemas.openxmlformats.org/presentationml/2006/main">
  <p:tag name="ORIGINALHEIGHT" val="1772.029"/>
  <p:tag name="ORIGINALWIDTH" val="4357.705"/>
  <p:tag name="OUTPUTDPI" val="1200"/>
  <p:tag name="LATEXADDIN" val="\documentclass{article}&#10;\usepackage[usenames]{color}&#10;\usepackage{amsmath}&#10;\usepackage{bm}&#10;\pagestyle{empty}&#10;\begin{document}&#10;&#10;\begin{align}&#10; {\color{red}{\cal F}_\chi^2}=&amp;{\color{blue}\hat{V}_{CC}}&#10;{\color{red}(w_{CC}^{VV(I)}+w_{CC}^{AA(I)})}&#10; +2{\color{blue}\hat{V}_{CL}}&#10;{\color{red}(w_{CL}^{VV(I)}+w_{CL}^{AA(I)})}&#10; +{\color{blue}\hat{V}_{LL}}&#10;{\color{red}(w_{LL}^{VV(I)}+w_{LL}^{AA(I)})}\nonumber\\&#10; &amp;+{\color{blue}\hat{V}_T}&#10;{\color{red}(w_{T}^{VV(I)}+w_{T}^{AA(I)})}\nonumber\\&#10; &amp;+{\color{blue}\hat{V}_{TT}}&#10;\left[{\color{red}(w_{TT}^{VV(I)}+w_{TT}^{AA(I)})}&#10;{\color{magenta}\cos 2\phi}&#10;+{\color{red}(w_{TT}^{VV(II)}+w_{TT}^{AA(II)})}&#10;{\color{magenta}\sin 2\phi}\right]\nonumber\\&#10; &amp;+{\color{blue}\hat{V}_{TC}}&#10;\left[{\color{red}(w_{TC}^{VV(I)}+w_{TC}^{AA(I)})}&#10;{\color{magenta}\cos\phi}&#10; +{\color{red}(w_{TC}^{VV(II)}+w_{TC}^{AA(II)})}&#10;{\color{magenta}\sin\phi})\right]\nonumber\\&#10; &amp;+{\color{blue}\hat{V}_{TL}}&#10;\left[{\color{red}(w_{TL}^{VV(I)}+w_{TL}^{AA(I)})}&#10;{\color{magenta}\cos\phi}&#10; +{\color{red}(w_{TL}^{VV(II)}+w_{TL}^{AA(II)})}&#10;{\color{magenta}\sin\phi}\right]&#10; \nonumber\\&#10; &amp;+\chi\left[{\color{blue}\hat{V}_{T'}}&#10;{\color{red}w^{VA(I)}_{T'}}+&#10;{\color{blue}\hat{V}_{TC'}}({\color{red}w^{VA(I)}_{TC'}}&#10;{\color{magenta}\cos\phi}&#10; +{\color{red}w_{TC'}^{VA(II)}}{\color{magenta}&#10;\sin\phi})\right.\nonumber\\&#10; &amp;\left.+{\color{blue}\hat{V}_{TL'}}&#10;({\color{red}w^{VA(I)}_{TL'}}&#10;{\color{magenta}\cos\phi}&#10; +{\color{red}w^{VA(II)}_{TL'}}{\color{magenta}&#10;\sin\phi})\right]\nonumber&#10;\end{align}&#10;&#10;&#10;\end{document}"/>
  <p:tag name="IGUANATEXSIZE" val="20"/>
  <p:tag name="IGUANATEXCURSOR" val="1068"/>
  <p:tag name="TRANSPARENCY" val="True"/>
  <p:tag name="FILENAME" val=""/>
  <p:tag name="INPUTTYPE" val="0"/>
  <p:tag name="LATEXENGINEID" val="0"/>
  <p:tag name="TEMPFOLDER" val="c:\temp\"/>
</p:tagLst>
</file>

<file path=ppt/tags/tag52.xml><?xml version="1.0" encoding="utf-8"?>
<p:tagLst xmlns:a="http://schemas.openxmlformats.org/drawingml/2006/main" xmlns:r="http://schemas.openxmlformats.org/officeDocument/2006/relationships" xmlns:p="http://schemas.openxmlformats.org/presentationml/2006/main">
  <p:tag name="ORIGINALHEIGHT" val="256.468"/>
  <p:tag name="ORIGINALWIDTH" val="1073.116"/>
  <p:tag name="OUTPUTDPI" val="1200"/>
  <p:tag name="LATEXADDIN" val="\documentclass{article}&#10;\usepackage[usenames]{color}&#10;\usepackage{amsmath}&#10;\usepackage{bm}&#10;\pagestyle{empty}&#10;\begin{document}&#10;&#10;\color{blue}&#10;\[&#10;v_0\rightarrow 4|\bm{k}||\bm{k}'|\cos^2&#10;\frac{\theta_l}{2}&#10;\]&#10;&#10;&#10;\end{document}"/>
  <p:tag name="IGUANATEXSIZE" val="18"/>
  <p:tag name="IGUANATEXCURSOR" val="138"/>
  <p:tag name="TRANSPARENCY" val="True"/>
  <p:tag name="FILENAME" val=""/>
  <p:tag name="INPUTTYPE" val="0"/>
  <p:tag name="LATEXENGINEID" val="0"/>
  <p:tag name="TEMPFOLDER" val="c:\temp\"/>
</p:tagLst>
</file>

<file path=ppt/tags/tag53.xml><?xml version="1.0" encoding="utf-8"?>
<p:tagLst xmlns:a="http://schemas.openxmlformats.org/drawingml/2006/main" xmlns:r="http://schemas.openxmlformats.org/officeDocument/2006/relationships" xmlns:p="http://schemas.openxmlformats.org/presentationml/2006/main">
  <p:tag name="ORIGINALHEIGHT" val="2366.704"/>
  <p:tag name="ORIGINALWIDTH" val="1686.539"/>
  <p:tag name="OUTPUTDPI" val="1200"/>
  <p:tag name="LATEXADDIN" val="\documentclass{article}&#10;\usepackage[usenames]{color}&#10;\usepackage{amsmath}&#10;\usepackage{bm}&#10;\pagestyle{empty}&#10;\begin{document}&#10;&#10;\color{blue}&#10;\begin{align}&#10;&amp;\hat{V}_{CC}= 1 \nonumber\\&#10;&amp;\hat{V}_{CL} -\frac{\omega}{|\bm{q}|}\nonumber\\&#10;&amp;\hat{V}_{LL}=\frac{\omega^2}{\bm{q}^2}\nonumber\\&#10;&amp;\hat{V}_{T}=\left( \frac{Q^2}{2\bm{q}^2}+\tan^2\frac{\theta_l}{2}\right)\nonumber\\&#10;&amp;\hat{V}_{TT}= -\frac{Q^2}{2\bm{q}^2} \nonumber\\&#10;&amp;\hat{V}_{TC}= -\frac{1}{\sqrt{2}}\sqrt{\frac{Q^2}{\bm{q}^2}+\tan^2\frac{\theta_l}{2}}\nonumber\\&#10;&amp;\hat{V}_{TL}= -\frac{1}{\sqrt{2}}\frac{\nu}{|\bm{q}|}\sqrt{\frac{Q^2}{\bm{q}^2}+\tan^2\frac{\theta_l}{2}}\nonumber\\&#10;\nonumber&#10;\end{align}&#10;&#10;&#10;\end{document}"/>
  <p:tag name="IGUANATEXSIZE" val="18"/>
  <p:tag name="IGUANATEXCURSOR" val="171"/>
  <p:tag name="TRANSPARENCY" val="True"/>
  <p:tag name="FILENAME" val=""/>
  <p:tag name="INPUTTYPE" val="0"/>
  <p:tag name="LATEXENGINEID" val="0"/>
  <p:tag name="TEMPFOLDER" val="c:\temp\"/>
</p:tagLst>
</file>

<file path=ppt/tags/tag54.xml><?xml version="1.0" encoding="utf-8"?>
<p:tagLst xmlns:a="http://schemas.openxmlformats.org/drawingml/2006/main" xmlns:r="http://schemas.openxmlformats.org/officeDocument/2006/relationships" xmlns:p="http://schemas.openxmlformats.org/presentationml/2006/main">
  <p:tag name="ORIGINALHEIGHT" val="1046.119"/>
  <p:tag name="ORIGINALWIDTH" val="1515.561"/>
  <p:tag name="OUTPUTDPI" val="1200"/>
  <p:tag name="LATEXADDIN" val="\documentclass{article}&#10;\usepackage[usenames]{color}&#10;\usepackage{amsmath}&#10;\usepackage{bm}&#10;\pagestyle{empty}&#10;\begin{document}&#10;&#10;\color{blue}&#10;\begin{align}&#10;&amp;\hat{V}_{T'}= \tan\frac{\theta_l}{2}\sqrt{\frac{Q^2}{\bm{q}^2}+\tan^2\frac{\theta_l}{2}}\nonumber\\&#10;&amp;\hat{V}_{TC'}= -\frac{1}{\sqrt{2}}\tan\frac{\theta_l}{2}\nonumber\\&#10;&amp;\hat{V}_{TL'}= \frac{1}{\sqrt{2}}&#10;\frac{\nu}{|\bm{q}|}\tan\frac{\theta_l}{2}\nonumber. &#10;\end{align}&#10;&#10;&#10;\end{document}"/>
  <p:tag name="IGUANATEXSIZE" val="18"/>
  <p:tag name="IGUANATEXCURSOR" val="138"/>
  <p:tag name="TRANSPARENCY" val="True"/>
  <p:tag name="FILENAME" val=""/>
  <p:tag name="INPUTTYPE" val="0"/>
  <p:tag name="LATEXENGINEID" val="0"/>
  <p:tag name="TEMPFOLDER" val="c:\temp\"/>
</p:tagLst>
</file>

<file path=ppt/tags/tag55.xml><?xml version="1.0" encoding="utf-8"?>
<p:tagLst xmlns:a="http://schemas.openxmlformats.org/drawingml/2006/main" xmlns:r="http://schemas.openxmlformats.org/officeDocument/2006/relationships" xmlns:p="http://schemas.openxmlformats.org/presentationml/2006/main">
  <p:tag name="ORIGINALHEIGHT" val="128.2339"/>
  <p:tag name="ORIGINALWIDTH" val="380.9524"/>
  <p:tag name="OUTPUTDPI" val="1200"/>
  <p:tag name="LATEXADDIN" val="\documentclass{article}&#10;\usepackage[usenames]{color}&#10;\usepackage{amsmath}&#10;\usepackage{bm}&#10;\pagestyle{empty}&#10;\begin{document}&#10;&#10;\[&#10;\theta_q=0^\circ&#10;\]&#10;&#10;&#10;\end{document}"/>
  <p:tag name="IGUANATEXSIZE" val="32"/>
  <p:tag name="IGUANATEXCURSOR" val="145"/>
  <p:tag name="TRANSPARENCY" val="True"/>
  <p:tag name="FILENAME" val=""/>
  <p:tag name="INPUTTYPE" val="0"/>
  <p:tag name="LATEXENGINEID" val="0"/>
  <p:tag name="TEMPFOLDER" val="c:\temp\"/>
</p:tagLst>
</file>

<file path=ppt/tags/tag56.xml><?xml version="1.0" encoding="utf-8"?>
<p:tagLst xmlns:a="http://schemas.openxmlformats.org/drawingml/2006/main" xmlns:r="http://schemas.openxmlformats.org/officeDocument/2006/relationships" xmlns:p="http://schemas.openxmlformats.org/presentationml/2006/main">
  <p:tag name="ORIGINALHEIGHT" val="148.4814"/>
  <p:tag name="ORIGINALWIDTH" val="496.438"/>
  <p:tag name="OUTPUTDPI" val="1200"/>
  <p:tag name="LATEXADDIN" val="\documentclass{article}&#10;\usepackage[usenames]{color}&#10;\usepackage{amsmath}&#10;\usepackage{bm}&#10;\pagestyle{empty}&#10;\begin{document}&#10;&#10;\[&#10;p^\parallel\ \mathrm{(GeV)}&#10;\]&#10;&#10;&#10;\end{document}"/>
  <p:tag name="IGUANATEXSIZE" val="28"/>
  <p:tag name="IGUANATEXCURSOR" val="156"/>
  <p:tag name="TRANSPARENCY" val="True"/>
  <p:tag name="FILENAME" val=""/>
  <p:tag name="INPUTTYPE" val="0"/>
  <p:tag name="LATEXENGINEID" val="0"/>
  <p:tag name="TEMPFOLDER" val="c:\temp\"/>
</p:tagLst>
</file>

<file path=ppt/tags/tag57.xml><?xml version="1.0" encoding="utf-8"?>
<p:tagLst xmlns:a="http://schemas.openxmlformats.org/drawingml/2006/main" xmlns:r="http://schemas.openxmlformats.org/officeDocument/2006/relationships" xmlns:p="http://schemas.openxmlformats.org/presentationml/2006/main">
  <p:tag name="ORIGINALHEIGHT" val="123.7346"/>
  <p:tag name="ORIGINALWIDTH" val="434.1957"/>
  <p:tag name="OUTPUTDPI" val="1200"/>
  <p:tag name="LATEXADDIN" val="\documentclass{article}&#10;\usepackage[usenames]{color}&#10;\usepackage{amsmath}&#10;\usepackage{bm}&#10;\pagestyle{empty}&#10;\begin{document}&#10;&#10;\[&#10;\color{blue} k\ \mathrm{(GeV)}&#10;\]&#10;&#10;&#10;\end{document}"/>
  <p:tag name="IGUANATEXSIZE" val="24"/>
  <p:tag name="IGUANATEXCURSOR" val="159"/>
  <p:tag name="TRANSPARENCY" val="True"/>
  <p:tag name="FILENAME" val=""/>
  <p:tag name="INPUTTYPE" val="0"/>
  <p:tag name="LATEXENGINEID" val="0"/>
  <p:tag name="TEMPFOLDER" val="c:\temp\"/>
</p:tagLst>
</file>

<file path=ppt/tags/tag58.xml><?xml version="1.0" encoding="utf-8"?>
<p:tagLst xmlns:a="http://schemas.openxmlformats.org/drawingml/2006/main" xmlns:r="http://schemas.openxmlformats.org/officeDocument/2006/relationships" xmlns:p="http://schemas.openxmlformats.org/presentationml/2006/main">
  <p:tag name="ORIGINALHEIGHT" val="140.9824"/>
  <p:tag name="ORIGINALWIDTH" val="578.1777"/>
  <p:tag name="OUTPUTDPI" val="1200"/>
  <p:tag name="LATEXADDIN" val="\documentclass{article}&#10;\usepackage[usenames]{color}&#10;\usepackage{amsmath}&#10;\usepackage{bm}&#10;\pagestyle{empty}&#10;\begin{document}&#10;&#10;\[&#10;\color{red} Q^2\ \mathrm{(GeV^2)}&#10;\]&#10;&#10;&#10;\end{document}"/>
  <p:tag name="IGUANATEXSIZE" val="24"/>
  <p:tag name="IGUANATEXCURSOR" val="162"/>
  <p:tag name="TRANSPARENCY" val="True"/>
  <p:tag name="FILENAME" val=""/>
  <p:tag name="INPUTTYPE" val="0"/>
  <p:tag name="LATEXENGINEID" val="0"/>
  <p:tag name="TEMPFOLDER" val="c:\temp\"/>
</p:tagLst>
</file>

<file path=ppt/tags/tag59.xml><?xml version="1.0" encoding="utf-8"?>
<p:tagLst xmlns:a="http://schemas.openxmlformats.org/drawingml/2006/main" xmlns:r="http://schemas.openxmlformats.org/officeDocument/2006/relationships" xmlns:p="http://schemas.openxmlformats.org/presentationml/2006/main">
  <p:tag name="ORIGINALHEIGHT" val="117.7353"/>
  <p:tag name="ORIGINALWIDTH" val="464.9419"/>
  <p:tag name="OUTPUTDPI" val="1200"/>
  <p:tag name="LATEXADDIN" val="\documentclass{article}&#10;\usepackage[usenames]{color}&#10;\usepackage{amsmath}&#10;\usepackage{bm}&#10;\pagestyle{empty}&#10;\begin{document}&#10;&#10;\[&#10;\color{blue} \phi=180^\circ&#10;\]&#10;&#10;&#10;\end{document}"/>
  <p:tag name="IGUANATEXSIZE" val="18"/>
  <p:tag name="IGUANATEXCURSOR" val="156"/>
  <p:tag name="TRANSPARENCY" val="True"/>
  <p:tag name="FILENAME" val=""/>
  <p:tag name="INPUTTYPE" val="0"/>
  <p:tag name="LATEXENGINEID" val="0"/>
  <p:tag name="TEMPFOLDER" val="c:\temp\"/>
</p:tagLst>
</file>

<file path=ppt/tags/tag6.xml><?xml version="1.0" encoding="utf-8"?>
<p:tagLst xmlns:a="http://schemas.openxmlformats.org/drawingml/2006/main" xmlns:r="http://schemas.openxmlformats.org/officeDocument/2006/relationships" xmlns:p="http://schemas.openxmlformats.org/presentationml/2006/main">
  <p:tag name="ORIGINALHEIGHT" val="573.6783"/>
  <p:tag name="ORIGINALWIDTH" val="1218.598"/>
  <p:tag name="OUTPUTDPI" val="1200"/>
  <p:tag name="LATEXADDIN" val="\documentclass{article}&#10;\usepackage{amsmath}&#10;\usepackage{color}&#10;\usepackage{bm}&#10;\pagestyle{empty}&#10;\begin{document}&#10;&#10;\begin{align}&#10;G_E^s(Q^2)=&amp;{\color{blue}\rho_s}\tau G_D(Q^2)\nonumber\\&#10;G_M^s(Q^2)=&amp;{\color{blue}\mu_s} G_D(Q^2)\nonumber\\&#10;G_A^{(s)}(Q^2)=&amp;{\color{blue}g_A^s} G_D(Q^2)\nonumber&#10;\end{align}&#10;&#10;&#10;\end{document}"/>
  <p:tag name="IGUANATEXSIZE" val="18"/>
  <p:tag name="IGUANATEXCURSOR" val="274"/>
  <p:tag name="TRANSPARENCY" val="True"/>
  <p:tag name="FILENAME" val=""/>
  <p:tag name="INPUTTYPE" val="0"/>
  <p:tag name="LATEXENGINEID" val="0"/>
  <p:tag name="TEMPFOLDER" val="c:\temp\"/>
</p:tagLst>
</file>

<file path=ppt/tags/tag60.xml><?xml version="1.0" encoding="utf-8"?>
<p:tagLst xmlns:a="http://schemas.openxmlformats.org/drawingml/2006/main" xmlns:r="http://schemas.openxmlformats.org/officeDocument/2006/relationships" xmlns:p="http://schemas.openxmlformats.org/presentationml/2006/main">
  <p:tag name="ORIGINALHEIGHT" val="81.75"/>
  <p:tag name="ORIGINALWIDTH" val="102.75"/>
  <p:tag name="OUTPUTDPI" val="1200"/>
  <p:tag name="LATEXADDIN" val="\documentclass{article}&#10;\usepackage{amsmath}&#10;\usepackage{color}&#10;\usepackage{bm}&#10;\pagestyle{empty}&#10;\begin{document}&#10;&#10;\[&#10;\color{red}\rho_s&#10;\]&#10;&#10;&#10;\end{document}"/>
  <p:tag name="IGUANATEXSIZE" val="32"/>
  <p:tag name="IGUANATEXCURSOR" val="130"/>
  <p:tag name="TRANSPARENCY" val="True"/>
  <p:tag name="FILENAME" val=""/>
  <p:tag name="INPUTTYPE" val="0"/>
  <p:tag name="LATEXENGINEID" val="0"/>
  <p:tag name="TEMPFOLDER" val="c:\temp\"/>
</p:tagLst>
</file>

<file path=ppt/tags/tag61.xml><?xml version="1.0" encoding="utf-8"?>
<p:tagLst xmlns:a="http://schemas.openxmlformats.org/drawingml/2006/main" xmlns:r="http://schemas.openxmlformats.org/officeDocument/2006/relationships" xmlns:p="http://schemas.openxmlformats.org/presentationml/2006/main">
  <p:tag name="ORIGINALHEIGHT" val="81.75"/>
  <p:tag name="ORIGINALWIDTH" val="113.25"/>
  <p:tag name="OUTPUTDPI" val="1200"/>
  <p:tag name="LATEXADDIN" val="\documentclass{article}&#10;\usepackage{amsmath}&#10;\usepackage{color}&#10;\usepackage{bm}&#10;\pagestyle{empty}&#10;\begin{document}&#10;&#10;\[&#10;\color{red}\mu_s&#10;\]&#10;&#10;&#10;\end{document}"/>
  <p:tag name="IGUANATEXSIZE" val="32"/>
  <p:tag name="IGUANATEXCURSOR" val="133"/>
  <p:tag name="TRANSPARENCY" val="True"/>
  <p:tag name="FILENAME" val=""/>
  <p:tag name="INPUTTYPE" val="0"/>
  <p:tag name="LATEXENGINEID" val="0"/>
  <p:tag name="TEMPFOLDER" val="c:\temp\"/>
</p:tagLst>
</file>

<file path=ppt/tags/tag62.xml><?xml version="1.0" encoding="utf-8"?>
<p:tagLst xmlns:a="http://schemas.openxmlformats.org/drawingml/2006/main" xmlns:r="http://schemas.openxmlformats.org/officeDocument/2006/relationships" xmlns:p="http://schemas.openxmlformats.org/presentationml/2006/main">
  <p:tag name="ORIGINALHEIGHT" val="120.75"/>
  <p:tag name="ORIGINALWIDTH" val="129"/>
  <p:tag name="OUTPUTDPI" val="1200"/>
  <p:tag name="LATEXADDIN" val="\documentclass{article}&#10;\usepackage{amsmath}&#10;\usepackage{color}&#10;\usepackage{bm}&#10;\pagestyle{empty}&#10;\begin{document}&#10;&#10;\[&#10;\color{red}g_A^s&#10;\]&#10;&#10;&#10;\end{document}"/>
  <p:tag name="IGUANATEXSIZE" val="32"/>
  <p:tag name="IGUANATEXCURSOR" val="135"/>
  <p:tag name="TRANSPARENCY" val="True"/>
  <p:tag name="FILENAME" val=""/>
  <p:tag name="INPUTTYPE" val="0"/>
  <p:tag name="LATEXENGINEID" val="0"/>
  <p:tag name="TEMPFOLDER" val="c:\temp\"/>
</p:tagLst>
</file>

<file path=ppt/tags/tag63.xml><?xml version="1.0" encoding="utf-8"?>
<p:tagLst xmlns:a="http://schemas.openxmlformats.org/drawingml/2006/main" xmlns:r="http://schemas.openxmlformats.org/officeDocument/2006/relationships" xmlns:p="http://schemas.openxmlformats.org/presentationml/2006/main">
  <p:tag name="ORIGINALHEIGHT" val="128.2339"/>
  <p:tag name="ORIGINALWIDTH" val="443.9445"/>
  <p:tag name="OUTPUTDPI" val="1200"/>
  <p:tag name="LATEXADDIN" val="\documentclass{article}&#10;\usepackage[usenames]{color}&#10;\usepackage{amsmath}&#10;\usepackage{bm}&#10;\pagestyle{empty}&#10;\begin{document}&#10;&#10;\[&#10;\theta_q=75^\circ&#10;\]&#10;&#10;&#10;\end{document}"/>
  <p:tag name="IGUANATEXSIZE" val="32"/>
  <p:tag name="IGUANATEXCURSOR" val="146"/>
  <p:tag name="TRANSPARENCY" val="True"/>
  <p:tag name="FILENAME" val=""/>
  <p:tag name="INPUTTYPE" val="0"/>
  <p:tag name="LATEXENGINEID" val="0"/>
  <p:tag name="TEMPFOLDER" val="c:\temp\"/>
</p:tagLst>
</file>

<file path=ppt/tags/tag64.xml><?xml version="1.0" encoding="utf-8"?>
<p:tagLst xmlns:a="http://schemas.openxmlformats.org/drawingml/2006/main" xmlns:r="http://schemas.openxmlformats.org/officeDocument/2006/relationships" xmlns:p="http://schemas.openxmlformats.org/presentationml/2006/main">
  <p:tag name="ORIGINALHEIGHT" val="148.4814"/>
  <p:tag name="ORIGINALWIDTH" val="496.438"/>
  <p:tag name="OUTPUTDPI" val="1200"/>
  <p:tag name="LATEXADDIN" val="\documentclass{article}&#10;\usepackage[usenames]{color}&#10;\usepackage{amsmath}&#10;\usepackage{bm}&#10;\pagestyle{empty}&#10;\begin{document}&#10;&#10;\[&#10;p^\parallel\ \mathrm{(GeV)}&#10;\]&#10;&#10;&#10;\end{document}"/>
  <p:tag name="IGUANATEXSIZE" val="28"/>
  <p:tag name="IGUANATEXCURSOR" val="156"/>
  <p:tag name="TRANSPARENCY" val="True"/>
  <p:tag name="FILENAME" val=""/>
  <p:tag name="INPUTTYPE" val="0"/>
  <p:tag name="LATEXENGINEID" val="0"/>
  <p:tag name="TEMPFOLDER" val="c:\temp\"/>
</p:tagLst>
</file>

<file path=ppt/tags/tag65.xml><?xml version="1.0" encoding="utf-8"?>
<p:tagLst xmlns:a="http://schemas.openxmlformats.org/drawingml/2006/main" xmlns:r="http://schemas.openxmlformats.org/officeDocument/2006/relationships" xmlns:p="http://schemas.openxmlformats.org/presentationml/2006/main">
  <p:tag name="ORIGINALHEIGHT" val="123.7346"/>
  <p:tag name="ORIGINALWIDTH" val="434.1957"/>
  <p:tag name="OUTPUTDPI" val="1200"/>
  <p:tag name="LATEXADDIN" val="\documentclass{article}&#10;\usepackage[usenames]{color}&#10;\usepackage{amsmath}&#10;\usepackage{bm}&#10;\pagestyle{empty}&#10;\begin{document}&#10;&#10;\[&#10;\color{blue} k\ \mathrm{(GeV)}&#10;\]&#10;&#10;&#10;\end{document}"/>
  <p:tag name="IGUANATEXSIZE" val="24"/>
  <p:tag name="IGUANATEXCURSOR" val="159"/>
  <p:tag name="TRANSPARENCY" val="True"/>
  <p:tag name="FILENAME" val=""/>
  <p:tag name="INPUTTYPE" val="0"/>
  <p:tag name="LATEXENGINEID" val="0"/>
  <p:tag name="TEMPFOLDER" val="c:\temp\"/>
</p:tagLst>
</file>

<file path=ppt/tags/tag66.xml><?xml version="1.0" encoding="utf-8"?>
<p:tagLst xmlns:a="http://schemas.openxmlformats.org/drawingml/2006/main" xmlns:r="http://schemas.openxmlformats.org/officeDocument/2006/relationships" xmlns:p="http://schemas.openxmlformats.org/presentationml/2006/main">
  <p:tag name="ORIGINALHEIGHT" val="140.9824"/>
  <p:tag name="ORIGINALWIDTH" val="578.1777"/>
  <p:tag name="OUTPUTDPI" val="1200"/>
  <p:tag name="LATEXADDIN" val="\documentclass{article}&#10;\usepackage[usenames]{color}&#10;\usepackage{amsmath}&#10;\usepackage{bm}&#10;\pagestyle{empty}&#10;\begin{document}&#10;&#10;\[&#10;\color{red} Q^2\ \mathrm{(GeV^2)}&#10;\]&#10;&#10;&#10;\end{document}"/>
  <p:tag name="IGUANATEXSIZE" val="24"/>
  <p:tag name="IGUANATEXCURSOR" val="162"/>
  <p:tag name="TRANSPARENCY" val="True"/>
  <p:tag name="FILENAME" val=""/>
  <p:tag name="INPUTTYPE" val="0"/>
  <p:tag name="LATEXENGINEID" val="0"/>
  <p:tag name="TEMPFOLDER" val="c:\temp\"/>
</p:tagLst>
</file>

<file path=ppt/tags/tag67.xml><?xml version="1.0" encoding="utf-8"?>
<p:tagLst xmlns:a="http://schemas.openxmlformats.org/drawingml/2006/main" xmlns:r="http://schemas.openxmlformats.org/officeDocument/2006/relationships" xmlns:p="http://schemas.openxmlformats.org/presentationml/2006/main">
  <p:tag name="ORIGINALHEIGHT" val="81.75"/>
  <p:tag name="ORIGINALWIDTH" val="102.75"/>
  <p:tag name="OUTPUTDPI" val="1200"/>
  <p:tag name="LATEXADDIN" val="\documentclass{article}&#10;\usepackage{amsmath}&#10;\usepackage{color}&#10;\usepackage{bm}&#10;\pagestyle{empty}&#10;\begin{document}&#10;&#10;\[&#10;\color{red}\rho_s&#10;\]&#10;&#10;&#10;\end{document}"/>
  <p:tag name="IGUANATEXSIZE" val="32"/>
  <p:tag name="IGUANATEXCURSOR" val="130"/>
  <p:tag name="TRANSPARENCY" val="True"/>
  <p:tag name="FILENAME" val=""/>
  <p:tag name="INPUTTYPE" val="0"/>
  <p:tag name="LATEXENGINEID" val="0"/>
  <p:tag name="TEMPFOLDER" val="c:\temp\"/>
</p:tagLst>
</file>

<file path=ppt/tags/tag68.xml><?xml version="1.0" encoding="utf-8"?>
<p:tagLst xmlns:a="http://schemas.openxmlformats.org/drawingml/2006/main" xmlns:r="http://schemas.openxmlformats.org/officeDocument/2006/relationships" xmlns:p="http://schemas.openxmlformats.org/presentationml/2006/main">
  <p:tag name="ORIGINALHEIGHT" val="81.75"/>
  <p:tag name="ORIGINALWIDTH" val="113.25"/>
  <p:tag name="OUTPUTDPI" val="1200"/>
  <p:tag name="LATEXADDIN" val="\documentclass{article}&#10;\usepackage{amsmath}&#10;\usepackage{color}&#10;\usepackage{bm}&#10;\pagestyle{empty}&#10;\begin{document}&#10;&#10;\[&#10;\color{red}\mu_s&#10;\]&#10;&#10;&#10;\end{document}"/>
  <p:tag name="IGUANATEXSIZE" val="32"/>
  <p:tag name="IGUANATEXCURSOR" val="133"/>
  <p:tag name="TRANSPARENCY" val="True"/>
  <p:tag name="FILENAME" val=""/>
  <p:tag name="INPUTTYPE" val="0"/>
  <p:tag name="LATEXENGINEID" val="0"/>
  <p:tag name="TEMPFOLDER" val="c:\temp\"/>
</p:tagLst>
</file>

<file path=ppt/tags/tag69.xml><?xml version="1.0" encoding="utf-8"?>
<p:tagLst xmlns:a="http://schemas.openxmlformats.org/drawingml/2006/main" xmlns:r="http://schemas.openxmlformats.org/officeDocument/2006/relationships" xmlns:p="http://schemas.openxmlformats.org/presentationml/2006/main">
  <p:tag name="ORIGINALHEIGHT" val="120.75"/>
  <p:tag name="ORIGINALWIDTH" val="129"/>
  <p:tag name="OUTPUTDPI" val="1200"/>
  <p:tag name="LATEXADDIN" val="\documentclass{article}&#10;\usepackage{amsmath}&#10;\usepackage{color}&#10;\usepackage{bm}&#10;\pagestyle{empty}&#10;\begin{document}&#10;&#10;\[&#10;\color{red}g_A^s&#10;\]&#10;&#10;&#10;\end{document}"/>
  <p:tag name="IGUANATEXSIZE" val="32"/>
  <p:tag name="IGUANATEXCURSOR" val="135"/>
  <p:tag name="TRANSPARENCY" val="True"/>
  <p:tag name="FILENAME" val=""/>
  <p:tag name="INPUTTYPE" val="0"/>
  <p:tag name="LATEXENGINEID" val="0"/>
  <p:tag name="TEMPFOLDER" val="c:\temp\"/>
</p:tagLst>
</file>

<file path=ppt/tags/tag7.xml><?xml version="1.0" encoding="utf-8"?>
<p:tagLst xmlns:a="http://schemas.openxmlformats.org/drawingml/2006/main" xmlns:r="http://schemas.openxmlformats.org/officeDocument/2006/relationships" xmlns:p="http://schemas.openxmlformats.org/presentationml/2006/main">
  <p:tag name="ORIGINALHEIGHT" val="167.25"/>
  <p:tag name="ORIGINALWIDTH" val="1209.75"/>
  <p:tag name="OUTPUTDPI" val="1200"/>
  <p:tag name="LATEXADDIN" val="\documentclass{article}&#10;\usepackage{amsmath}&#10;\usepackage{color}&#10;\usepackage{bm}&#10;\pagestyle{empty}&#10;\begin{document}&#10;&#10;\[&#10;G_A^{(1)}(Q^2)=g_A G_D(Q^2)&#10;\]&#10;&#10;&#10;\end{document}"/>
  <p:tag name="IGUANATEXSIZE" val="18"/>
  <p:tag name="IGUANATEXCURSOR" val="134"/>
  <p:tag name="TRANSPARENCY" val="True"/>
  <p:tag name="FILENAME" val=""/>
  <p:tag name="INPUTTYPE" val="0"/>
  <p:tag name="LATEXENGINEID" val="0"/>
  <p:tag name="TEMPFOLDER" val="c:\temp\"/>
</p:tagLst>
</file>

<file path=ppt/tags/tag70.xml><?xml version="1.0" encoding="utf-8"?>
<p:tagLst xmlns:a="http://schemas.openxmlformats.org/drawingml/2006/main" xmlns:r="http://schemas.openxmlformats.org/officeDocument/2006/relationships" xmlns:p="http://schemas.openxmlformats.org/presentationml/2006/main">
  <p:tag name="ORIGINALHEIGHT" val="123"/>
  <p:tag name="ORIGINALWIDTH" val="99"/>
  <p:tag name="OUTPUTDPI" val="1200"/>
  <p:tag name="LATEXADDIN" val="\documentclass{article}&#10;\usepackage{amsmath}&#10;\usepackage{color}&#10;\usepackage{bm}&#10;\pagestyle{empty}&#10;\begin{document}&#10;&#10;\[&#10;\color{red} \theta_q&#10;\]&#10;&#10;&#10;\end{document}"/>
  <p:tag name="IGUANATEXSIZE" val="24"/>
  <p:tag name="IGUANATEXCURSOR" val="139"/>
  <p:tag name="TRANSPARENCY" val="True"/>
  <p:tag name="FILENAME" val=""/>
  <p:tag name="INPUTTYPE" val="0"/>
  <p:tag name="LATEXENGINEID" val="0"/>
  <p:tag name="TEMPFOLDER" val="c:\temp\"/>
</p:tagLst>
</file>

<file path=ppt/tags/tag8.xml><?xml version="1.0" encoding="utf-8"?>
<p:tagLst xmlns:a="http://schemas.openxmlformats.org/drawingml/2006/main" xmlns:r="http://schemas.openxmlformats.org/officeDocument/2006/relationships" xmlns:p="http://schemas.openxmlformats.org/presentationml/2006/main">
  <p:tag name="ORIGINALHEIGHT" val="124.5"/>
  <p:tag name="ORIGINALWIDTH" val="216.75"/>
  <p:tag name="OUTPUTDPI" val="1200"/>
  <p:tag name="LATEXADDIN" val="\documentclass{article}&#10;\usepackage{amsmath}&#10;\usepackage{color}&#10;\usepackage{bm}&#10;\pagestyle{empty}&#10;\begin{document}&#10;&#10;\[&#10;\color{blue}\nu(\bar{\nu})&#10;\]&#10;&#10;&#10;\end{document}"/>
  <p:tag name="IGUANATEXSIZE" val="20"/>
  <p:tag name="IGUANATEXCURSOR" val="134"/>
  <p:tag name="TRANSPARENCY" val="True"/>
  <p:tag name="FILENAME" val=""/>
  <p:tag name="INPUTTYPE" val="0"/>
  <p:tag name="LATEXENGINEID" val="0"/>
  <p:tag name="TEMPFOLDER" val="c:\temp\"/>
</p:tagLst>
</file>

<file path=ppt/tags/tag9.xml><?xml version="1.0" encoding="utf-8"?>
<p:tagLst xmlns:a="http://schemas.openxmlformats.org/drawingml/2006/main" xmlns:r="http://schemas.openxmlformats.org/officeDocument/2006/relationships" xmlns:p="http://schemas.openxmlformats.org/presentationml/2006/main">
  <p:tag name="ORIGINALHEIGHT" val="124.5"/>
  <p:tag name="ORIGINALWIDTH" val="216.75"/>
  <p:tag name="OUTPUTDPI" val="1200"/>
  <p:tag name="LATEXADDIN" val="\documentclass{article}&#10;\usepackage{amsmath}&#10;\usepackage{color}&#10;\usepackage{bm}&#10;\pagestyle{empty}&#10;\begin{document}&#10;&#10;\[&#10;\color{blue}\nu(\bar{\nu})&#10;\]&#10;&#10;&#10;\end{document}"/>
  <p:tag name="IGUANATEXSIZE" val="20"/>
  <p:tag name="IGUANATEXCURSOR" val="134"/>
  <p:tag name="TRANSPARENCY" val="True"/>
  <p:tag name="FILENAME" val=""/>
  <p:tag name="INPUTTYPE" val="0"/>
  <p:tag name="LATEXENGINEID" val="0"/>
  <p:tag name="TEMPFOLDER" val="c:\temp\"/>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7556</TotalTime>
  <Words>376</Words>
  <Application>Microsoft Office PowerPoint</Application>
  <PresentationFormat>Widescreen</PresentationFormat>
  <Paragraphs>65</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Neutral-Current Neutrino Scattering and Strangeness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 Van Orden</dc:creator>
  <cp:lastModifiedBy>Wally Van Orden</cp:lastModifiedBy>
  <cp:revision>158</cp:revision>
  <dcterms:created xsi:type="dcterms:W3CDTF">2018-07-19T14:05:52Z</dcterms:created>
  <dcterms:modified xsi:type="dcterms:W3CDTF">2019-06-03T14:14:27Z</dcterms:modified>
</cp:coreProperties>
</file>