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E7B2"/>
    <a:srgbClr val="143C3E"/>
    <a:srgbClr val="195E65"/>
    <a:srgbClr val="E4CF6F"/>
    <a:srgbClr val="F381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151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CF3C25-8597-4131-A7FF-13804DC94835}" type="datetimeFigureOut">
              <a:rPr lang="en-US" smtClean="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47A44D-97BB-4B46-83D3-93A53BC2CC37}" type="slidenum">
              <a:rPr lang="en-US" smtClean="0"/>
              <a:t>‹#›</a:t>
            </a:fld>
            <a:endParaRPr lang="en-US" dirty="0"/>
          </a:p>
        </p:txBody>
      </p:sp>
    </p:spTree>
    <p:extLst>
      <p:ext uri="{BB962C8B-B14F-4D97-AF65-F5344CB8AC3E}">
        <p14:creationId xmlns:p14="http://schemas.microsoft.com/office/powerpoint/2010/main" val="4037258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CF3C25-8597-4131-A7FF-13804DC94835}" type="datetimeFigureOut">
              <a:rPr lang="en-US" smtClean="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47A44D-97BB-4B46-83D3-93A53BC2CC37}" type="slidenum">
              <a:rPr lang="en-US" smtClean="0"/>
              <a:t>‹#›</a:t>
            </a:fld>
            <a:endParaRPr lang="en-US" dirty="0"/>
          </a:p>
        </p:txBody>
      </p:sp>
    </p:spTree>
    <p:extLst>
      <p:ext uri="{BB962C8B-B14F-4D97-AF65-F5344CB8AC3E}">
        <p14:creationId xmlns:p14="http://schemas.microsoft.com/office/powerpoint/2010/main" val="3294463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CF3C25-8597-4131-A7FF-13804DC94835}" type="datetimeFigureOut">
              <a:rPr lang="en-US" smtClean="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47A44D-97BB-4B46-83D3-93A53BC2CC37}" type="slidenum">
              <a:rPr lang="en-US" smtClean="0"/>
              <a:t>‹#›</a:t>
            </a:fld>
            <a:endParaRPr lang="en-US" dirty="0"/>
          </a:p>
        </p:txBody>
      </p:sp>
    </p:spTree>
    <p:extLst>
      <p:ext uri="{BB962C8B-B14F-4D97-AF65-F5344CB8AC3E}">
        <p14:creationId xmlns:p14="http://schemas.microsoft.com/office/powerpoint/2010/main" val="113107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CF3C25-8597-4131-A7FF-13804DC94835}" type="datetimeFigureOut">
              <a:rPr lang="en-US" smtClean="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47A44D-97BB-4B46-83D3-93A53BC2CC37}" type="slidenum">
              <a:rPr lang="en-US" smtClean="0"/>
              <a:t>‹#›</a:t>
            </a:fld>
            <a:endParaRPr lang="en-US" dirty="0"/>
          </a:p>
        </p:txBody>
      </p:sp>
    </p:spTree>
    <p:extLst>
      <p:ext uri="{BB962C8B-B14F-4D97-AF65-F5344CB8AC3E}">
        <p14:creationId xmlns:p14="http://schemas.microsoft.com/office/powerpoint/2010/main" val="4124519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ACF3C25-8597-4131-A7FF-13804DC94835}" type="datetimeFigureOut">
              <a:rPr lang="en-US" smtClean="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F47A44D-97BB-4B46-83D3-93A53BC2CC37}" type="slidenum">
              <a:rPr lang="en-US" smtClean="0"/>
              <a:t>‹#›</a:t>
            </a:fld>
            <a:endParaRPr lang="en-US" dirty="0"/>
          </a:p>
        </p:txBody>
      </p:sp>
    </p:spTree>
    <p:extLst>
      <p:ext uri="{BB962C8B-B14F-4D97-AF65-F5344CB8AC3E}">
        <p14:creationId xmlns:p14="http://schemas.microsoft.com/office/powerpoint/2010/main" val="2153951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ACF3C25-8597-4131-A7FF-13804DC94835}" type="datetimeFigureOut">
              <a:rPr lang="en-US" smtClean="0"/>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F47A44D-97BB-4B46-83D3-93A53BC2CC37}" type="slidenum">
              <a:rPr lang="en-US" smtClean="0"/>
              <a:t>‹#›</a:t>
            </a:fld>
            <a:endParaRPr lang="en-US" dirty="0"/>
          </a:p>
        </p:txBody>
      </p:sp>
    </p:spTree>
    <p:extLst>
      <p:ext uri="{BB962C8B-B14F-4D97-AF65-F5344CB8AC3E}">
        <p14:creationId xmlns:p14="http://schemas.microsoft.com/office/powerpoint/2010/main" val="1418711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CF3C25-8597-4131-A7FF-13804DC94835}" type="datetimeFigureOut">
              <a:rPr lang="en-US" smtClean="0"/>
              <a:t>10/4/2022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F47A44D-97BB-4B46-83D3-93A53BC2CC37}" type="slidenum">
              <a:rPr lang="en-US" smtClean="0"/>
              <a:t>‹#›</a:t>
            </a:fld>
            <a:endParaRPr lang="en-US" dirty="0"/>
          </a:p>
        </p:txBody>
      </p:sp>
    </p:spTree>
    <p:extLst>
      <p:ext uri="{BB962C8B-B14F-4D97-AF65-F5344CB8AC3E}">
        <p14:creationId xmlns:p14="http://schemas.microsoft.com/office/powerpoint/2010/main" val="3657494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ACF3C25-8597-4131-A7FF-13804DC94835}" type="datetimeFigureOut">
              <a:rPr lang="en-US" smtClean="0"/>
              <a:t>10/4/2022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F47A44D-97BB-4B46-83D3-93A53BC2CC37}" type="slidenum">
              <a:rPr lang="en-US" smtClean="0"/>
              <a:t>‹#›</a:t>
            </a:fld>
            <a:endParaRPr lang="en-US" dirty="0"/>
          </a:p>
        </p:txBody>
      </p:sp>
    </p:spTree>
    <p:extLst>
      <p:ext uri="{BB962C8B-B14F-4D97-AF65-F5344CB8AC3E}">
        <p14:creationId xmlns:p14="http://schemas.microsoft.com/office/powerpoint/2010/main" val="2280354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CF3C25-8597-4131-A7FF-13804DC94835}" type="datetimeFigureOut">
              <a:rPr lang="en-US" smtClean="0"/>
              <a:t>10/4/2022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F47A44D-97BB-4B46-83D3-93A53BC2CC37}" type="slidenum">
              <a:rPr lang="en-US" smtClean="0"/>
              <a:t>‹#›</a:t>
            </a:fld>
            <a:endParaRPr lang="en-US" dirty="0"/>
          </a:p>
        </p:txBody>
      </p:sp>
    </p:spTree>
    <p:extLst>
      <p:ext uri="{BB962C8B-B14F-4D97-AF65-F5344CB8AC3E}">
        <p14:creationId xmlns:p14="http://schemas.microsoft.com/office/powerpoint/2010/main" val="436734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ACF3C25-8597-4131-A7FF-13804DC94835}" type="datetimeFigureOut">
              <a:rPr lang="en-US" smtClean="0"/>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F47A44D-97BB-4B46-83D3-93A53BC2CC37}" type="slidenum">
              <a:rPr lang="en-US" smtClean="0"/>
              <a:t>‹#›</a:t>
            </a:fld>
            <a:endParaRPr lang="en-US" dirty="0"/>
          </a:p>
        </p:txBody>
      </p:sp>
    </p:spTree>
    <p:extLst>
      <p:ext uri="{BB962C8B-B14F-4D97-AF65-F5344CB8AC3E}">
        <p14:creationId xmlns:p14="http://schemas.microsoft.com/office/powerpoint/2010/main" val="4141432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ACF3C25-8597-4131-A7FF-13804DC94835}" type="datetimeFigureOut">
              <a:rPr lang="en-US" smtClean="0"/>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F47A44D-97BB-4B46-83D3-93A53BC2CC37}" type="slidenum">
              <a:rPr lang="en-US" smtClean="0"/>
              <a:t>‹#›</a:t>
            </a:fld>
            <a:endParaRPr lang="en-US" dirty="0"/>
          </a:p>
        </p:txBody>
      </p:sp>
    </p:spTree>
    <p:extLst>
      <p:ext uri="{BB962C8B-B14F-4D97-AF65-F5344CB8AC3E}">
        <p14:creationId xmlns:p14="http://schemas.microsoft.com/office/powerpoint/2010/main" val="2746263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CF3C25-8597-4131-A7FF-13804DC94835}" type="datetimeFigureOut">
              <a:rPr lang="en-US" smtClean="0"/>
              <a:t>10/4/2022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47A44D-97BB-4B46-83D3-93A53BC2CC37}" type="slidenum">
              <a:rPr lang="en-US" smtClean="0"/>
              <a:t>‹#›</a:t>
            </a:fld>
            <a:endParaRPr lang="en-US" dirty="0"/>
          </a:p>
        </p:txBody>
      </p:sp>
    </p:spTree>
    <p:extLst>
      <p:ext uri="{BB962C8B-B14F-4D97-AF65-F5344CB8AC3E}">
        <p14:creationId xmlns:p14="http://schemas.microsoft.com/office/powerpoint/2010/main" val="3554994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hyperlink" Target="https://www.jlab.org/human_resources/compensatio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110420"/>
            <a:ext cx="9144000" cy="5747580"/>
          </a:xfrm>
          <a:prstGeom prst="rect">
            <a:avLst/>
          </a:prstGeom>
          <a:solidFill>
            <a:srgbClr val="195E6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sp>
        <p:nvSpPr>
          <p:cNvPr id="4" name="Rectangle 3"/>
          <p:cNvSpPr/>
          <p:nvPr/>
        </p:nvSpPr>
        <p:spPr>
          <a:xfrm>
            <a:off x="0" y="-11797"/>
            <a:ext cx="9144000" cy="1122218"/>
          </a:xfrm>
          <a:prstGeom prst="rect">
            <a:avLst/>
          </a:prstGeom>
          <a:solidFill>
            <a:srgbClr val="F3E7B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sp>
        <p:nvSpPr>
          <p:cNvPr id="6" name="TextBox 6"/>
          <p:cNvSpPr txBox="1">
            <a:spLocks noChangeArrowheads="1"/>
          </p:cNvSpPr>
          <p:nvPr/>
        </p:nvSpPr>
        <p:spPr bwMode="auto">
          <a:xfrm>
            <a:off x="679631" y="44162"/>
            <a:ext cx="7606145"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sz="2700" b="1" dirty="0">
                <a:solidFill>
                  <a:srgbClr val="195E65"/>
                </a:solidFill>
                <a:latin typeface="Arial" panose="020B0604020202020204" pitchFamily="34" charset="0"/>
                <a:cs typeface="Arial" panose="020B0604020202020204" pitchFamily="34" charset="0"/>
              </a:rPr>
              <a:t>Jefferson Lab Promotion Process</a:t>
            </a:r>
          </a:p>
        </p:txBody>
      </p:sp>
      <p:sp>
        <p:nvSpPr>
          <p:cNvPr id="7" name="TextBox 7"/>
          <p:cNvSpPr txBox="1">
            <a:spLocks noChangeArrowheads="1"/>
          </p:cNvSpPr>
          <p:nvPr/>
        </p:nvSpPr>
        <p:spPr bwMode="auto">
          <a:xfrm>
            <a:off x="608844" y="430208"/>
            <a:ext cx="758958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sz="1200" b="1" dirty="0">
                <a:solidFill>
                  <a:srgbClr val="195E65"/>
                </a:solidFill>
                <a:latin typeface="Arial" panose="020B0604020202020204" pitchFamily="34" charset="0"/>
                <a:cs typeface="Arial" panose="020B0604020202020204" pitchFamily="34" charset="0"/>
              </a:rPr>
              <a:t>The JSA/JLab promotion process is designed to assure the consistency of promotion standards across the Lab, equitable treatment of employees, and compliance with applicable laws and regulations.</a:t>
            </a:r>
          </a:p>
        </p:txBody>
      </p:sp>
      <p:sp>
        <p:nvSpPr>
          <p:cNvPr id="8" name="TextBox 92"/>
          <p:cNvSpPr txBox="1">
            <a:spLocks noChangeArrowheads="1"/>
          </p:cNvSpPr>
          <p:nvPr/>
        </p:nvSpPr>
        <p:spPr bwMode="auto">
          <a:xfrm>
            <a:off x="95689" y="1236409"/>
            <a:ext cx="190857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000" b="1" i="1" dirty="0">
                <a:solidFill>
                  <a:srgbClr val="FCE8C4"/>
                </a:solidFill>
                <a:latin typeface="Arial" panose="020B0604020202020204" pitchFamily="34" charset="0"/>
                <a:cs typeface="Arial" panose="020B0604020202020204" pitchFamily="34" charset="0"/>
              </a:rPr>
              <a:t>////////////////////////</a:t>
            </a:r>
          </a:p>
        </p:txBody>
      </p:sp>
      <p:sp>
        <p:nvSpPr>
          <p:cNvPr id="9" name="TextBox 93"/>
          <p:cNvSpPr txBox="1">
            <a:spLocks noChangeArrowheads="1"/>
          </p:cNvSpPr>
          <p:nvPr/>
        </p:nvSpPr>
        <p:spPr bwMode="auto">
          <a:xfrm>
            <a:off x="1838454" y="1238791"/>
            <a:ext cx="395406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000" b="1" dirty="0">
                <a:solidFill>
                  <a:srgbClr val="FCE8C4"/>
                </a:solidFill>
                <a:latin typeface="Arial" panose="020B0604020202020204" pitchFamily="34" charset="0"/>
                <a:cs typeface="Arial" panose="020B0604020202020204" pitchFamily="34" charset="0"/>
              </a:rPr>
              <a:t>Promotion Process Flow</a:t>
            </a:r>
          </a:p>
        </p:txBody>
      </p:sp>
      <p:sp>
        <p:nvSpPr>
          <p:cNvPr id="10" name="Oval 9"/>
          <p:cNvSpPr/>
          <p:nvPr/>
        </p:nvSpPr>
        <p:spPr>
          <a:xfrm>
            <a:off x="195387" y="1632389"/>
            <a:ext cx="1357981" cy="1349963"/>
          </a:xfrm>
          <a:prstGeom prst="ellipse">
            <a:avLst/>
          </a:prstGeom>
          <a:noFill/>
          <a:ln w="28575" cmpd="sng">
            <a:solidFill>
              <a:srgbClr val="F38156"/>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sp>
        <p:nvSpPr>
          <p:cNvPr id="11" name="Oval 10"/>
          <p:cNvSpPr/>
          <p:nvPr/>
        </p:nvSpPr>
        <p:spPr>
          <a:xfrm>
            <a:off x="1836031" y="1632452"/>
            <a:ext cx="1357031" cy="1349963"/>
          </a:xfrm>
          <a:prstGeom prst="ellipse">
            <a:avLst/>
          </a:prstGeom>
          <a:solidFill>
            <a:srgbClr val="143C3E"/>
          </a:solidFill>
          <a:ln w="12700" cmpd="sng">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sp>
        <p:nvSpPr>
          <p:cNvPr id="12" name="Oval 11"/>
          <p:cNvSpPr/>
          <p:nvPr/>
        </p:nvSpPr>
        <p:spPr>
          <a:xfrm>
            <a:off x="3456645" y="1661783"/>
            <a:ext cx="1357031" cy="1349963"/>
          </a:xfrm>
          <a:prstGeom prst="ellipse">
            <a:avLst/>
          </a:prstGeom>
          <a:noFill/>
          <a:ln w="28575" cmpd="sng">
            <a:solidFill>
              <a:srgbClr val="FDDD7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sp>
        <p:nvSpPr>
          <p:cNvPr id="13" name="Oval 12"/>
          <p:cNvSpPr/>
          <p:nvPr/>
        </p:nvSpPr>
        <p:spPr>
          <a:xfrm>
            <a:off x="5039127" y="1661783"/>
            <a:ext cx="1357981" cy="1349963"/>
          </a:xfrm>
          <a:prstGeom prst="ellipse">
            <a:avLst/>
          </a:prstGeom>
          <a:solidFill>
            <a:srgbClr val="F38156"/>
          </a:solidFill>
          <a:ln w="12700" cmpd="sng">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sp>
        <p:nvSpPr>
          <p:cNvPr id="14" name="Rounded Rectangle 13"/>
          <p:cNvSpPr/>
          <p:nvPr/>
        </p:nvSpPr>
        <p:spPr>
          <a:xfrm>
            <a:off x="6653213" y="1205703"/>
            <a:ext cx="2133600" cy="5399633"/>
          </a:xfrm>
          <a:prstGeom prst="roundRect">
            <a:avLst/>
          </a:prstGeom>
          <a:noFill/>
          <a:ln w="28575" cmpd="sng">
            <a:solidFill>
              <a:srgbClr val="143C3E"/>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sp>
        <p:nvSpPr>
          <p:cNvPr id="15" name="TextBox 120"/>
          <p:cNvSpPr txBox="1">
            <a:spLocks noChangeArrowheads="1"/>
          </p:cNvSpPr>
          <p:nvPr/>
        </p:nvSpPr>
        <p:spPr bwMode="auto">
          <a:xfrm>
            <a:off x="195386" y="1812118"/>
            <a:ext cx="133961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sz="1500" b="1" dirty="0">
                <a:solidFill>
                  <a:srgbClr val="F38156"/>
                </a:solidFill>
                <a:latin typeface="Arial" panose="020B0604020202020204" pitchFamily="34" charset="0"/>
                <a:cs typeface="Arial" panose="020B0604020202020204" pitchFamily="34" charset="0"/>
              </a:rPr>
              <a:t>Supervisor Prepares Promotion Packet</a:t>
            </a:r>
          </a:p>
        </p:txBody>
      </p:sp>
      <p:sp>
        <p:nvSpPr>
          <p:cNvPr id="16" name="TextBox 122"/>
          <p:cNvSpPr txBox="1">
            <a:spLocks noChangeArrowheads="1"/>
          </p:cNvSpPr>
          <p:nvPr/>
        </p:nvSpPr>
        <p:spPr bwMode="auto">
          <a:xfrm>
            <a:off x="3472156" y="1954835"/>
            <a:ext cx="13067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sz="2000" b="1" dirty="0">
                <a:solidFill>
                  <a:srgbClr val="F38156"/>
                </a:solidFill>
                <a:latin typeface="Arial" panose="020B0604020202020204" pitchFamily="34" charset="0"/>
                <a:cs typeface="Arial" panose="020B0604020202020204" pitchFamily="34" charset="0"/>
              </a:rPr>
              <a:t>HR Review</a:t>
            </a:r>
          </a:p>
        </p:txBody>
      </p:sp>
      <p:sp>
        <p:nvSpPr>
          <p:cNvPr id="17" name="TextBox 123"/>
          <p:cNvSpPr txBox="1">
            <a:spLocks noChangeArrowheads="1"/>
          </p:cNvSpPr>
          <p:nvPr/>
        </p:nvSpPr>
        <p:spPr bwMode="auto">
          <a:xfrm>
            <a:off x="1807728" y="1799766"/>
            <a:ext cx="1395163" cy="969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sz="1425" b="1" dirty="0">
                <a:solidFill>
                  <a:srgbClr val="FDDD70"/>
                </a:solidFill>
                <a:latin typeface="Arial" panose="020B0604020202020204" pitchFamily="34" charset="0"/>
                <a:cs typeface="Arial" panose="020B0604020202020204" pitchFamily="34" charset="0"/>
              </a:rPr>
              <a:t>Associate Director / Division Head Review</a:t>
            </a:r>
          </a:p>
        </p:txBody>
      </p:sp>
      <p:sp>
        <p:nvSpPr>
          <p:cNvPr id="18" name="TextBox 124"/>
          <p:cNvSpPr txBox="1">
            <a:spLocks noChangeArrowheads="1"/>
          </p:cNvSpPr>
          <p:nvPr/>
        </p:nvSpPr>
        <p:spPr bwMode="auto">
          <a:xfrm>
            <a:off x="5002985" y="2080925"/>
            <a:ext cx="1454843"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sz="2250" b="1" dirty="0">
                <a:solidFill>
                  <a:srgbClr val="FDDD70"/>
                </a:solidFill>
                <a:latin typeface="Arial" panose="020B0604020202020204" pitchFamily="34" charset="0"/>
                <a:cs typeface="Arial" panose="020B0604020202020204" pitchFamily="34" charset="0"/>
              </a:rPr>
              <a:t>Finalize</a:t>
            </a:r>
          </a:p>
        </p:txBody>
      </p:sp>
      <p:sp>
        <p:nvSpPr>
          <p:cNvPr id="19" name="TextBox 13"/>
          <p:cNvSpPr txBox="1">
            <a:spLocks noChangeArrowheads="1"/>
          </p:cNvSpPr>
          <p:nvPr/>
        </p:nvSpPr>
        <p:spPr bwMode="auto">
          <a:xfrm>
            <a:off x="6703939" y="1461465"/>
            <a:ext cx="2174823" cy="5558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lnSpc>
                <a:spcPct val="120000"/>
              </a:lnSpc>
              <a:spcBef>
                <a:spcPct val="0"/>
              </a:spcBef>
              <a:buFontTx/>
              <a:buNone/>
              <a:defRPr/>
            </a:pPr>
            <a:r>
              <a:rPr lang="en-US" altLang="en-US" sz="1100" dirty="0">
                <a:solidFill>
                  <a:srgbClr val="F3E7B2"/>
                </a:solidFill>
                <a:latin typeface="Arial" panose="020B0604020202020204" pitchFamily="34" charset="0"/>
                <a:cs typeface="Arial" panose="020B0604020202020204" pitchFamily="34" charset="0"/>
              </a:rPr>
              <a:t>●</a:t>
            </a:r>
            <a:r>
              <a:rPr lang="en-US" altLang="en-US" sz="1100" dirty="0">
                <a:solidFill>
                  <a:srgbClr val="FDDD70"/>
                </a:solidFill>
                <a:latin typeface="Arial" panose="020B0604020202020204" pitchFamily="34" charset="0"/>
                <a:cs typeface="Arial" panose="020B0604020202020204" pitchFamily="34" charset="0"/>
              </a:rPr>
              <a:t> For Division Review Only – packages are submitted to Associate Director/Division Head and if approved copies are provided to HR</a:t>
            </a:r>
          </a:p>
          <a:p>
            <a:pPr eaLnBrk="1" hangingPunct="1">
              <a:lnSpc>
                <a:spcPct val="120000"/>
              </a:lnSpc>
              <a:spcBef>
                <a:spcPct val="0"/>
              </a:spcBef>
              <a:buFontTx/>
              <a:buNone/>
              <a:defRPr/>
            </a:pPr>
            <a:r>
              <a:rPr lang="en-US" altLang="en-US" sz="1100" dirty="0">
                <a:solidFill>
                  <a:srgbClr val="F3E7B2"/>
                </a:solidFill>
                <a:latin typeface="Arial" panose="020B0604020202020204" pitchFamily="34" charset="0"/>
                <a:cs typeface="Arial" panose="020B0604020202020204" pitchFamily="34" charset="0"/>
              </a:rPr>
              <a:t>●</a:t>
            </a:r>
            <a:r>
              <a:rPr lang="en-US" altLang="en-US" sz="1100" dirty="0">
                <a:solidFill>
                  <a:srgbClr val="FDDD70"/>
                </a:solidFill>
                <a:latin typeface="Arial" panose="020B0604020202020204" pitchFamily="34" charset="0"/>
                <a:cs typeface="Arial" panose="020B0604020202020204" pitchFamily="34" charset="0"/>
              </a:rPr>
              <a:t> For TRC or HR Review – Associate Director/Division Head reviews proposals and forwards only those that they support to HR</a:t>
            </a:r>
          </a:p>
          <a:p>
            <a:pPr eaLnBrk="1" hangingPunct="1">
              <a:lnSpc>
                <a:spcPct val="120000"/>
              </a:lnSpc>
              <a:spcBef>
                <a:spcPct val="0"/>
              </a:spcBef>
              <a:buFontTx/>
              <a:buNone/>
              <a:defRPr/>
            </a:pPr>
            <a:r>
              <a:rPr lang="en-US" altLang="en-US" sz="1100" dirty="0">
                <a:solidFill>
                  <a:srgbClr val="F3E7B2"/>
                </a:solidFill>
                <a:latin typeface="Arial" panose="020B0604020202020204" pitchFamily="34" charset="0"/>
                <a:cs typeface="Arial" panose="020B0604020202020204" pitchFamily="34" charset="0"/>
              </a:rPr>
              <a:t>●</a:t>
            </a:r>
            <a:r>
              <a:rPr lang="en-US" altLang="en-US" sz="1100" dirty="0">
                <a:solidFill>
                  <a:srgbClr val="FDDD70"/>
                </a:solidFill>
                <a:latin typeface="Arial" panose="020B0604020202020204" pitchFamily="34" charset="0"/>
                <a:cs typeface="Arial" panose="020B0604020202020204" pitchFamily="34" charset="0"/>
              </a:rPr>
              <a:t> Committees – Receives proposals from HR; Reviews and provides recommendations to Associate Director/Division Head</a:t>
            </a:r>
          </a:p>
          <a:p>
            <a:pPr marL="285750">
              <a:lnSpc>
                <a:spcPct val="120000"/>
              </a:lnSpc>
              <a:spcBef>
                <a:spcPct val="0"/>
              </a:spcBef>
              <a:defRPr/>
            </a:pPr>
            <a:r>
              <a:rPr lang="en-US" altLang="en-US" sz="1100" dirty="0">
                <a:solidFill>
                  <a:srgbClr val="FDDD70"/>
                </a:solidFill>
                <a:latin typeface="Arial" panose="020B0604020202020204" pitchFamily="34" charset="0"/>
                <a:cs typeface="Arial" panose="020B0604020202020204" pitchFamily="34" charset="0"/>
              </a:rPr>
              <a:t> For promotions that are not recommended by the TRC, supporting feedback is provided to the Associate Director / Division Head </a:t>
            </a:r>
          </a:p>
          <a:p>
            <a:pPr eaLnBrk="1" hangingPunct="1">
              <a:lnSpc>
                <a:spcPct val="120000"/>
              </a:lnSpc>
              <a:spcBef>
                <a:spcPct val="0"/>
              </a:spcBef>
              <a:buFontTx/>
              <a:buNone/>
              <a:defRPr/>
            </a:pPr>
            <a:r>
              <a:rPr lang="en-US" altLang="en-US" sz="1100" dirty="0">
                <a:solidFill>
                  <a:srgbClr val="F3E7B2"/>
                </a:solidFill>
                <a:latin typeface="Arial" panose="020B0604020202020204" pitchFamily="34" charset="0"/>
                <a:cs typeface="Arial" panose="020B0604020202020204" pitchFamily="34" charset="0"/>
              </a:rPr>
              <a:t>●</a:t>
            </a:r>
            <a:r>
              <a:rPr lang="en-US" altLang="en-US" sz="1100" dirty="0">
                <a:solidFill>
                  <a:srgbClr val="FDDD70"/>
                </a:solidFill>
                <a:latin typeface="Arial" panose="020B0604020202020204" pitchFamily="34" charset="0"/>
                <a:cs typeface="Arial" panose="020B0604020202020204" pitchFamily="34" charset="0"/>
              </a:rPr>
              <a:t> Associate Director / Division Head finalizes promotional decisions</a:t>
            </a:r>
          </a:p>
          <a:p>
            <a:pPr eaLnBrk="1" hangingPunct="1">
              <a:lnSpc>
                <a:spcPct val="120000"/>
              </a:lnSpc>
              <a:spcBef>
                <a:spcPct val="0"/>
              </a:spcBef>
              <a:buFontTx/>
              <a:buNone/>
              <a:defRPr/>
            </a:pPr>
            <a:r>
              <a:rPr lang="en-US" altLang="en-US" sz="1100" dirty="0">
                <a:solidFill>
                  <a:srgbClr val="F3E7B2"/>
                </a:solidFill>
                <a:latin typeface="Arial" panose="020B0604020202020204" pitchFamily="34" charset="0"/>
                <a:cs typeface="Arial" panose="020B0604020202020204" pitchFamily="34" charset="0"/>
              </a:rPr>
              <a:t>●</a:t>
            </a:r>
            <a:r>
              <a:rPr lang="en-US" altLang="en-US" sz="1100" dirty="0">
                <a:solidFill>
                  <a:srgbClr val="FDDD70"/>
                </a:solidFill>
                <a:latin typeface="Arial" panose="020B0604020202020204" pitchFamily="34" charset="0"/>
                <a:cs typeface="Arial" panose="020B0604020202020204" pitchFamily="34" charset="0"/>
              </a:rPr>
              <a:t> HR finalizes administration</a:t>
            </a:r>
          </a:p>
          <a:p>
            <a:pPr eaLnBrk="1" hangingPunct="1">
              <a:lnSpc>
                <a:spcPct val="120000"/>
              </a:lnSpc>
              <a:spcBef>
                <a:spcPct val="0"/>
              </a:spcBef>
              <a:buFontTx/>
              <a:buNone/>
              <a:defRPr/>
            </a:pPr>
            <a:endParaRPr lang="en-US" altLang="en-US" sz="1100" dirty="0">
              <a:solidFill>
                <a:srgbClr val="FDDD70"/>
              </a:solidFill>
              <a:latin typeface="Arial" panose="020B0604020202020204" pitchFamily="34" charset="0"/>
              <a:cs typeface="Arial" panose="020B0604020202020204" pitchFamily="34" charset="0"/>
            </a:endParaRPr>
          </a:p>
          <a:p>
            <a:pPr eaLnBrk="1" hangingPunct="1">
              <a:lnSpc>
                <a:spcPct val="120000"/>
              </a:lnSpc>
              <a:spcBef>
                <a:spcPct val="0"/>
              </a:spcBef>
              <a:buFontTx/>
              <a:buNone/>
              <a:defRPr/>
            </a:pPr>
            <a:endParaRPr lang="en-US" altLang="en-US" sz="1100" dirty="0">
              <a:solidFill>
                <a:srgbClr val="FDDD70"/>
              </a:solidFill>
              <a:latin typeface="Arial" panose="020B0604020202020204" pitchFamily="34" charset="0"/>
              <a:cs typeface="Arial" panose="020B0604020202020204" pitchFamily="34" charset="0"/>
            </a:endParaRPr>
          </a:p>
        </p:txBody>
      </p:sp>
      <p:sp>
        <p:nvSpPr>
          <p:cNvPr id="20" name="Rectangle 125"/>
          <p:cNvSpPr>
            <a:spLocks noChangeArrowheads="1"/>
          </p:cNvSpPr>
          <p:nvPr/>
        </p:nvSpPr>
        <p:spPr bwMode="auto">
          <a:xfrm>
            <a:off x="6839546" y="1250194"/>
            <a:ext cx="1913335"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350" b="1" dirty="0">
                <a:solidFill>
                  <a:srgbClr val="F3E7B2"/>
                </a:solidFill>
                <a:latin typeface="Arial" panose="020B0604020202020204" pitchFamily="34" charset="0"/>
                <a:cs typeface="Arial" panose="020B0604020202020204" pitchFamily="34" charset="0"/>
              </a:rPr>
              <a:t>ADDITIONAL INFO</a:t>
            </a:r>
          </a:p>
        </p:txBody>
      </p:sp>
      <p:sp>
        <p:nvSpPr>
          <p:cNvPr id="21" name="TextBox 108"/>
          <p:cNvSpPr txBox="1">
            <a:spLocks noChangeArrowheads="1"/>
          </p:cNvSpPr>
          <p:nvPr/>
        </p:nvSpPr>
        <p:spPr bwMode="auto">
          <a:xfrm>
            <a:off x="24252" y="3904083"/>
            <a:ext cx="19097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000" i="1" dirty="0">
                <a:solidFill>
                  <a:srgbClr val="F38156"/>
                </a:solidFill>
                <a:latin typeface="Arial" panose="020B0604020202020204" pitchFamily="34" charset="0"/>
                <a:cs typeface="Arial" panose="020B0604020202020204" pitchFamily="34" charset="0"/>
              </a:rPr>
              <a:t>////////////////////////</a:t>
            </a:r>
          </a:p>
        </p:txBody>
      </p:sp>
      <p:sp>
        <p:nvSpPr>
          <p:cNvPr id="22" name="TextBox 109"/>
          <p:cNvSpPr txBox="1">
            <a:spLocks noChangeArrowheads="1"/>
          </p:cNvSpPr>
          <p:nvPr/>
        </p:nvSpPr>
        <p:spPr bwMode="auto">
          <a:xfrm>
            <a:off x="1778295" y="3892176"/>
            <a:ext cx="304251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000" b="1" dirty="0">
                <a:solidFill>
                  <a:srgbClr val="F38156"/>
                </a:solidFill>
                <a:latin typeface="Arial" panose="020B0604020202020204" pitchFamily="34" charset="0"/>
                <a:cs typeface="Arial" panose="020B0604020202020204" pitchFamily="34" charset="0"/>
              </a:rPr>
              <a:t>Promotion Package</a:t>
            </a:r>
          </a:p>
        </p:txBody>
      </p:sp>
      <p:sp>
        <p:nvSpPr>
          <p:cNvPr id="23" name="TextBox 11"/>
          <p:cNvSpPr txBox="1">
            <a:spLocks noChangeArrowheads="1"/>
          </p:cNvSpPr>
          <p:nvPr/>
        </p:nvSpPr>
        <p:spPr bwMode="auto">
          <a:xfrm>
            <a:off x="95689" y="4225005"/>
            <a:ext cx="6547809"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defRPr/>
            </a:pPr>
            <a:r>
              <a:rPr lang="en-US" altLang="en-US" sz="1300" b="1" dirty="0">
                <a:solidFill>
                  <a:srgbClr val="E4CF6F"/>
                </a:solidFill>
                <a:latin typeface="Arial" panose="020B0604020202020204" pitchFamily="34" charset="0"/>
                <a:cs typeface="Arial" panose="020B0604020202020204" pitchFamily="34" charset="0"/>
              </a:rPr>
              <a:t>Packages Must Contain:</a:t>
            </a:r>
          </a:p>
          <a:p>
            <a:pPr marL="214313" indent="-214313">
              <a:spcBef>
                <a:spcPct val="0"/>
              </a:spcBef>
              <a:buFont typeface="Wingdings" panose="05000000000000000000" pitchFamily="2" charset="2"/>
              <a:buChar char="ü"/>
              <a:defRPr/>
            </a:pPr>
            <a:r>
              <a:rPr lang="en-US" altLang="en-US" sz="1300" dirty="0">
                <a:solidFill>
                  <a:srgbClr val="E4CF6F"/>
                </a:solidFill>
                <a:latin typeface="Arial" panose="020B0604020202020204" pitchFamily="34" charset="0"/>
                <a:cs typeface="Arial" panose="020B0604020202020204" pitchFamily="34" charset="0"/>
              </a:rPr>
              <a:t>Cover Letter outlining justification for the promotion (i.e. what changes in the role illustrate the promotion)</a:t>
            </a:r>
          </a:p>
          <a:p>
            <a:pPr marL="214313" indent="-214313">
              <a:spcBef>
                <a:spcPct val="0"/>
              </a:spcBef>
              <a:buFont typeface="Wingdings" panose="05000000000000000000" pitchFamily="2" charset="2"/>
              <a:buChar char="ü"/>
              <a:defRPr/>
            </a:pPr>
            <a:r>
              <a:rPr lang="en-US" altLang="en-US" sz="1300" dirty="0">
                <a:solidFill>
                  <a:srgbClr val="E4CF6F"/>
                </a:solidFill>
                <a:latin typeface="Arial" panose="020B0604020202020204" pitchFamily="34" charset="0"/>
                <a:cs typeface="Arial" panose="020B0604020202020204" pitchFamily="34" charset="0"/>
              </a:rPr>
              <a:t>Outline of how role compares to Classification Matrix</a:t>
            </a:r>
          </a:p>
          <a:p>
            <a:pPr marL="214313" indent="-214313">
              <a:spcBef>
                <a:spcPct val="0"/>
              </a:spcBef>
              <a:buFont typeface="Wingdings" panose="05000000000000000000" pitchFamily="2" charset="2"/>
              <a:buChar char="ü"/>
              <a:defRPr/>
            </a:pPr>
            <a:r>
              <a:rPr lang="en-US" altLang="en-US" sz="1300" dirty="0">
                <a:solidFill>
                  <a:srgbClr val="E4CF6F"/>
                </a:solidFill>
                <a:latin typeface="Arial" panose="020B0604020202020204" pitchFamily="34" charset="0"/>
                <a:cs typeface="Arial" panose="020B0604020202020204" pitchFamily="34" charset="0"/>
              </a:rPr>
              <a:t>New Position Description reflecting changes in job scope</a:t>
            </a:r>
          </a:p>
          <a:p>
            <a:pPr marL="214313" indent="-214313">
              <a:spcBef>
                <a:spcPct val="0"/>
              </a:spcBef>
              <a:buFont typeface="Wingdings" panose="05000000000000000000" pitchFamily="2" charset="2"/>
              <a:buChar char="ü"/>
              <a:defRPr/>
            </a:pPr>
            <a:r>
              <a:rPr lang="en-US" altLang="en-US" sz="1300" dirty="0">
                <a:solidFill>
                  <a:srgbClr val="E4CF6F"/>
                </a:solidFill>
                <a:latin typeface="Arial" panose="020B0604020202020204" pitchFamily="34" charset="0"/>
                <a:cs typeface="Arial" panose="020B0604020202020204" pitchFamily="34" charset="0"/>
              </a:rPr>
              <a:t>Performance expectations for the employee recommended for promotion</a:t>
            </a:r>
          </a:p>
          <a:p>
            <a:pPr marL="214313" indent="-214313">
              <a:spcBef>
                <a:spcPct val="0"/>
              </a:spcBef>
              <a:buFont typeface="Wingdings" panose="05000000000000000000" pitchFamily="2" charset="2"/>
              <a:buChar char="ü"/>
              <a:defRPr/>
            </a:pPr>
            <a:r>
              <a:rPr lang="en-US" altLang="en-US" sz="1300" dirty="0">
                <a:solidFill>
                  <a:srgbClr val="E4CF6F"/>
                </a:solidFill>
                <a:latin typeface="Arial" panose="020B0604020202020204" pitchFamily="34" charset="0"/>
                <a:cs typeface="Arial" panose="020B0604020202020204" pitchFamily="34" charset="0"/>
              </a:rPr>
              <a:t>Last two performance ratings</a:t>
            </a:r>
          </a:p>
          <a:p>
            <a:pPr marL="214313" indent="-214313">
              <a:spcBef>
                <a:spcPct val="0"/>
              </a:spcBef>
              <a:buFont typeface="Wingdings" panose="05000000000000000000" pitchFamily="2" charset="2"/>
              <a:buChar char="ü"/>
              <a:defRPr/>
            </a:pPr>
            <a:r>
              <a:rPr lang="en-US" altLang="en-US" sz="1300" dirty="0">
                <a:solidFill>
                  <a:srgbClr val="E4CF6F"/>
                </a:solidFill>
                <a:latin typeface="Arial" panose="020B0604020202020204" pitchFamily="34" charset="0"/>
                <a:cs typeface="Arial" panose="020B0604020202020204" pitchFamily="34" charset="0"/>
              </a:rPr>
              <a:t>Job Content Questionnaire (Exempt Classifications only, please refer to checklist)</a:t>
            </a:r>
          </a:p>
          <a:p>
            <a:pPr marL="214313" indent="-214313">
              <a:spcBef>
                <a:spcPct val="0"/>
              </a:spcBef>
              <a:buFont typeface="Wingdings" panose="05000000000000000000" pitchFamily="2" charset="2"/>
              <a:buChar char="ü"/>
              <a:defRPr/>
            </a:pPr>
            <a:endParaRPr lang="en-US" altLang="en-US" sz="1300" dirty="0">
              <a:solidFill>
                <a:srgbClr val="E4CF6F"/>
              </a:solidFill>
              <a:latin typeface="Arial" panose="020B0604020202020204" pitchFamily="34" charset="0"/>
              <a:cs typeface="Arial" panose="020B0604020202020204" pitchFamily="34" charset="0"/>
            </a:endParaRPr>
          </a:p>
          <a:p>
            <a:pPr eaLnBrk="1" hangingPunct="1">
              <a:spcBef>
                <a:spcPct val="0"/>
              </a:spcBef>
              <a:buFont typeface="Arial" panose="020B0604020202020204" pitchFamily="34" charset="0"/>
              <a:buNone/>
              <a:defRPr/>
            </a:pPr>
            <a:r>
              <a:rPr lang="en-US" altLang="en-US" sz="1300" b="1" dirty="0">
                <a:solidFill>
                  <a:srgbClr val="E4CF6F"/>
                </a:solidFill>
                <a:latin typeface="Arial" panose="020B0604020202020204" pitchFamily="34" charset="0"/>
                <a:cs typeface="Arial" panose="020B0604020202020204" pitchFamily="34" charset="0"/>
              </a:rPr>
              <a:t>Scientist Packages Must Also Contain:</a:t>
            </a:r>
          </a:p>
          <a:p>
            <a:pPr marL="214313" indent="-214313">
              <a:spcBef>
                <a:spcPct val="0"/>
              </a:spcBef>
              <a:buFont typeface="Wingdings" panose="05000000000000000000" pitchFamily="2" charset="2"/>
              <a:buChar char="ü"/>
              <a:defRPr/>
            </a:pPr>
            <a:r>
              <a:rPr lang="en-US" altLang="en-US" sz="1300" dirty="0">
                <a:solidFill>
                  <a:srgbClr val="E4CF6F"/>
                </a:solidFill>
                <a:latin typeface="Arial" panose="020B0604020202020204" pitchFamily="34" charset="0"/>
                <a:cs typeface="Arial" panose="020B0604020202020204" pitchFamily="34" charset="0"/>
              </a:rPr>
              <a:t>Three external letters of recommendation</a:t>
            </a:r>
          </a:p>
          <a:p>
            <a:pPr marL="214313" indent="-214313">
              <a:spcBef>
                <a:spcPct val="0"/>
              </a:spcBef>
              <a:buFont typeface="Wingdings" panose="05000000000000000000" pitchFamily="2" charset="2"/>
              <a:buChar char="ü"/>
              <a:defRPr/>
            </a:pPr>
            <a:r>
              <a:rPr lang="en-US" altLang="en-US" sz="1300" dirty="0">
                <a:solidFill>
                  <a:srgbClr val="E4CF6F"/>
                </a:solidFill>
                <a:latin typeface="Arial" panose="020B0604020202020204" pitchFamily="34" charset="0"/>
                <a:cs typeface="Arial" panose="020B0604020202020204" pitchFamily="34" charset="0"/>
              </a:rPr>
              <a:t>Up to date curriculum vitae</a:t>
            </a:r>
          </a:p>
        </p:txBody>
      </p:sp>
      <p:grpSp>
        <p:nvGrpSpPr>
          <p:cNvPr id="34" name="Group 33"/>
          <p:cNvGrpSpPr/>
          <p:nvPr/>
        </p:nvGrpSpPr>
        <p:grpSpPr>
          <a:xfrm>
            <a:off x="4917056" y="6003980"/>
            <a:ext cx="937277" cy="576447"/>
            <a:chOff x="4925931" y="3930920"/>
            <a:chExt cx="1316831" cy="992981"/>
          </a:xfrm>
        </p:grpSpPr>
        <p:pic>
          <p:nvPicPr>
            <p:cNvPr id="28" name="Picture 5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25931" y="4009501"/>
              <a:ext cx="892969" cy="891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60"/>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64132" y="4522660"/>
              <a:ext cx="402431" cy="401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6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41521" y="3930920"/>
              <a:ext cx="401241" cy="401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1" name="Chevron 30"/>
          <p:cNvSpPr/>
          <p:nvPr/>
        </p:nvSpPr>
        <p:spPr>
          <a:xfrm>
            <a:off x="1512672" y="2124075"/>
            <a:ext cx="363474" cy="363474"/>
          </a:xfrm>
          <a:prstGeom prst="chevron">
            <a:avLst/>
          </a:prstGeom>
          <a:solidFill>
            <a:srgbClr val="143C3E"/>
          </a:solidFill>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solidFill>
                <a:schemeClr val="tx1"/>
              </a:solidFill>
            </a:endParaRPr>
          </a:p>
        </p:txBody>
      </p:sp>
      <p:sp>
        <p:nvSpPr>
          <p:cNvPr id="32" name="Chevron 31"/>
          <p:cNvSpPr/>
          <p:nvPr/>
        </p:nvSpPr>
        <p:spPr>
          <a:xfrm>
            <a:off x="3107967" y="2118959"/>
            <a:ext cx="363474" cy="363474"/>
          </a:xfrm>
          <a:prstGeom prst="chevron">
            <a:avLst/>
          </a:prstGeom>
          <a:solidFill>
            <a:srgbClr val="143C3E"/>
          </a:solidFill>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solidFill>
                <a:schemeClr val="tx1"/>
              </a:solidFill>
            </a:endParaRPr>
          </a:p>
        </p:txBody>
      </p:sp>
      <p:sp>
        <p:nvSpPr>
          <p:cNvPr id="33" name="Chevron 32"/>
          <p:cNvSpPr/>
          <p:nvPr/>
        </p:nvSpPr>
        <p:spPr>
          <a:xfrm>
            <a:off x="4759091" y="2141797"/>
            <a:ext cx="363474" cy="363474"/>
          </a:xfrm>
          <a:prstGeom prst="chevron">
            <a:avLst/>
          </a:prstGeom>
          <a:solidFill>
            <a:srgbClr val="143C3E"/>
          </a:solidFill>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solidFill>
                <a:schemeClr val="tx1"/>
              </a:solidFill>
            </a:endParaRPr>
          </a:p>
        </p:txBody>
      </p:sp>
      <p:grpSp>
        <p:nvGrpSpPr>
          <p:cNvPr id="3" name="Group 2"/>
          <p:cNvGrpSpPr/>
          <p:nvPr/>
        </p:nvGrpSpPr>
        <p:grpSpPr>
          <a:xfrm>
            <a:off x="3480962" y="3074668"/>
            <a:ext cx="2406624" cy="820647"/>
            <a:chOff x="3589031" y="3174424"/>
            <a:chExt cx="2406624" cy="820647"/>
          </a:xfrm>
        </p:grpSpPr>
        <p:sp>
          <p:nvSpPr>
            <p:cNvPr id="41" name="TextBox 120"/>
            <p:cNvSpPr txBox="1">
              <a:spLocks noChangeArrowheads="1"/>
            </p:cNvSpPr>
            <p:nvPr/>
          </p:nvSpPr>
          <p:spPr bwMode="auto">
            <a:xfrm>
              <a:off x="3589031" y="3257293"/>
              <a:ext cx="240662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None/>
              </a:pPr>
              <a:r>
                <a:rPr lang="en-US" altLang="en-US" sz="800" b="1" dirty="0">
                  <a:solidFill>
                    <a:srgbClr val="F3E7B2"/>
                  </a:solidFill>
                  <a:latin typeface="Arial" panose="020B0604020202020204" pitchFamily="34" charset="0"/>
                  <a:cs typeface="Arial" panose="020B0604020202020204" pitchFamily="34" charset="0"/>
                </a:rPr>
                <a:t>Positions Reviewed by TRC: </a:t>
              </a:r>
              <a:r>
                <a:rPr lang="en-US" altLang="en-US" sz="800" dirty="0">
                  <a:solidFill>
                    <a:srgbClr val="F3E7B2"/>
                  </a:solidFill>
                  <a:latin typeface="Arial" panose="020B0604020202020204" pitchFamily="34" charset="0"/>
                  <a:cs typeface="Arial" panose="020B0604020202020204" pitchFamily="34" charset="0"/>
                </a:rPr>
                <a:t>Scientist III, Sr. Scientist, Pr. Scientist; Computer Scientist III and Sr. Comp Sci; Engineer III, Sr. Engineer, and Pr. Engineer; AP I, AP II, and ESM; and TECH </a:t>
              </a:r>
              <a:r>
                <a:rPr lang="en-US" altLang="en-US" sz="800">
                  <a:solidFill>
                    <a:srgbClr val="F3E7B2"/>
                  </a:solidFill>
                  <a:latin typeface="Arial" panose="020B0604020202020204" pitchFamily="34" charset="0"/>
                  <a:cs typeface="Arial" panose="020B0604020202020204" pitchFamily="34" charset="0"/>
                </a:rPr>
                <a:t>II, III, IV, and V</a:t>
              </a:r>
              <a:endParaRPr lang="en-US" altLang="en-US" sz="800" dirty="0">
                <a:solidFill>
                  <a:srgbClr val="F3E7B2"/>
                </a:solidFill>
                <a:latin typeface="Arial" panose="020B0604020202020204" pitchFamily="34" charset="0"/>
                <a:cs typeface="Arial" panose="020B0604020202020204" pitchFamily="34" charset="0"/>
              </a:endParaRPr>
            </a:p>
          </p:txBody>
        </p:sp>
        <p:sp>
          <p:nvSpPr>
            <p:cNvPr id="42" name="Rounded Rectangle 41"/>
            <p:cNvSpPr/>
            <p:nvPr/>
          </p:nvSpPr>
          <p:spPr>
            <a:xfrm rot="5400000">
              <a:off x="4379188" y="2411857"/>
              <a:ext cx="820647" cy="2345782"/>
            </a:xfrm>
            <a:prstGeom prst="roundRect">
              <a:avLst/>
            </a:prstGeom>
            <a:noFill/>
            <a:ln w="28575" cmpd="sng">
              <a:solidFill>
                <a:srgbClr val="143C3E"/>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grpSp>
      <p:grpSp>
        <p:nvGrpSpPr>
          <p:cNvPr id="25" name="Group 24"/>
          <p:cNvGrpSpPr/>
          <p:nvPr/>
        </p:nvGrpSpPr>
        <p:grpSpPr>
          <a:xfrm>
            <a:off x="827607" y="3076943"/>
            <a:ext cx="2406624" cy="820647"/>
            <a:chOff x="935676" y="3176699"/>
            <a:chExt cx="2406624" cy="820647"/>
          </a:xfrm>
        </p:grpSpPr>
        <p:sp>
          <p:nvSpPr>
            <p:cNvPr id="40" name="TextBox 120"/>
            <p:cNvSpPr txBox="1">
              <a:spLocks noChangeArrowheads="1"/>
            </p:cNvSpPr>
            <p:nvPr/>
          </p:nvSpPr>
          <p:spPr bwMode="auto">
            <a:xfrm>
              <a:off x="935676" y="3237518"/>
              <a:ext cx="2406624"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None/>
              </a:pPr>
              <a:r>
                <a:rPr lang="en-US" altLang="en-US" sz="800" b="1" dirty="0">
                  <a:solidFill>
                    <a:srgbClr val="F3E7B2"/>
                  </a:solidFill>
                  <a:latin typeface="Arial" panose="020B0604020202020204" pitchFamily="34" charset="0"/>
                  <a:cs typeface="Arial" panose="020B0604020202020204" pitchFamily="34" charset="0"/>
                </a:rPr>
                <a:t>Positions Reviewed by AD/Div Head &amp; HR: </a:t>
              </a:r>
              <a:r>
                <a:rPr lang="en-US" altLang="en-US" sz="800" dirty="0">
                  <a:solidFill>
                    <a:srgbClr val="F3E7B2"/>
                  </a:solidFill>
                  <a:latin typeface="Arial" panose="020B0604020202020204" pitchFamily="34" charset="0"/>
                  <a:cs typeface="Arial" panose="020B0604020202020204" pitchFamily="34" charset="0"/>
                </a:rPr>
                <a:t>Level II of Scientist, Engineer, Computer Scientist, SA, Skilled Trades; Levels II, II, and IV of Admin Support; and Levels II and III of Const/Facilities</a:t>
              </a:r>
            </a:p>
          </p:txBody>
        </p:sp>
        <p:sp>
          <p:nvSpPr>
            <p:cNvPr id="43" name="Rounded Rectangle 42"/>
            <p:cNvSpPr/>
            <p:nvPr/>
          </p:nvSpPr>
          <p:spPr>
            <a:xfrm rot="5400000">
              <a:off x="1723182" y="2414132"/>
              <a:ext cx="820647" cy="2345782"/>
            </a:xfrm>
            <a:prstGeom prst="roundRect">
              <a:avLst/>
            </a:prstGeom>
            <a:noFill/>
            <a:ln w="28575" cmpd="sng">
              <a:solidFill>
                <a:srgbClr val="143C3E"/>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grpSp>
      <p:pic>
        <p:nvPicPr>
          <p:cNvPr id="44" name="Picture 58"/>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56384" y="3210617"/>
            <a:ext cx="379005" cy="548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0837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18917" y="3998"/>
            <a:ext cx="3325084" cy="3450946"/>
          </a:xfrm>
          <a:prstGeom prst="rect">
            <a:avLst/>
          </a:prstGeom>
          <a:solidFill>
            <a:srgbClr val="F3815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sp>
        <p:nvSpPr>
          <p:cNvPr id="5" name="Rectangle 4"/>
          <p:cNvSpPr/>
          <p:nvPr/>
        </p:nvSpPr>
        <p:spPr>
          <a:xfrm>
            <a:off x="5822350" y="3454944"/>
            <a:ext cx="3321649" cy="3403056"/>
          </a:xfrm>
          <a:prstGeom prst="rect">
            <a:avLst/>
          </a:prstGeom>
          <a:solidFill>
            <a:srgbClr val="195E6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solidFill>
                <a:srgbClr val="195E65"/>
              </a:solidFill>
            </a:endParaRPr>
          </a:p>
        </p:txBody>
      </p:sp>
      <p:sp>
        <p:nvSpPr>
          <p:cNvPr id="6" name="Rectangle 5"/>
          <p:cNvSpPr/>
          <p:nvPr/>
        </p:nvSpPr>
        <p:spPr>
          <a:xfrm>
            <a:off x="-13976" y="-27668"/>
            <a:ext cx="5836861" cy="5361022"/>
          </a:xfrm>
          <a:prstGeom prst="rect">
            <a:avLst/>
          </a:prstGeom>
          <a:solidFill>
            <a:srgbClr val="F3E7B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sp>
        <p:nvSpPr>
          <p:cNvPr id="7" name="TextBox 111"/>
          <p:cNvSpPr txBox="1">
            <a:spLocks noChangeArrowheads="1"/>
          </p:cNvSpPr>
          <p:nvPr/>
        </p:nvSpPr>
        <p:spPr bwMode="auto">
          <a:xfrm>
            <a:off x="31552" y="179511"/>
            <a:ext cx="19097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i="1" dirty="0">
                <a:solidFill>
                  <a:srgbClr val="143C3E"/>
                </a:solidFill>
                <a:latin typeface="Arial" panose="020B0604020202020204" pitchFamily="34" charset="0"/>
                <a:cs typeface="Arial" panose="020B0604020202020204" pitchFamily="34" charset="0"/>
              </a:rPr>
              <a:t>////////////////////////</a:t>
            </a:r>
          </a:p>
        </p:txBody>
      </p:sp>
      <p:sp>
        <p:nvSpPr>
          <p:cNvPr id="8" name="TextBox 112"/>
          <p:cNvSpPr txBox="1">
            <a:spLocks noChangeArrowheads="1"/>
          </p:cNvSpPr>
          <p:nvPr/>
        </p:nvSpPr>
        <p:spPr bwMode="auto">
          <a:xfrm>
            <a:off x="1635884" y="180890"/>
            <a:ext cx="284559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dirty="0">
                <a:solidFill>
                  <a:srgbClr val="143C3E"/>
                </a:solidFill>
                <a:latin typeface="Arial" panose="020B0604020202020204" pitchFamily="34" charset="0"/>
                <a:cs typeface="Arial" panose="020B0604020202020204" pitchFamily="34" charset="0"/>
              </a:rPr>
              <a:t>2023 Timeline</a:t>
            </a:r>
          </a:p>
        </p:txBody>
      </p:sp>
      <p:sp>
        <p:nvSpPr>
          <p:cNvPr id="9" name="TextBox 114"/>
          <p:cNvSpPr txBox="1">
            <a:spLocks noChangeArrowheads="1"/>
          </p:cNvSpPr>
          <p:nvPr/>
        </p:nvSpPr>
        <p:spPr bwMode="auto">
          <a:xfrm>
            <a:off x="5838635" y="111706"/>
            <a:ext cx="174497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i="1" dirty="0">
                <a:solidFill>
                  <a:srgbClr val="195E65"/>
                </a:solidFill>
                <a:latin typeface="Arial" panose="020B0604020202020204" pitchFamily="34" charset="0"/>
                <a:cs typeface="Arial" panose="020B0604020202020204" pitchFamily="34" charset="0"/>
              </a:rPr>
              <a:t>///////////////</a:t>
            </a:r>
          </a:p>
        </p:txBody>
      </p:sp>
      <p:sp>
        <p:nvSpPr>
          <p:cNvPr id="10" name="TextBox 115"/>
          <p:cNvSpPr txBox="1">
            <a:spLocks noChangeArrowheads="1"/>
          </p:cNvSpPr>
          <p:nvPr/>
        </p:nvSpPr>
        <p:spPr bwMode="auto">
          <a:xfrm>
            <a:off x="6962775" y="3575263"/>
            <a:ext cx="19097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buFontTx/>
              <a:buNone/>
            </a:pPr>
            <a:r>
              <a:rPr lang="en-US" altLang="en-US" sz="1800" i="1" dirty="0">
                <a:solidFill>
                  <a:srgbClr val="F3E7B2"/>
                </a:solidFill>
                <a:latin typeface="Arial" panose="020B0604020202020204" pitchFamily="34" charset="0"/>
                <a:cs typeface="Arial" panose="020B0604020202020204" pitchFamily="34" charset="0"/>
              </a:rPr>
              <a:t>//////////////</a:t>
            </a:r>
          </a:p>
        </p:txBody>
      </p:sp>
      <p:sp>
        <p:nvSpPr>
          <p:cNvPr id="11" name="TextBox 116"/>
          <p:cNvSpPr txBox="1">
            <a:spLocks noChangeArrowheads="1"/>
          </p:cNvSpPr>
          <p:nvPr/>
        </p:nvSpPr>
        <p:spPr bwMode="auto">
          <a:xfrm>
            <a:off x="6909181" y="120730"/>
            <a:ext cx="26559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dirty="0">
                <a:solidFill>
                  <a:srgbClr val="195E65"/>
                </a:solidFill>
                <a:latin typeface="Arial" panose="020B0604020202020204" pitchFamily="34" charset="0"/>
                <a:cs typeface="Arial" panose="020B0604020202020204" pitchFamily="34" charset="0"/>
              </a:rPr>
              <a:t>Why TRC Review?</a:t>
            </a:r>
          </a:p>
        </p:txBody>
      </p:sp>
      <p:sp>
        <p:nvSpPr>
          <p:cNvPr id="12" name="Rectangle 12"/>
          <p:cNvSpPr>
            <a:spLocks noChangeArrowheads="1"/>
          </p:cNvSpPr>
          <p:nvPr/>
        </p:nvSpPr>
        <p:spPr bwMode="auto">
          <a:xfrm>
            <a:off x="5838635" y="446467"/>
            <a:ext cx="3250608" cy="3000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r>
              <a:rPr lang="en-US" altLang="en-US" sz="1350" b="1" dirty="0">
                <a:solidFill>
                  <a:srgbClr val="195E65"/>
                </a:solidFill>
                <a:latin typeface="Arial" panose="020B0604020202020204" pitchFamily="34" charset="0"/>
                <a:cs typeface="Arial" panose="020B0604020202020204" pitchFamily="34" charset="0"/>
              </a:rPr>
              <a:t>Provides technical expertise to evaluate scientific and technical positions</a:t>
            </a:r>
          </a:p>
          <a:p>
            <a:pPr eaLnBrk="1" hangingPunct="1">
              <a:spcBef>
                <a:spcPct val="0"/>
              </a:spcBef>
            </a:pPr>
            <a:r>
              <a:rPr lang="en-US" altLang="en-US" sz="1350" b="1" dirty="0">
                <a:solidFill>
                  <a:srgbClr val="195E65"/>
                </a:solidFill>
                <a:latin typeface="Arial" panose="020B0604020202020204" pitchFamily="34" charset="0"/>
                <a:cs typeface="Arial" panose="020B0604020202020204" pitchFamily="34" charset="0"/>
              </a:rPr>
              <a:t>Key in determining the appropriate classification level based scientific or technical abilities and output</a:t>
            </a:r>
          </a:p>
          <a:p>
            <a:pPr eaLnBrk="1" hangingPunct="1">
              <a:spcBef>
                <a:spcPct val="0"/>
              </a:spcBef>
            </a:pPr>
            <a:r>
              <a:rPr lang="en-US" altLang="en-US" sz="1350" b="1" dirty="0">
                <a:solidFill>
                  <a:srgbClr val="195E65"/>
                </a:solidFill>
                <a:latin typeface="Arial" panose="020B0604020202020204" pitchFamily="34" charset="0"/>
                <a:cs typeface="Arial" panose="020B0604020202020204" pitchFamily="34" charset="0"/>
              </a:rPr>
              <a:t>Provides recommendations to the Associate Director/Division Head</a:t>
            </a:r>
          </a:p>
          <a:p>
            <a:pPr eaLnBrk="1" hangingPunct="1">
              <a:spcBef>
                <a:spcPct val="0"/>
              </a:spcBef>
            </a:pPr>
            <a:r>
              <a:rPr lang="en-US" altLang="en-US" sz="1350" b="1" dirty="0">
                <a:solidFill>
                  <a:srgbClr val="195E65"/>
                </a:solidFill>
                <a:latin typeface="Arial" panose="020B0604020202020204" pitchFamily="34" charset="0"/>
                <a:cs typeface="Arial" panose="020B0604020202020204" pitchFamily="34" charset="0"/>
              </a:rPr>
              <a:t>Final responsibility for promotions lies with the Associate Director/Division Head with concurrence of Human Resources</a:t>
            </a:r>
          </a:p>
        </p:txBody>
      </p:sp>
      <p:sp>
        <p:nvSpPr>
          <p:cNvPr id="13" name="TextBox 117"/>
          <p:cNvSpPr txBox="1">
            <a:spLocks noChangeArrowheads="1"/>
          </p:cNvSpPr>
          <p:nvPr/>
        </p:nvSpPr>
        <p:spPr bwMode="auto">
          <a:xfrm>
            <a:off x="5907108" y="3566240"/>
            <a:ext cx="28444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b="1" dirty="0">
                <a:solidFill>
                  <a:srgbClr val="F3E7B2"/>
                </a:solidFill>
                <a:latin typeface="Arial" panose="020B0604020202020204" pitchFamily="34" charset="0"/>
                <a:cs typeface="Arial" panose="020B0604020202020204" pitchFamily="34" charset="0"/>
              </a:rPr>
              <a:t>Why HR Review?</a:t>
            </a:r>
          </a:p>
        </p:txBody>
      </p:sp>
      <p:sp>
        <p:nvSpPr>
          <p:cNvPr id="14" name="TextBox 118"/>
          <p:cNvSpPr txBox="1">
            <a:spLocks noChangeArrowheads="1"/>
          </p:cNvSpPr>
          <p:nvPr/>
        </p:nvSpPr>
        <p:spPr bwMode="auto">
          <a:xfrm>
            <a:off x="5868846" y="4011719"/>
            <a:ext cx="3190933"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pPr>
            <a:r>
              <a:rPr lang="en-US" altLang="en-US" sz="1350" b="1" dirty="0">
                <a:solidFill>
                  <a:srgbClr val="F3E7B2"/>
                </a:solidFill>
                <a:latin typeface="Arial" panose="020B0604020202020204" pitchFamily="34" charset="0"/>
                <a:cs typeface="Arial" panose="020B0604020202020204" pitchFamily="34" charset="0"/>
              </a:rPr>
              <a:t>Ensure compliance with Fair Labor Standards Act regulations</a:t>
            </a:r>
          </a:p>
          <a:p>
            <a:pPr eaLnBrk="1" hangingPunct="1">
              <a:spcBef>
                <a:spcPct val="0"/>
              </a:spcBef>
            </a:pPr>
            <a:r>
              <a:rPr lang="en-US" altLang="en-US" sz="1350" b="1" dirty="0">
                <a:solidFill>
                  <a:srgbClr val="F3E7B2"/>
                </a:solidFill>
                <a:latin typeface="Arial" panose="020B0604020202020204" pitchFamily="34" charset="0"/>
                <a:cs typeface="Arial" panose="020B0604020202020204" pitchFamily="34" charset="0"/>
              </a:rPr>
              <a:t>Ensure pay consistency based on what the scope and nature of the work of the position would warrant</a:t>
            </a:r>
          </a:p>
          <a:p>
            <a:pPr eaLnBrk="1" hangingPunct="1">
              <a:spcBef>
                <a:spcPct val="0"/>
              </a:spcBef>
            </a:pPr>
            <a:r>
              <a:rPr lang="en-US" altLang="en-US" sz="1350" b="1" dirty="0">
                <a:solidFill>
                  <a:srgbClr val="F3E7B2"/>
                </a:solidFill>
                <a:latin typeface="Arial" panose="020B0604020202020204" pitchFamily="34" charset="0"/>
                <a:cs typeface="Arial" panose="020B0604020202020204" pitchFamily="34" charset="0"/>
              </a:rPr>
              <a:t>Reviews levels/positions that do not require TRC review</a:t>
            </a:r>
          </a:p>
          <a:p>
            <a:pPr eaLnBrk="1" hangingPunct="1">
              <a:spcBef>
                <a:spcPct val="0"/>
              </a:spcBef>
            </a:pPr>
            <a:r>
              <a:rPr lang="en-US" altLang="en-US" sz="1350" b="1" dirty="0">
                <a:solidFill>
                  <a:srgbClr val="F3E7B2"/>
                </a:solidFill>
                <a:latin typeface="Arial" panose="020B0604020202020204" pitchFamily="34" charset="0"/>
                <a:cs typeface="Arial" panose="020B0604020202020204" pitchFamily="34" charset="0"/>
              </a:rPr>
              <a:t>Acts as a consultant with Associate Director/Division Heads on final approval to ensure consistency</a:t>
            </a:r>
          </a:p>
        </p:txBody>
      </p:sp>
      <p:sp>
        <p:nvSpPr>
          <p:cNvPr id="15" name="Rectangle 14"/>
          <p:cNvSpPr/>
          <p:nvPr/>
        </p:nvSpPr>
        <p:spPr>
          <a:xfrm>
            <a:off x="-4116" y="5339316"/>
            <a:ext cx="5823034" cy="1524646"/>
          </a:xfrm>
          <a:prstGeom prst="rect">
            <a:avLst/>
          </a:prstGeom>
          <a:solidFill>
            <a:srgbClr val="143C3E"/>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sp>
        <p:nvSpPr>
          <p:cNvPr id="16" name="TextBox 14"/>
          <p:cNvSpPr txBox="1">
            <a:spLocks noChangeArrowheads="1"/>
          </p:cNvSpPr>
          <p:nvPr/>
        </p:nvSpPr>
        <p:spPr bwMode="auto">
          <a:xfrm>
            <a:off x="176556" y="5475441"/>
            <a:ext cx="2460176" cy="1172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lnSpc>
                <a:spcPct val="120000"/>
              </a:lnSpc>
              <a:spcBef>
                <a:spcPct val="0"/>
              </a:spcBef>
              <a:buFontTx/>
              <a:buNone/>
            </a:pPr>
            <a:r>
              <a:rPr lang="en-US" altLang="en-US" sz="975" dirty="0">
                <a:solidFill>
                  <a:srgbClr val="F3E7B2"/>
                </a:solidFill>
                <a:latin typeface="Arial" panose="020B0604020202020204" pitchFamily="34" charset="0"/>
                <a:cs typeface="Arial" panose="020B0604020202020204" pitchFamily="34" charset="0"/>
              </a:rPr>
              <a:t>Taking the time to prepare the promotion package is the most important thing you can do for your employee in this process.  Feel free to contact HR with any questions or needed assistance when preparing the promotion package.</a:t>
            </a:r>
          </a:p>
        </p:txBody>
      </p:sp>
      <p:cxnSp>
        <p:nvCxnSpPr>
          <p:cNvPr id="17" name="Straight Connector 16"/>
          <p:cNvCxnSpPr/>
          <p:nvPr/>
        </p:nvCxnSpPr>
        <p:spPr>
          <a:xfrm flipH="1">
            <a:off x="2817403" y="5563198"/>
            <a:ext cx="7362" cy="1045245"/>
          </a:xfrm>
          <a:prstGeom prst="line">
            <a:avLst/>
          </a:prstGeom>
          <a:ln w="31750">
            <a:solidFill>
              <a:srgbClr val="F38156"/>
            </a:solidFill>
          </a:ln>
          <a:effectLst/>
        </p:spPr>
        <p:style>
          <a:lnRef idx="2">
            <a:schemeClr val="accent1"/>
          </a:lnRef>
          <a:fillRef idx="0">
            <a:schemeClr val="accent1"/>
          </a:fillRef>
          <a:effectRef idx="1">
            <a:schemeClr val="accent1"/>
          </a:effectRef>
          <a:fontRef idx="minor">
            <a:schemeClr val="tx1"/>
          </a:fontRef>
        </p:style>
      </p:cxnSp>
      <p:sp>
        <p:nvSpPr>
          <p:cNvPr id="18" name="Rectangle 17"/>
          <p:cNvSpPr>
            <a:spLocks noChangeArrowheads="1"/>
          </p:cNvSpPr>
          <p:nvPr/>
        </p:nvSpPr>
        <p:spPr bwMode="auto">
          <a:xfrm>
            <a:off x="3116969" y="5601916"/>
            <a:ext cx="2455556"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lnSpc>
                <a:spcPct val="120000"/>
              </a:lnSpc>
              <a:spcBef>
                <a:spcPct val="0"/>
              </a:spcBef>
              <a:buFontTx/>
              <a:buNone/>
            </a:pPr>
            <a:r>
              <a:rPr lang="en-US" altLang="en-US" sz="900" b="1" dirty="0">
                <a:solidFill>
                  <a:srgbClr val="F38156"/>
                </a:solidFill>
                <a:latin typeface="Arial" panose="020B0604020202020204" pitchFamily="34" charset="0"/>
                <a:cs typeface="Arial" panose="020B0604020202020204" pitchFamily="34" charset="0"/>
              </a:rPr>
              <a:t>Want to learn more or get more details? Great! </a:t>
            </a:r>
          </a:p>
          <a:p>
            <a:pPr algn="ctr" eaLnBrk="1" hangingPunct="1">
              <a:lnSpc>
                <a:spcPct val="120000"/>
              </a:lnSpc>
              <a:spcBef>
                <a:spcPct val="0"/>
              </a:spcBef>
              <a:buFont typeface="Arial" panose="020B0604020202020204" pitchFamily="34" charset="0"/>
              <a:buNone/>
            </a:pPr>
            <a:r>
              <a:rPr lang="en-US" altLang="en-US" sz="900" b="1" dirty="0">
                <a:solidFill>
                  <a:srgbClr val="F38156"/>
                </a:solidFill>
                <a:latin typeface="Arial" panose="020B0604020202020204" pitchFamily="34" charset="0"/>
                <a:cs typeface="Arial" panose="020B0604020202020204" pitchFamily="34" charset="0"/>
              </a:rPr>
              <a:t>Visit the Compensation Webpage at:</a:t>
            </a:r>
          </a:p>
          <a:p>
            <a:pPr algn="ctr" eaLnBrk="1" hangingPunct="1">
              <a:lnSpc>
                <a:spcPct val="120000"/>
              </a:lnSpc>
              <a:spcBef>
                <a:spcPct val="0"/>
              </a:spcBef>
              <a:buFontTx/>
              <a:buNone/>
            </a:pPr>
            <a:endParaRPr lang="en-US" altLang="en-US" sz="900" b="1" dirty="0">
              <a:solidFill>
                <a:srgbClr val="F38156"/>
              </a:solidFill>
              <a:latin typeface="Arial" panose="020B0604020202020204" pitchFamily="34" charset="0"/>
              <a:cs typeface="Arial" panose="020B0604020202020204" pitchFamily="34" charset="0"/>
            </a:endParaRPr>
          </a:p>
        </p:txBody>
      </p:sp>
      <p:sp>
        <p:nvSpPr>
          <p:cNvPr id="19" name="Rounded Rectangle 18"/>
          <p:cNvSpPr/>
          <p:nvPr/>
        </p:nvSpPr>
        <p:spPr>
          <a:xfrm>
            <a:off x="3041772" y="6219093"/>
            <a:ext cx="2539777" cy="325327"/>
          </a:xfrm>
          <a:prstGeom prst="roundRect">
            <a:avLst/>
          </a:prstGeom>
          <a:solidFill>
            <a:srgbClr val="F3815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350" dirty="0"/>
          </a:p>
        </p:txBody>
      </p:sp>
      <p:sp>
        <p:nvSpPr>
          <p:cNvPr id="20" name="TextBox 27"/>
          <p:cNvSpPr txBox="1">
            <a:spLocks noChangeArrowheads="1"/>
          </p:cNvSpPr>
          <p:nvPr/>
        </p:nvSpPr>
        <p:spPr bwMode="auto">
          <a:xfrm>
            <a:off x="3005437" y="6260040"/>
            <a:ext cx="2635271"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sz="750" b="1" dirty="0">
                <a:solidFill>
                  <a:srgbClr val="195E65"/>
                </a:solidFill>
                <a:latin typeface="Arial" panose="020B0604020202020204" pitchFamily="34" charset="0"/>
                <a:cs typeface="Arial" panose="020B0604020202020204" pitchFamily="34" charset="0"/>
                <a:hlinkClick r:id="rId2"/>
              </a:rPr>
              <a:t>https://www.jlab.org/human_resources/compensation</a:t>
            </a:r>
            <a:r>
              <a:rPr lang="en-US" altLang="en-US" sz="750" b="1" dirty="0">
                <a:solidFill>
                  <a:srgbClr val="195E65"/>
                </a:solidFill>
                <a:latin typeface="Arial" panose="020B0604020202020204" pitchFamily="34" charset="0"/>
                <a:cs typeface="Arial" panose="020B0604020202020204" pitchFamily="34" charset="0"/>
              </a:rPr>
              <a:t> </a:t>
            </a:r>
          </a:p>
        </p:txBody>
      </p:sp>
      <p:graphicFrame>
        <p:nvGraphicFramePr>
          <p:cNvPr id="27" name="Table 26"/>
          <p:cNvGraphicFramePr>
            <a:graphicFrameLocks noGrp="1"/>
          </p:cNvGraphicFramePr>
          <p:nvPr>
            <p:extLst>
              <p:ext uri="{D42A27DB-BD31-4B8C-83A1-F6EECF244321}">
                <p14:modId xmlns:p14="http://schemas.microsoft.com/office/powerpoint/2010/main" val="2856879854"/>
              </p:ext>
            </p:extLst>
          </p:nvPr>
        </p:nvGraphicFramePr>
        <p:xfrm>
          <a:off x="128427" y="712565"/>
          <a:ext cx="5625985" cy="4364361"/>
        </p:xfrm>
        <a:graphic>
          <a:graphicData uri="http://schemas.openxmlformats.org/drawingml/2006/table">
            <a:tbl>
              <a:tblPr firstRow="1" firstCol="1" bandRow="1">
                <a:tableStyleId>{9D7B26C5-4107-4FEC-AEDC-1716B250A1EF}</a:tableStyleId>
              </a:tblPr>
              <a:tblGrid>
                <a:gridCol w="1194900">
                  <a:extLst>
                    <a:ext uri="{9D8B030D-6E8A-4147-A177-3AD203B41FA5}">
                      <a16:colId xmlns:a16="http://schemas.microsoft.com/office/drawing/2014/main" val="1943861196"/>
                    </a:ext>
                  </a:extLst>
                </a:gridCol>
                <a:gridCol w="4431085">
                  <a:extLst>
                    <a:ext uri="{9D8B030D-6E8A-4147-A177-3AD203B41FA5}">
                      <a16:colId xmlns:a16="http://schemas.microsoft.com/office/drawing/2014/main" val="900255244"/>
                    </a:ext>
                  </a:extLst>
                </a:gridCol>
              </a:tblGrid>
              <a:tr h="443126">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Timeframe</a:t>
                      </a:r>
                      <a:endParaRPr lang="en-US"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Activity</a:t>
                      </a:r>
                      <a:endParaRPr lang="en-US"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3492237091"/>
                  </a:ext>
                </a:extLst>
              </a:tr>
              <a:tr h="421112">
                <a:tc>
                  <a:txBody>
                    <a:bodyPr/>
                    <a:lstStyle/>
                    <a:p>
                      <a:pPr marL="0" marR="0">
                        <a:lnSpc>
                          <a:spcPct val="107000"/>
                        </a:lnSpc>
                        <a:spcBef>
                          <a:spcPts val="0"/>
                        </a:spcBef>
                        <a:spcAft>
                          <a:spcPts val="0"/>
                        </a:spcAft>
                      </a:pPr>
                      <a:r>
                        <a:rPr lang="en-US" sz="1200" b="0" dirty="0">
                          <a:effectLst/>
                          <a:latin typeface="Arial" panose="020B0604020202020204" pitchFamily="34" charset="0"/>
                          <a:cs typeface="Arial" panose="020B0604020202020204" pitchFamily="34" charset="0"/>
                        </a:rPr>
                        <a:t>by 12/2/22</a:t>
                      </a:r>
                      <a:endParaRPr lang="en-US" sz="12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Promotion Packages Submitted to Compensation</a:t>
                      </a:r>
                      <a:endParaRPr lang="en-US"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235144587"/>
                  </a:ext>
                </a:extLst>
              </a:tr>
              <a:tr h="443126">
                <a:tc>
                  <a:txBody>
                    <a:bodyPr/>
                    <a:lstStyle/>
                    <a:p>
                      <a:pPr marL="0" marR="0">
                        <a:lnSpc>
                          <a:spcPct val="107000"/>
                        </a:lnSpc>
                        <a:spcBef>
                          <a:spcPts val="0"/>
                        </a:spcBef>
                        <a:spcAft>
                          <a:spcPts val="0"/>
                        </a:spcAft>
                      </a:pPr>
                      <a:r>
                        <a:rPr lang="en-US" sz="1200" b="0" dirty="0">
                          <a:effectLst/>
                          <a:latin typeface="Arial" panose="020B0604020202020204" pitchFamily="34" charset="0"/>
                          <a:cs typeface="Arial" panose="020B0604020202020204" pitchFamily="34" charset="0"/>
                        </a:rPr>
                        <a:t>December 2022</a:t>
                      </a:r>
                      <a:endParaRPr lang="en-US" sz="12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Selection/Review/Invitation to TRC Members</a:t>
                      </a:r>
                      <a:endParaRPr lang="en-US"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718875185"/>
                  </a:ext>
                </a:extLst>
              </a:tr>
              <a:tr h="863381">
                <a:tc>
                  <a:txBody>
                    <a:bodyPr/>
                    <a:lstStyle/>
                    <a:p>
                      <a:pPr marL="0" marR="0">
                        <a:lnSpc>
                          <a:spcPct val="107000"/>
                        </a:lnSpc>
                        <a:spcBef>
                          <a:spcPts val="0"/>
                        </a:spcBef>
                        <a:spcAft>
                          <a:spcPts val="0"/>
                        </a:spcAft>
                      </a:pPr>
                      <a:r>
                        <a:rPr lang="en-US" sz="1200" b="0" dirty="0">
                          <a:effectLst/>
                          <a:latin typeface="Arial" panose="020B0604020202020204" pitchFamily="34" charset="0"/>
                          <a:cs typeface="Arial" panose="020B0604020202020204" pitchFamily="34" charset="0"/>
                        </a:rPr>
                        <a:t>by 1/6/23</a:t>
                      </a:r>
                      <a:endParaRPr lang="en-US" sz="12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Compensation reviews packages; prepares for Technical Review Committees (TRC)</a:t>
                      </a:r>
                    </a:p>
                    <a:p>
                      <a:pPr marL="0" marR="0" algn="ctr">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*any incomplete packages will be returned for more information*</a:t>
                      </a:r>
                      <a:endParaRPr lang="en-US"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796490822"/>
                  </a:ext>
                </a:extLst>
              </a:tr>
              <a:tr h="443126">
                <a:tc>
                  <a:txBody>
                    <a:bodyPr/>
                    <a:lstStyle/>
                    <a:p>
                      <a:pPr marL="0" marR="0">
                        <a:lnSpc>
                          <a:spcPct val="107000"/>
                        </a:lnSpc>
                        <a:spcBef>
                          <a:spcPts val="0"/>
                        </a:spcBef>
                        <a:spcAft>
                          <a:spcPts val="0"/>
                        </a:spcAft>
                      </a:pPr>
                      <a:r>
                        <a:rPr lang="en-US" sz="1200" b="0" dirty="0">
                          <a:effectLst/>
                          <a:latin typeface="Arial" panose="020B0604020202020204" pitchFamily="34" charset="0"/>
                          <a:cs typeface="Arial" panose="020B0604020202020204" pitchFamily="34" charset="0"/>
                        </a:rPr>
                        <a:t>1/17/23 to 2/3/23</a:t>
                      </a:r>
                      <a:endParaRPr lang="en-US" sz="12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TRC’s Meet, facilitated by Compensation</a:t>
                      </a:r>
                      <a:endParaRPr lang="en-US"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097072678"/>
                  </a:ext>
                </a:extLst>
              </a:tr>
              <a:tr h="443126">
                <a:tc>
                  <a:txBody>
                    <a:bodyPr/>
                    <a:lstStyle/>
                    <a:p>
                      <a:pPr marL="0" marR="0">
                        <a:lnSpc>
                          <a:spcPct val="107000"/>
                        </a:lnSpc>
                        <a:spcBef>
                          <a:spcPts val="0"/>
                        </a:spcBef>
                        <a:spcAft>
                          <a:spcPts val="0"/>
                        </a:spcAft>
                      </a:pPr>
                      <a:r>
                        <a:rPr lang="en-US" sz="1200" b="0" dirty="0">
                          <a:effectLst/>
                          <a:latin typeface="Arial" panose="020B0604020202020204" pitchFamily="34" charset="0"/>
                          <a:cs typeface="Arial" panose="020B0604020202020204" pitchFamily="34" charset="0"/>
                        </a:rPr>
                        <a:t>by 2/7/23</a:t>
                      </a:r>
                      <a:endParaRPr lang="en-US" sz="12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TRC’s provide feedback to Associate Director/Division Heads</a:t>
                      </a:r>
                      <a:endParaRPr lang="en-US"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4105145681"/>
                  </a:ext>
                </a:extLst>
              </a:tr>
              <a:tr h="443126">
                <a:tc>
                  <a:txBody>
                    <a:bodyPr/>
                    <a:lstStyle/>
                    <a:p>
                      <a:pPr marL="0" marR="0">
                        <a:lnSpc>
                          <a:spcPct val="107000"/>
                        </a:lnSpc>
                        <a:spcBef>
                          <a:spcPts val="0"/>
                        </a:spcBef>
                        <a:spcAft>
                          <a:spcPts val="0"/>
                        </a:spcAft>
                      </a:pPr>
                      <a:r>
                        <a:rPr lang="en-US" sz="1200" b="0">
                          <a:effectLst/>
                          <a:latin typeface="Arial" panose="020B0604020202020204" pitchFamily="34" charset="0"/>
                          <a:cs typeface="Arial" panose="020B0604020202020204" pitchFamily="34" charset="0"/>
                        </a:rPr>
                        <a:t>2/7/23 to 2/14/23</a:t>
                      </a:r>
                      <a:endParaRPr lang="en-US" sz="12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Salary/Promotion Review Conducted</a:t>
                      </a:r>
                      <a:endParaRPr lang="en-US"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4182843099"/>
                  </a:ext>
                </a:extLst>
              </a:tr>
              <a:tr h="421112">
                <a:tc>
                  <a:txBody>
                    <a:bodyPr/>
                    <a:lstStyle/>
                    <a:p>
                      <a:pPr marL="0" marR="0">
                        <a:lnSpc>
                          <a:spcPct val="107000"/>
                        </a:lnSpc>
                        <a:spcBef>
                          <a:spcPts val="0"/>
                        </a:spcBef>
                        <a:spcAft>
                          <a:spcPts val="0"/>
                        </a:spcAft>
                      </a:pPr>
                      <a:r>
                        <a:rPr lang="en-US" sz="1200" b="0" dirty="0">
                          <a:effectLst/>
                          <a:latin typeface="Arial" panose="020B0604020202020204" pitchFamily="34" charset="0"/>
                          <a:cs typeface="Arial" panose="020B0604020202020204" pitchFamily="34" charset="0"/>
                        </a:rPr>
                        <a:t>2/24/23</a:t>
                      </a:r>
                      <a:endParaRPr lang="en-US" sz="12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CostPoint updated with promotion and salary data</a:t>
                      </a:r>
                      <a:endParaRPr lang="en-US"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1313438643"/>
                  </a:ext>
                </a:extLst>
              </a:tr>
              <a:tr h="443126">
                <a:tc>
                  <a:txBody>
                    <a:bodyPr/>
                    <a:lstStyle/>
                    <a:p>
                      <a:pPr marL="0" marR="0">
                        <a:lnSpc>
                          <a:spcPct val="107000"/>
                        </a:lnSpc>
                        <a:spcBef>
                          <a:spcPts val="0"/>
                        </a:spcBef>
                        <a:spcAft>
                          <a:spcPts val="0"/>
                        </a:spcAft>
                      </a:pPr>
                      <a:r>
                        <a:rPr lang="en-US" sz="1200" b="0" dirty="0">
                          <a:effectLst/>
                          <a:latin typeface="Arial" panose="020B0604020202020204" pitchFamily="34" charset="0"/>
                          <a:cs typeface="Arial" panose="020B0604020202020204" pitchFamily="34" charset="0"/>
                        </a:rPr>
                        <a:t>by 3/6/23</a:t>
                      </a:r>
                      <a:endParaRPr lang="en-US" sz="1200" b="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tc>
                  <a:txBody>
                    <a:bodyPr/>
                    <a:lstStyle/>
                    <a:p>
                      <a:pPr marL="0" marR="0">
                        <a:lnSpc>
                          <a:spcPct val="107000"/>
                        </a:lnSpc>
                        <a:spcBef>
                          <a:spcPts val="0"/>
                        </a:spcBef>
                        <a:spcAft>
                          <a:spcPts val="0"/>
                        </a:spcAft>
                      </a:pPr>
                      <a:r>
                        <a:rPr lang="en-US" sz="1200" dirty="0">
                          <a:effectLst/>
                          <a:latin typeface="Arial" panose="020B0604020202020204" pitchFamily="34" charset="0"/>
                          <a:cs typeface="Arial" panose="020B0604020202020204" pitchFamily="34" charset="0"/>
                        </a:rPr>
                        <a:t>Salary/Promotion Notifications distributed to Divisions</a:t>
                      </a:r>
                      <a:endParaRPr lang="en-US"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extLst>
                  <a:ext uri="{0D108BD9-81ED-4DB2-BD59-A6C34878D82A}">
                    <a16:rowId xmlns:a16="http://schemas.microsoft.com/office/drawing/2014/main" val="3015356106"/>
                  </a:ext>
                </a:extLst>
              </a:tr>
            </a:tbl>
          </a:graphicData>
        </a:graphic>
      </p:graphicFrame>
    </p:spTree>
    <p:extLst>
      <p:ext uri="{BB962C8B-B14F-4D97-AF65-F5344CB8AC3E}">
        <p14:creationId xmlns:p14="http://schemas.microsoft.com/office/powerpoint/2010/main" val="10216300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211</TotalTime>
  <Words>613</Words>
  <Application>Microsoft Office PowerPoint</Application>
  <PresentationFormat>On-screen Show (4:3)</PresentationFormat>
  <Paragraphs>67</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MS PGothic</vt:lpstr>
      <vt:lpstr>Arial</vt:lpstr>
      <vt:lpstr>Calibri</vt:lpstr>
      <vt:lpstr>Calibri Light</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Lindsey Plessinger</dc:creator>
  <cp:lastModifiedBy>Ken McLean</cp:lastModifiedBy>
  <cp:revision>21</cp:revision>
  <cp:lastPrinted>2018-11-07T15:33:14Z</cp:lastPrinted>
  <dcterms:created xsi:type="dcterms:W3CDTF">2018-11-07T14:29:13Z</dcterms:created>
  <dcterms:modified xsi:type="dcterms:W3CDTF">2022-10-04T19:49:36Z</dcterms:modified>
</cp:coreProperties>
</file>