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4" r:id="rId6"/>
    <p:sldId id="266" r:id="rId7"/>
    <p:sldId id="267" r:id="rId8"/>
    <p:sldId id="268" r:id="rId9"/>
    <p:sldId id="269" r:id="rId10"/>
    <p:sldId id="270" r:id="rId11"/>
    <p:sldId id="274" r:id="rId12"/>
    <p:sldId id="265" r:id="rId13"/>
    <p:sldId id="273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3BE"/>
    <a:srgbClr val="00CC00"/>
    <a:srgbClr val="FF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54CBF-AF52-3D2F-A5C0-E43CE51A494F}" v="32" dt="2020-06-08T19:14:02.787"/>
    <p1510:client id="{2DDE7E4E-899D-2FF8-55F6-4F1798B3F636}" v="386" dt="2020-06-08T19:17:05.436"/>
    <p1510:client id="{4D32B708-3F6B-B817-C327-9D5DB69CA0E7}" v="58" dt="2020-06-08T19:03:43.863"/>
    <p1510:client id="{704AF985-6986-A85C-6F08-2FB35AF03549}" v="4" dt="2020-05-27T16:35:22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8" autoAdjust="0"/>
    <p:restoredTop sz="95411" autoAdjust="0"/>
  </p:normalViewPr>
  <p:slideViewPr>
    <p:cSldViewPr snapToGrid="0" snapToObjects="1" showGuides="1">
      <p:cViewPr varScale="1">
        <p:scale>
          <a:sx n="167" d="100"/>
          <a:sy n="167" d="100"/>
        </p:scale>
        <p:origin x="1540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2155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F5BC-869F-499A-9DF7-9205ED028235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CE019-114D-4AB4-96DD-D2225916ED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2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G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Edit DSG Master Talk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78580"/>
            <a:ext cx="6400800" cy="17526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Detector Support Group</a:t>
            </a:r>
          </a:p>
          <a:p>
            <a:r>
              <a:rPr lang="en-US" dirty="0"/>
              <a:t>Date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172244" y="648866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48866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Detector Support Group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2667C391-299F-4D7C-9B26-D0375A961107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25D64EB-38AD-4E1C-AB21-173058406B5D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edit content title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Detector Support Group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50996" y="983997"/>
            <a:ext cx="8526304" cy="5146675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 sz="2200"/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ü"/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422318" y="6522011"/>
            <a:ext cx="958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1F48864-962D-48CF-B28B-481B4909711C}" type="datetime1">
              <a:rPr lang="en-US" sz="1400" smtClean="0">
                <a:solidFill>
                  <a:schemeClr val="bg1"/>
                </a:solidFill>
              </a:rPr>
              <a:pPr/>
              <a:t>6/9/2020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Detector Support Group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3958751-E680-4FEF-A682-0FDF869CB09B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0212D429-D22E-4045-9EF3-F90E61CD807C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EBFB524-55EB-4792-873C-A2B9505D02F6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2B06FFB-19BB-48B1-A3CC-365362F0DEC5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B5192AE-1892-46C7-ACD9-12C946230AB7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lnSpc>
          <a:spcPct val="150000"/>
        </a:lnSpc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effersonlab.sharepoint.com/:w:/r/sites/DSG/Shared%20Documents/MEDCON/Respirator%20Medical%20Evaluation%20Questionnaire-1.docx?d=w8a2f52dc967a4e8c975d4a5e40fe57a5&amp;csf=1&amp;web=1&amp;e=70DD5w" TargetMode="External"/><Relationship Id="rId2" Type="http://schemas.openxmlformats.org/officeDocument/2006/relationships/hyperlink" Target="https://www.jlab.org/div_dept/train/SAF003/Working%20Safely%20at%20Jefferson%20Lab%20During%20Elevated%20MedCon%20Levels%20(Published)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jeffersonlab.sharepoint.com/sites/DSG/Shared%20Documents/Forms/AllItems.aspx?id=/sites/DSG/Shared%20Documents/MEDCON/OSP102494-jacobsg.pdf&amp;parent=/sites/DSG/Shared%20Documents/MEDC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effersonlab.sharepoint.com/:i:/r/sites/DSG/Shared%20Documents/MEDCON/231%20floorplan.PNG?csf=1&amp;web=1&amp;e=1gfHyJ" TargetMode="External"/><Relationship Id="rId2" Type="http://schemas.openxmlformats.org/officeDocument/2006/relationships/hyperlink" Target="https://jeffersonlab.sharepoint.com/:i:/r/sites/DSG/Shared%20Documents/MEDCON/121c%20floorplan.PNG?csf=1&amp;web=1&amp;e=ebW6b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DSG Work at Elevated MedCon Conditions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Marc McMullen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Detector Support Group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6/8/20</a:t>
            </a:r>
            <a:r>
              <a:rPr lang="en-US" dirty="0"/>
              <a:t>20</a:t>
            </a:r>
            <a:endParaRPr lang="en-US" dirty="0">
              <a:solidFill>
                <a:schemeClr val="tx1"/>
              </a:solidFill>
            </a:endParaRPr>
          </a:p>
          <a:p>
            <a:endParaRPr lang="en-US" sz="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350996" y="2923287"/>
            <a:ext cx="8526304" cy="8105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4024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8590" y="194726"/>
            <a:ext cx="9292590" cy="397933"/>
          </a:xfrm>
        </p:spPr>
        <p:txBody>
          <a:bodyPr/>
          <a:lstStyle/>
          <a:p>
            <a:r>
              <a:rPr lang="en-US" dirty="0"/>
              <a:t>Backup (DSG MedCon 5 Phased Return Schedule)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350997" y="983997"/>
            <a:ext cx="7965690" cy="5146675"/>
          </a:xfrm>
        </p:spPr>
        <p:txBody>
          <a:bodyPr/>
          <a:lstStyle/>
          <a:p>
            <a:r>
              <a:rPr lang="en-US" dirty="0"/>
              <a:t>Week 1 None</a:t>
            </a:r>
          </a:p>
          <a:p>
            <a:r>
              <a:rPr lang="en-US" dirty="0"/>
              <a:t>Week 2 - G. Jacobs (NPS HV Testing)</a:t>
            </a:r>
          </a:p>
          <a:p>
            <a:r>
              <a:rPr lang="en-US" dirty="0"/>
              <a:t>On-demand</a:t>
            </a:r>
          </a:p>
          <a:p>
            <a:pPr lvl="1"/>
            <a:r>
              <a:rPr lang="en-US" dirty="0"/>
              <a:t>T. Lemon, P. Campero, B. Eng (Hall B magnet/UITF)</a:t>
            </a:r>
          </a:p>
          <a:p>
            <a:pPr lvl="1"/>
            <a:r>
              <a:rPr lang="en-US" dirty="0"/>
              <a:t>M. Antonioli, M. Leffel, M. McMullen, A. Brown, P. Bonneau, A. Yegnewaran</a:t>
            </a:r>
          </a:p>
        </p:txBody>
      </p:sp>
    </p:spTree>
    <p:extLst>
      <p:ext uri="{BB962C8B-B14F-4D97-AF65-F5344CB8AC3E}">
        <p14:creationId xmlns:p14="http://schemas.microsoft.com/office/powerpoint/2010/main" val="97770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(DSG Work Areas)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Detector Support Group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" y="1367246"/>
            <a:ext cx="4105917" cy="41616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79" y="1463040"/>
            <a:ext cx="4230321" cy="478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4735" y="3522464"/>
            <a:ext cx="1050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DSG Area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6416041" y="3688080"/>
            <a:ext cx="1208694" cy="36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7284720" y="3316684"/>
            <a:ext cx="340015" cy="375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71260" y="1548299"/>
            <a:ext cx="986790" cy="17370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Preparation for return to work on campus</a:t>
            </a:r>
          </a:p>
          <a:p>
            <a:pPr lvl="1"/>
            <a:r>
              <a:rPr lang="en-US" dirty="0"/>
              <a:t>Training requirements</a:t>
            </a:r>
          </a:p>
          <a:p>
            <a:r>
              <a:rPr lang="en-US" dirty="0"/>
              <a:t>Returning to campus</a:t>
            </a:r>
          </a:p>
          <a:p>
            <a:pPr lvl="1"/>
            <a:r>
              <a:rPr lang="en-US" dirty="0"/>
              <a:t>Review and sign OSP</a:t>
            </a:r>
          </a:p>
          <a:p>
            <a:pPr lvl="1"/>
            <a:r>
              <a:rPr lang="en-US" dirty="0"/>
              <a:t>Perform daily self certification</a:t>
            </a:r>
          </a:p>
          <a:p>
            <a:r>
              <a:rPr lang="en-US" dirty="0"/>
              <a:t>Elevated MedCon working conditions</a:t>
            </a:r>
          </a:p>
          <a:p>
            <a:pPr lvl="1"/>
            <a:r>
              <a:rPr lang="en-US" dirty="0"/>
              <a:t>Working conditions &gt; 6 ft.</a:t>
            </a:r>
          </a:p>
          <a:p>
            <a:pPr lvl="1"/>
            <a:r>
              <a:rPr lang="en-US" dirty="0"/>
              <a:t>Working conditions &lt; 6 ft.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Requirements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403860" y="2459126"/>
            <a:ext cx="8446770" cy="271463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503" y="958729"/>
            <a:ext cx="8989128" cy="5324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Prior to returning to work on campus, all staff members must </a:t>
            </a:r>
            <a:r>
              <a:rPr lang="en-US" sz="2000" dirty="0" smtClean="0"/>
              <a:t>take training </a:t>
            </a:r>
            <a:r>
              <a:rPr lang="en-US" sz="2000" dirty="0"/>
              <a:t>course </a:t>
            </a:r>
            <a:r>
              <a:rPr lang="en-US" sz="2000" dirty="0" smtClean="0"/>
              <a:t>SAF003	</a:t>
            </a:r>
            <a:r>
              <a:rPr lang="en-US" sz="2000" dirty="0" smtClean="0">
                <a:ea typeface="+mn-lt"/>
                <a:cs typeface="+mn-lt"/>
                <a:hlinkClick r:id="rId2"/>
              </a:rPr>
              <a:t>SAF-003 </a:t>
            </a:r>
            <a:r>
              <a:rPr lang="en-US" sz="2000" dirty="0">
                <a:ea typeface="+mn-lt"/>
                <a:cs typeface="+mn-lt"/>
                <a:hlinkClick r:id="rId2"/>
              </a:rPr>
              <a:t>Working Safely at JLab During Elevated MedCon Levels</a:t>
            </a:r>
            <a:endParaRPr lang="en-US" sz="2000" dirty="0"/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 smtClean="0"/>
              <a:t>If staff members are required </a:t>
            </a:r>
            <a:r>
              <a:rPr lang="en-US" sz="2000" dirty="0"/>
              <a:t>to perform work </a:t>
            </a:r>
            <a:r>
              <a:rPr lang="en-US" sz="2000" dirty="0" smtClean="0"/>
              <a:t>&lt;6 ft. from</a:t>
            </a:r>
            <a:r>
              <a:rPr lang="en-US" sz="2000" dirty="0" smtClean="0">
                <a:ea typeface="+mn-lt"/>
                <a:cs typeface="+mn-lt"/>
              </a:rPr>
              <a:t> other </a:t>
            </a:r>
            <a:r>
              <a:rPr lang="en-US" sz="2000" dirty="0">
                <a:ea typeface="+mn-lt"/>
                <a:cs typeface="+mn-lt"/>
              </a:rPr>
              <a:t>staff </a:t>
            </a:r>
            <a:r>
              <a:rPr lang="en-US" sz="2000" dirty="0" smtClean="0">
                <a:ea typeface="+mn-lt"/>
                <a:cs typeface="+mn-lt"/>
              </a:rPr>
              <a:t>members,</a:t>
            </a:r>
            <a:r>
              <a:rPr lang="en-US" sz="2000" dirty="0" smtClean="0"/>
              <a:t> those members must be certified </a:t>
            </a:r>
            <a:r>
              <a:rPr lang="en-US" sz="2000" dirty="0"/>
              <a:t>to wear a </a:t>
            </a:r>
            <a:r>
              <a:rPr lang="en-US" sz="2000" dirty="0" smtClean="0"/>
              <a:t>respirator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smtClean="0">
                <a:ea typeface="+mn-lt"/>
                <a:cs typeface="+mn-lt"/>
              </a:rPr>
              <a:t>(lab-provided </a:t>
            </a:r>
            <a:r>
              <a:rPr lang="en-US" sz="2000" dirty="0">
                <a:ea typeface="+mn-lt"/>
                <a:cs typeface="+mn-lt"/>
              </a:rPr>
              <a:t>N95 </a:t>
            </a:r>
            <a:r>
              <a:rPr lang="en-US" sz="2000" dirty="0" smtClean="0">
                <a:ea typeface="+mn-lt"/>
                <a:cs typeface="+mn-lt"/>
              </a:rPr>
              <a:t>mask),</a:t>
            </a:r>
            <a:r>
              <a:rPr lang="en-US" sz="2000" dirty="0" smtClean="0"/>
              <a:t> completing Med013</a:t>
            </a:r>
            <a:r>
              <a:rPr lang="en-US" sz="2000" dirty="0">
                <a:ea typeface="+mn-lt"/>
                <a:cs typeface="+mn-lt"/>
              </a:rPr>
              <a:t> : Respirator Training </a:t>
            </a:r>
          </a:p>
          <a:p>
            <a:pPr marL="283464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+mn-lt"/>
                <a:cs typeface="+mn-lt"/>
              </a:rPr>
              <a:t>Med013 requires two </a:t>
            </a:r>
            <a:r>
              <a:rPr lang="en-US" sz="2000" dirty="0">
                <a:ea typeface="+mn-lt"/>
                <a:cs typeface="+mn-lt"/>
              </a:rPr>
              <a:t>steps</a:t>
            </a:r>
          </a:p>
          <a:p>
            <a:pPr marL="740664" lvl="3" indent="-285750">
              <a:buFont typeface="Garamond" panose="02020404030301010803" pitchFamily="18" charset="0"/>
              <a:buChar char="―"/>
            </a:pPr>
            <a:r>
              <a:rPr lang="en-US" sz="2000" dirty="0">
                <a:ea typeface="+mn-lt"/>
                <a:cs typeface="+mn-lt"/>
              </a:rPr>
              <a:t>Staff must fill out the </a:t>
            </a:r>
            <a:r>
              <a:rPr lang="en-US" sz="2000" dirty="0">
                <a:ea typeface="+mn-lt"/>
                <a:cs typeface="+mn-lt"/>
                <a:hlinkClick r:id="rId3"/>
              </a:rPr>
              <a:t>Respirator Medical Evaluation Questionnaire</a:t>
            </a:r>
            <a:r>
              <a:rPr lang="en-US" sz="2000" dirty="0">
                <a:ea typeface="+mn-lt"/>
                <a:cs typeface="+mn-lt"/>
              </a:rPr>
              <a:t> and submit it to Occupational </a:t>
            </a:r>
            <a:r>
              <a:rPr lang="en-US" sz="2000" dirty="0" smtClean="0">
                <a:ea typeface="+mn-lt"/>
                <a:cs typeface="+mn-lt"/>
              </a:rPr>
              <a:t>Medicine</a:t>
            </a:r>
            <a:endParaRPr lang="en-US" sz="2000" dirty="0">
              <a:ea typeface="+mn-lt"/>
              <a:cs typeface="+mn-lt"/>
            </a:endParaRPr>
          </a:p>
          <a:p>
            <a:pPr marL="740664" lvl="3" indent="-285750">
              <a:buFont typeface="Garamond" panose="02020404030301010803" pitchFamily="18" charset="0"/>
              <a:buChar char="―"/>
            </a:pPr>
            <a:r>
              <a:rPr lang="en-US" sz="2000" dirty="0">
                <a:ea typeface="+mn-lt"/>
                <a:cs typeface="+mn-lt"/>
              </a:rPr>
              <a:t>Once reviewed, the member's training record will be updated, and Industrial Hygiene will arrange for a fitting and </a:t>
            </a:r>
            <a:r>
              <a:rPr lang="en-US" sz="2000" dirty="0" smtClean="0">
                <a:ea typeface="+mn-lt"/>
                <a:cs typeface="+mn-lt"/>
              </a:rPr>
              <a:t>additional </a:t>
            </a:r>
            <a:r>
              <a:rPr lang="en-US" sz="2000" dirty="0">
                <a:ea typeface="+mn-lt"/>
                <a:cs typeface="+mn-lt"/>
              </a:rPr>
              <a:t>training on donning/doffing the JLab provided </a:t>
            </a:r>
            <a:r>
              <a:rPr lang="en-US" sz="2000" dirty="0" smtClean="0">
                <a:ea typeface="+mn-lt"/>
                <a:cs typeface="+mn-lt"/>
              </a:rPr>
              <a:t>respirator</a:t>
            </a:r>
          </a:p>
          <a:p>
            <a:pPr marL="740664" lvl="3" indent="-285750"/>
            <a:endParaRPr lang="en-US" sz="2000" dirty="0" smtClean="0">
              <a:ea typeface="+mn-lt"/>
              <a:cs typeface="+mn-lt"/>
            </a:endParaRPr>
          </a:p>
          <a:p>
            <a:pPr marL="0" lvl="3" indent="-285750"/>
            <a:r>
              <a:rPr lang="en-US" sz="2000" b="1" dirty="0" smtClean="0">
                <a:solidFill>
                  <a:srgbClr val="00B050"/>
                </a:solidFill>
              </a:rPr>
              <a:t>DSG STAFF MEMBERS HAVE COMPLETED THE NECESSARY TRAINING AND WILL SCHEDULE FITTING PRIOR TO RETURNING TO WORK ON CAMPUS</a:t>
            </a:r>
          </a:p>
          <a:p>
            <a:pPr marL="740664" lvl="3" indent="-28575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24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to the JLab Campus (OSP)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350996" y="1285336"/>
            <a:ext cx="8526304" cy="421773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If </a:t>
            </a:r>
            <a:r>
              <a:rPr lang="en-US" dirty="0" smtClean="0"/>
              <a:t>notified </a:t>
            </a:r>
            <a:r>
              <a:rPr lang="en-US" dirty="0"/>
              <a:t>by your supervisor to return to work </a:t>
            </a:r>
            <a:r>
              <a:rPr lang="en-US" dirty="0" smtClean="0"/>
              <a:t>on </a:t>
            </a:r>
            <a:r>
              <a:rPr lang="en-US" dirty="0" err="1"/>
              <a:t>JLab</a:t>
            </a:r>
            <a:r>
              <a:rPr lang="en-US" dirty="0"/>
              <a:t> </a:t>
            </a:r>
            <a:r>
              <a:rPr lang="en-US" dirty="0" smtClean="0"/>
              <a:t>campus, safety </a:t>
            </a:r>
            <a:r>
              <a:rPr lang="en-US" dirty="0"/>
              <a:t>procedures provided by lab </a:t>
            </a:r>
            <a:r>
              <a:rPr lang="en-US" dirty="0" smtClean="0"/>
              <a:t>management must be followed</a:t>
            </a:r>
            <a:r>
              <a:rPr lang="en-US" dirty="0"/>
              <a:t> 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To </a:t>
            </a:r>
            <a:r>
              <a:rPr lang="en-US" dirty="0" smtClean="0"/>
              <a:t>ensure </a:t>
            </a:r>
            <a:r>
              <a:rPr lang="en-US" dirty="0"/>
              <a:t>all staff are informed on </a:t>
            </a:r>
            <a:r>
              <a:rPr lang="en-US" dirty="0" smtClean="0"/>
              <a:t>safety procedures, </a:t>
            </a:r>
            <a:r>
              <a:rPr lang="en-US" dirty="0"/>
              <a:t>all staff must review and sign </a:t>
            </a:r>
            <a:endParaRPr lang="en-US" dirty="0" smtClean="0"/>
          </a:p>
          <a:p>
            <a:pPr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 smtClean="0">
                <a:hlinkClick r:id="rId2"/>
              </a:rPr>
              <a:t>ESH-20-102494-OSP </a:t>
            </a:r>
            <a:r>
              <a:rPr lang="en-US" dirty="0">
                <a:hlinkClick r:id="rId2"/>
              </a:rPr>
              <a:t>(COVID-19 </a:t>
            </a:r>
            <a:r>
              <a:rPr lang="en-US" dirty="0" smtClean="0">
                <a:hlinkClick r:id="rId2"/>
              </a:rPr>
              <a:t>Pandemic </a:t>
            </a:r>
            <a:r>
              <a:rPr lang="en-US" dirty="0">
                <a:hlinkClick r:id="rId2"/>
              </a:rPr>
              <a:t>Controls</a:t>
            </a:r>
            <a:r>
              <a:rPr lang="en-US" dirty="0" smtClean="0">
                <a:hlinkClick r:id="rId2"/>
              </a:rPr>
              <a:t>)</a:t>
            </a:r>
            <a:r>
              <a:rPr lang="en-US" dirty="0" smtClean="0"/>
              <a:t>  </a:t>
            </a:r>
          </a:p>
          <a:p>
            <a:pPr marL="0">
              <a:lnSpc>
                <a:spcPct val="10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00CC00"/>
              </a:solidFill>
            </a:endParaRPr>
          </a:p>
          <a:p>
            <a:pPr marL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00CC00"/>
                </a:solidFill>
              </a:rPr>
              <a:t>DSG STAFF MEMBERS HAVE REVIEWED AND SIGNED THE OSP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02090" cy="397933"/>
          </a:xfrm>
        </p:spPr>
        <p:txBody>
          <a:bodyPr/>
          <a:lstStyle/>
          <a:p>
            <a:r>
              <a:rPr lang="en-US" dirty="0"/>
              <a:t>Returning to the JLab Campus (Daily Certification)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350996" y="835408"/>
            <a:ext cx="8377714" cy="11055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Once required training in completed, work may resume at the lab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Every </a:t>
            </a:r>
            <a:r>
              <a:rPr lang="en-US" sz="2000" dirty="0"/>
              <a:t>member </a:t>
            </a:r>
            <a:r>
              <a:rPr lang="en-US" sz="2000" dirty="0" smtClean="0"/>
              <a:t>must </a:t>
            </a:r>
            <a:r>
              <a:rPr lang="en-US" sz="2000" dirty="0"/>
              <a:t>perform a Daily </a:t>
            </a:r>
            <a:r>
              <a:rPr lang="en-US" sz="2000" dirty="0" smtClean="0"/>
              <a:t>Certification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" y="1811548"/>
            <a:ext cx="7264830" cy="38742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6270" y="5581291"/>
            <a:ext cx="8401050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000" b="1" dirty="0">
                <a:solidFill>
                  <a:srgbClr val="00CC00"/>
                </a:solidFill>
              </a:rPr>
              <a:t>DSG STAFF MEMBERS HAVE REVIEWED THE DAILY SELF CERTIFICATION DOCUMENT</a:t>
            </a:r>
          </a:p>
        </p:txBody>
      </p:sp>
    </p:spTree>
    <p:extLst>
      <p:ext uri="{BB962C8B-B14F-4D97-AF65-F5344CB8AC3E}">
        <p14:creationId xmlns:p14="http://schemas.microsoft.com/office/powerpoint/2010/main" val="3928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Elevated MedCon Working </a:t>
            </a:r>
            <a:r>
              <a:rPr lang="en-US" dirty="0" smtClean="0"/>
              <a:t>Conditions, &gt;6 Ft.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103346" y="974785"/>
            <a:ext cx="9040654" cy="52793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Work from </a:t>
            </a:r>
            <a:r>
              <a:rPr lang="en-US" dirty="0"/>
              <a:t>home when </a:t>
            </a:r>
            <a:r>
              <a:rPr lang="en-US" dirty="0" smtClean="0"/>
              <a:t>possible</a:t>
            </a: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If at lab, stay &gt;6 ft. apart. Extra precaution should be taken to avoid close encounters.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Avoid </a:t>
            </a:r>
            <a:r>
              <a:rPr lang="en-US" dirty="0"/>
              <a:t>talking 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Face </a:t>
            </a:r>
            <a:r>
              <a:rPr lang="en-US" dirty="0"/>
              <a:t>away </a:t>
            </a:r>
            <a:r>
              <a:rPr lang="en-US" dirty="0" smtClean="0"/>
              <a:t>from other </a:t>
            </a:r>
            <a:r>
              <a:rPr lang="en-US" dirty="0"/>
              <a:t>staff (when in close proximity)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No congregating in common </a:t>
            </a:r>
            <a:r>
              <a:rPr lang="en-US" dirty="0" smtClean="0"/>
              <a:t>inside areas (</a:t>
            </a:r>
            <a:r>
              <a:rPr lang="en-US" dirty="0"/>
              <a:t>including </a:t>
            </a:r>
            <a:r>
              <a:rPr lang="en-US" dirty="0" smtClean="0"/>
              <a:t>restrooms)</a:t>
            </a: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Cloth masks must be worn any time </a:t>
            </a:r>
            <a:r>
              <a:rPr lang="en-US" dirty="0" smtClean="0"/>
              <a:t>staff </a:t>
            </a:r>
            <a:r>
              <a:rPr lang="en-US" dirty="0"/>
              <a:t>member is not alone in </a:t>
            </a:r>
            <a:r>
              <a:rPr lang="en-US" dirty="0" smtClean="0"/>
              <a:t>private office</a:t>
            </a:r>
          </a:p>
          <a:p>
            <a:pPr marL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00CC00"/>
                </a:solidFill>
              </a:rPr>
              <a:t>DSG work areas EEL </a:t>
            </a:r>
            <a:r>
              <a:rPr lang="en-US" b="1" dirty="0" smtClean="0">
                <a:solidFill>
                  <a:srgbClr val="00CC00"/>
                </a:solidFill>
                <a:hlinkClick r:id="rId2"/>
              </a:rPr>
              <a:t>121C</a:t>
            </a:r>
            <a:r>
              <a:rPr lang="en-US" b="1" dirty="0" smtClean="0">
                <a:solidFill>
                  <a:srgbClr val="00CC00"/>
                </a:solidFill>
              </a:rPr>
              <a:t> and </a:t>
            </a:r>
            <a:r>
              <a:rPr lang="en-US" b="1" dirty="0" smtClean="0">
                <a:solidFill>
                  <a:srgbClr val="00CC00"/>
                </a:solidFill>
                <a:hlinkClick r:id="rId3"/>
              </a:rPr>
              <a:t>231</a:t>
            </a:r>
            <a:r>
              <a:rPr lang="en-US" b="1" dirty="0" smtClean="0">
                <a:solidFill>
                  <a:srgbClr val="00CC00"/>
                </a:solidFill>
              </a:rPr>
              <a:t> have been arranged to ensure &gt; 6 ft. of separation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21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98" y="194726"/>
            <a:ext cx="8420100" cy="397933"/>
          </a:xfrm>
        </p:spPr>
        <p:txBody>
          <a:bodyPr/>
          <a:lstStyle/>
          <a:p>
            <a:r>
              <a:rPr lang="en-US" dirty="0"/>
              <a:t>Elevated </a:t>
            </a:r>
            <a:r>
              <a:rPr lang="en-US" dirty="0" err="1"/>
              <a:t>MedCon</a:t>
            </a:r>
            <a:r>
              <a:rPr lang="en-US" dirty="0"/>
              <a:t> Working Conditions, </a:t>
            </a:r>
            <a:r>
              <a:rPr lang="en-US" dirty="0" smtClean="0"/>
              <a:t>&lt; </a:t>
            </a:r>
            <a:r>
              <a:rPr lang="en-US" dirty="0"/>
              <a:t>6 feet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350996" y="1111944"/>
            <a:ext cx="8526304" cy="50128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All work which requires staff members to be within 6 </a:t>
            </a:r>
            <a:r>
              <a:rPr lang="en-US" dirty="0" smtClean="0"/>
              <a:t>ft. requires formal </a:t>
            </a:r>
            <a:r>
              <a:rPr lang="en-US" dirty="0"/>
              <a:t>pre-job </a:t>
            </a:r>
            <a:r>
              <a:rPr lang="en-US" dirty="0" smtClean="0"/>
              <a:t>briefing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Task </a:t>
            </a:r>
            <a:r>
              <a:rPr lang="en-US" dirty="0"/>
              <a:t>Hazard Analysis will be </a:t>
            </a:r>
            <a:r>
              <a:rPr lang="en-US" dirty="0" smtClean="0"/>
              <a:t>performed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Scope </a:t>
            </a:r>
            <a:r>
              <a:rPr lang="en-US" dirty="0"/>
              <a:t>of </a:t>
            </a:r>
            <a:r>
              <a:rPr lang="en-US" dirty="0" smtClean="0"/>
              <a:t>task </a:t>
            </a:r>
            <a:r>
              <a:rPr lang="en-US" dirty="0"/>
              <a:t>and PPE requirements will be preplanned </a:t>
            </a:r>
            <a:endParaRPr lang="en-US" dirty="0" smtClean="0"/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Either by Bluejeans meetings </a:t>
            </a:r>
            <a:r>
              <a:rPr lang="en-US" dirty="0"/>
              <a:t>or phone </a:t>
            </a:r>
            <a:r>
              <a:rPr lang="en-US" dirty="0" smtClean="0"/>
              <a:t>conferences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mtClean="0"/>
              <a:t>COVID-19 related PPE </a:t>
            </a:r>
            <a:r>
              <a:rPr lang="en-US" dirty="0" smtClean="0"/>
              <a:t>examples: N95 respirator, gloves, </a:t>
            </a:r>
            <a:r>
              <a:rPr lang="en-US" smtClean="0"/>
              <a:t>Tyvek suite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DSG </a:t>
            </a:r>
            <a:r>
              <a:rPr lang="en-US" b="1" dirty="0">
                <a:solidFill>
                  <a:srgbClr val="FF0000"/>
                </a:solidFill>
              </a:rPr>
              <a:t>Manager must approve </a:t>
            </a:r>
            <a:r>
              <a:rPr lang="en-US" b="1" dirty="0" smtClean="0">
                <a:solidFill>
                  <a:srgbClr val="FF0000"/>
                </a:solidFill>
              </a:rPr>
              <a:t>all work &lt;6 ft. prior </a:t>
            </a:r>
            <a:r>
              <a:rPr lang="en-US" b="1" dirty="0">
                <a:solidFill>
                  <a:srgbClr val="FF0000"/>
                </a:solidFill>
              </a:rPr>
              <a:t>to commencement (NO EXCEPTIONS)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N95 respirators must be provided by </a:t>
            </a:r>
            <a:r>
              <a:rPr lang="en-US" b="1" dirty="0" err="1"/>
              <a:t>Jlab</a:t>
            </a:r>
            <a:r>
              <a:rPr lang="en-US" b="1" dirty="0"/>
              <a:t> (Med013 training required, NO EXCEPTIONS)</a:t>
            </a:r>
          </a:p>
        </p:txBody>
      </p:sp>
    </p:spTree>
    <p:extLst>
      <p:ext uri="{BB962C8B-B14F-4D97-AF65-F5344CB8AC3E}">
        <p14:creationId xmlns:p14="http://schemas.microsoft.com/office/powerpoint/2010/main" val="40938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NPS CAEN HV Testing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350996" y="845389"/>
            <a:ext cx="8526304" cy="553799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 smtClean="0"/>
              <a:t>DSG (George Jacobs) has been approved to resume stability </a:t>
            </a:r>
            <a:r>
              <a:rPr lang="en-US" sz="2900" dirty="0"/>
              <a:t>testing of </a:t>
            </a:r>
            <a:r>
              <a:rPr lang="en-US" sz="2900" dirty="0" smtClean="0"/>
              <a:t>NPS CAEN </a:t>
            </a:r>
            <a:r>
              <a:rPr lang="en-US" sz="2900" dirty="0"/>
              <a:t>HV </a:t>
            </a:r>
            <a:r>
              <a:rPr lang="en-US" sz="2900" dirty="0" smtClean="0"/>
              <a:t>System starting 6/15/2020 </a:t>
            </a:r>
            <a:r>
              <a:rPr lang="en-US" sz="2900" dirty="0"/>
              <a:t> 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dirty="0" smtClean="0"/>
              <a:t>Testing </a:t>
            </a:r>
            <a:r>
              <a:rPr lang="en-US" sz="2900" dirty="0"/>
              <a:t>will be done in </a:t>
            </a:r>
            <a:r>
              <a:rPr lang="en-US" sz="2900" dirty="0" smtClean="0"/>
              <a:t>DSG </a:t>
            </a:r>
            <a:r>
              <a:rPr lang="en-US" sz="2900" dirty="0"/>
              <a:t>cleanroom, </a:t>
            </a:r>
            <a:r>
              <a:rPr lang="en-US" sz="2900" dirty="0" smtClean="0"/>
              <a:t>adhering to </a:t>
            </a:r>
            <a:r>
              <a:rPr lang="en-US" sz="2900" dirty="0"/>
              <a:t>all cleanroom and COVID-19 </a:t>
            </a:r>
            <a:r>
              <a:rPr lang="en-US" sz="2900" dirty="0" smtClean="0"/>
              <a:t>protocols </a:t>
            </a:r>
            <a:r>
              <a:rPr lang="en-US" sz="2900" dirty="0"/>
              <a:t> 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dirty="0"/>
              <a:t>DSG </a:t>
            </a:r>
            <a:r>
              <a:rPr lang="en-US" sz="2900" dirty="0" smtClean="0"/>
              <a:t>has conducted pre-job briefing </a:t>
            </a:r>
            <a:r>
              <a:rPr lang="en-US" sz="2900" dirty="0"/>
              <a:t>to ensure </a:t>
            </a:r>
            <a:r>
              <a:rPr lang="en-US" sz="2900" dirty="0" smtClean="0"/>
              <a:t>staff </a:t>
            </a:r>
            <a:r>
              <a:rPr lang="en-US" sz="2900" dirty="0"/>
              <a:t>member's time on site </a:t>
            </a:r>
            <a:r>
              <a:rPr lang="en-US" sz="2900" dirty="0" smtClean="0"/>
              <a:t>will </a:t>
            </a:r>
            <a:r>
              <a:rPr lang="en-US" sz="2900" dirty="0"/>
              <a:t>be minimized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dirty="0" smtClean="0"/>
              <a:t>Staff </a:t>
            </a:r>
            <a:r>
              <a:rPr lang="en-US" sz="2900" dirty="0"/>
              <a:t>member will work alone </a:t>
            </a:r>
            <a:endParaRPr lang="en-US" sz="29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On-demand </a:t>
            </a:r>
            <a:r>
              <a:rPr lang="en-US" dirty="0"/>
              <a:t>staff will be available for remote assistance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Data analysis will be done remotely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dirty="0"/>
              <a:t>Test Procedure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Turn off CAEN HV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Connect </a:t>
            </a:r>
            <a:r>
              <a:rPr lang="en-US" dirty="0"/>
              <a:t>HV connector to </a:t>
            </a:r>
            <a:r>
              <a:rPr lang="en-US" dirty="0" smtClean="0"/>
              <a:t>new </a:t>
            </a:r>
            <a:r>
              <a:rPr lang="en-US" dirty="0"/>
              <a:t>module-under-test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Set up </a:t>
            </a:r>
            <a:r>
              <a:rPr lang="en-US" dirty="0"/>
              <a:t>GECO program and testing script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Start test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Make logbook entry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dirty="0"/>
              <a:t>DSG-List 695 will be updated to reflect any </a:t>
            </a:r>
            <a:r>
              <a:rPr lang="en-US" sz="2900" dirty="0" smtClean="0"/>
              <a:t>additional </a:t>
            </a:r>
            <a:r>
              <a:rPr lang="en-US" sz="2900" dirty="0"/>
              <a:t>hazards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dirty="0"/>
              <a:t>DSG requests information on </a:t>
            </a:r>
            <a:r>
              <a:rPr lang="en-US" sz="2900" dirty="0" smtClean="0"/>
              <a:t>air </a:t>
            </a:r>
            <a:r>
              <a:rPr lang="en-US" sz="2900" dirty="0"/>
              <a:t>circulation system of </a:t>
            </a:r>
            <a:r>
              <a:rPr lang="en-US" sz="2900" dirty="0" smtClean="0"/>
              <a:t>DSG cleanroom </a:t>
            </a:r>
            <a:r>
              <a:rPr lang="en-US" sz="2900" dirty="0"/>
              <a:t>and </a:t>
            </a:r>
            <a:r>
              <a:rPr lang="en-US" sz="2900" dirty="0" smtClean="0"/>
              <a:t>percentage </a:t>
            </a:r>
            <a:r>
              <a:rPr lang="en-US" sz="2900" dirty="0"/>
              <a:t>of fresh air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350996" y="1457864"/>
            <a:ext cx="8526304" cy="37352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DSG has completed all </a:t>
            </a:r>
            <a:r>
              <a:rPr lang="en-US" dirty="0" smtClean="0"/>
              <a:t>required training </a:t>
            </a:r>
            <a:r>
              <a:rPr lang="en-US" dirty="0"/>
              <a:t>and reviewed  </a:t>
            </a:r>
            <a:r>
              <a:rPr lang="en-US" dirty="0" err="1"/>
              <a:t>Jlab</a:t>
            </a:r>
            <a:r>
              <a:rPr lang="en-US" dirty="0"/>
              <a:t> OSP concerning returning to work on </a:t>
            </a:r>
            <a:r>
              <a:rPr lang="en-US" dirty="0" err="1"/>
              <a:t>Jlab</a:t>
            </a:r>
            <a:r>
              <a:rPr lang="en-US" dirty="0"/>
              <a:t> </a:t>
            </a:r>
            <a:r>
              <a:rPr lang="en-US" dirty="0" smtClean="0"/>
              <a:t>campus</a:t>
            </a: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DSG management has implemented a strategy to maximize DSG staff personal </a:t>
            </a:r>
            <a:r>
              <a:rPr lang="en-US" dirty="0" smtClean="0"/>
              <a:t>distance to minimize </a:t>
            </a:r>
            <a:r>
              <a:rPr lang="en-US" dirty="0"/>
              <a:t>the potential spread of COVID-19, while continuing to provide full support for all detectors, magnets, and instrumentation </a:t>
            </a:r>
            <a:r>
              <a:rPr lang="en-US" dirty="0" smtClean="0"/>
              <a:t>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SG PowerPoint Template V3.potx" id="{7624BD55-3FA7-4EBA-8735-6EBC23F16ABD}" vid="{F8ADBCC1-5CA7-48CA-8AF6-2DBEB250AE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6E2CAD8700A48B75BC21927F2556F" ma:contentTypeVersion="11" ma:contentTypeDescription="Create a new document." ma:contentTypeScope="" ma:versionID="a0fdf74cc35468580fc18343e3e2e562">
  <xsd:schema xmlns:xsd="http://www.w3.org/2001/XMLSchema" xmlns:xs="http://www.w3.org/2001/XMLSchema" xmlns:p="http://schemas.microsoft.com/office/2006/metadata/properties" xmlns:ns2="b7a68426-c5c5-4f42-8b87-edbd6e90e5f3" xmlns:ns3="46772401-4137-4562-a5ae-d986f0d28f3c" targetNamespace="http://schemas.microsoft.com/office/2006/metadata/properties" ma:root="true" ma:fieldsID="affe66b810f90ea3d029abb82c6d4427" ns2:_="" ns3:_="">
    <xsd:import namespace="b7a68426-c5c5-4f42-8b87-edbd6e90e5f3"/>
    <xsd:import namespace="46772401-4137-4562-a5ae-d986f0d28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ate" minOccurs="0"/>
                <xsd:element ref="ns2:MediaServiceDateTaken" minOccurs="0"/>
                <xsd:element ref="ns2:Date_x0020_and_x0020_Tim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68426-c5c5-4f42-8b87-edbd6e90e5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date" ma:index="16" nillable="true" ma:displayName="date" ma:format="DateTime" ma:internalName="date">
      <xsd:simpleType>
        <xsd:restriction base="dms:DateTim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Date_x0020_and_x0020_Time" ma:index="18" ma:displayName="Date and Time" ma:format="DateTime" ma:internalName="Date_x0020_and_x0020_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72401-4137-4562-a5ae-d986f0d28f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b7a68426-c5c5-4f42-8b87-edbd6e90e5f3" xsi:nil="true"/>
    <Date_x0020_and_x0020_Time xmlns="b7a68426-c5c5-4f42-8b87-edbd6e90e5f3"/>
  </documentManagement>
</p:properties>
</file>

<file path=customXml/itemProps1.xml><?xml version="1.0" encoding="utf-8"?>
<ds:datastoreItem xmlns:ds="http://schemas.openxmlformats.org/officeDocument/2006/customXml" ds:itemID="{453F26BD-EA9E-4714-AB77-E7EE125351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a68426-c5c5-4f42-8b87-edbd6e90e5f3"/>
    <ds:schemaRef ds:uri="46772401-4137-4562-a5ae-d986f0d28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0F476D-B249-49B1-AC85-FB38C361F0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260C7D-9C99-4750-BFF0-EF4C208DAE43}">
  <ds:schemaRefs>
    <ds:schemaRef ds:uri="http://schemas.microsoft.com/office/2006/metadata/properties"/>
    <ds:schemaRef ds:uri="b7a68426-c5c5-4f42-8b87-edbd6e90e5f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6772401-4137-4562-a5ae-d986f0d28f3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11602</TotalTime>
  <Words>745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Wingdings</vt:lpstr>
      <vt:lpstr>JLabPowerpointMain</vt:lpstr>
      <vt:lpstr>DSG Work at Elevated MedCon Conditions</vt:lpstr>
      <vt:lpstr>Contents</vt:lpstr>
      <vt:lpstr>Training Requirements</vt:lpstr>
      <vt:lpstr>Returning to the JLab Campus (OSP)</vt:lpstr>
      <vt:lpstr>Returning to the JLab Campus (Daily Certification)</vt:lpstr>
      <vt:lpstr>Elevated MedCon Working Conditions, &gt;6 Ft.</vt:lpstr>
      <vt:lpstr>Elevated MedCon Working Conditions, &lt; 6 feet</vt:lpstr>
      <vt:lpstr>NPS CAEN HV Testing</vt:lpstr>
      <vt:lpstr>Conclusion</vt:lpstr>
      <vt:lpstr>END</vt:lpstr>
      <vt:lpstr>Backup (DSG MedCon 5 Phased Return Schedule)</vt:lpstr>
      <vt:lpstr>Backup (DSG Work Areas)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A SBS/BB Flow Sensor Implementation</dc:title>
  <dc:creator>Microsoft Office User</dc:creator>
  <cp:lastModifiedBy>Marc Mcmullen</cp:lastModifiedBy>
  <cp:revision>269</cp:revision>
  <dcterms:created xsi:type="dcterms:W3CDTF">2020-05-26T20:26:12Z</dcterms:created>
  <dcterms:modified xsi:type="dcterms:W3CDTF">2020-06-09T13:14:28Z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0x01010029C6E2CAD8700A48B75BC21927F2556F</vt:lpwstr>
  </property>
</Properties>
</file>