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1"/>
  </p:notesMasterIdLst>
  <p:sldIdLst>
    <p:sldId id="562" r:id="rId2"/>
    <p:sldId id="266" r:id="rId3"/>
    <p:sldId id="563" r:id="rId4"/>
    <p:sldId id="561" r:id="rId5"/>
    <p:sldId id="520" r:id="rId6"/>
    <p:sldId id="556" r:id="rId7"/>
    <p:sldId id="557" r:id="rId8"/>
    <p:sldId id="564" r:id="rId9"/>
    <p:sldId id="277" r:id="rId10"/>
    <p:sldId id="269" r:id="rId11"/>
    <p:sldId id="259" r:id="rId12"/>
    <p:sldId id="270" r:id="rId13"/>
    <p:sldId id="271" r:id="rId14"/>
    <p:sldId id="280" r:id="rId15"/>
    <p:sldId id="274" r:id="rId16"/>
    <p:sldId id="275" r:id="rId17"/>
    <p:sldId id="276" r:id="rId18"/>
    <p:sldId id="278" r:id="rId19"/>
    <p:sldId id="279"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088" autoAdjust="0"/>
  </p:normalViewPr>
  <p:slideViewPr>
    <p:cSldViewPr snapToGrid="0">
      <p:cViewPr varScale="1">
        <p:scale>
          <a:sx n="90" d="100"/>
          <a:sy n="90" d="100"/>
        </p:scale>
        <p:origin x="139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mclean\Documents\Book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Market vs. Merit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[Book2.xlsx]Sheet2!$B$1</c:f>
              <c:strCache>
                <c:ptCount val="1"/>
                <c:pt idx="0">
                  <c:v>Market</c:v>
                </c:pt>
              </c:strCache>
            </c:strRef>
          </c:tx>
          <c:spPr>
            <a:solidFill>
              <a:schemeClr val="accent1"/>
            </a:solidFill>
            <a:ln>
              <a:noFill/>
            </a:ln>
            <a:effectLst/>
          </c:spPr>
          <c:invertIfNegative val="0"/>
          <c:cat>
            <c:strRef>
              <c:f>[Book2.xlsx]Sheet2!$A$2:$A$10</c:f>
              <c:strCache>
                <c:ptCount val="9"/>
                <c:pt idx="0">
                  <c:v>2015</c:v>
                </c:pt>
                <c:pt idx="1">
                  <c:v>2016</c:v>
                </c:pt>
                <c:pt idx="2">
                  <c:v>2017</c:v>
                </c:pt>
                <c:pt idx="3">
                  <c:v>2018</c:v>
                </c:pt>
                <c:pt idx="4">
                  <c:v>2019</c:v>
                </c:pt>
                <c:pt idx="5">
                  <c:v>2020</c:v>
                </c:pt>
                <c:pt idx="6">
                  <c:v>2021</c:v>
                </c:pt>
                <c:pt idx="7">
                  <c:v>Average</c:v>
                </c:pt>
                <c:pt idx="8">
                  <c:v>Total</c:v>
                </c:pt>
              </c:strCache>
            </c:strRef>
          </c:cat>
          <c:val>
            <c:numRef>
              <c:f>[Book2.xlsx]Sheet2!$B$2:$B$10</c:f>
              <c:numCache>
                <c:formatCode>0.0%</c:formatCode>
                <c:ptCount val="9"/>
                <c:pt idx="0">
                  <c:v>1.9E-2</c:v>
                </c:pt>
                <c:pt idx="1">
                  <c:v>0.02</c:v>
                </c:pt>
                <c:pt idx="2">
                  <c:v>1.9E-2</c:v>
                </c:pt>
                <c:pt idx="3">
                  <c:v>0.02</c:v>
                </c:pt>
                <c:pt idx="4">
                  <c:v>2.1000000000000001E-2</c:v>
                </c:pt>
                <c:pt idx="5">
                  <c:v>2.1999999999999999E-2</c:v>
                </c:pt>
                <c:pt idx="6">
                  <c:v>1.9E-2</c:v>
                </c:pt>
                <c:pt idx="7">
                  <c:v>1.9999999999999997E-2</c:v>
                </c:pt>
                <c:pt idx="8">
                  <c:v>0.13999999999999999</c:v>
                </c:pt>
              </c:numCache>
            </c:numRef>
          </c:val>
          <c:extLst>
            <c:ext xmlns:c16="http://schemas.microsoft.com/office/drawing/2014/chart" uri="{C3380CC4-5D6E-409C-BE32-E72D297353CC}">
              <c16:uniqueId val="{00000000-B653-4C0F-B719-F0B805873572}"/>
            </c:ext>
          </c:extLst>
        </c:ser>
        <c:ser>
          <c:idx val="1"/>
          <c:order val="1"/>
          <c:tx>
            <c:strRef>
              <c:f>[Book2.xlsx]Sheet2!$C$1</c:f>
              <c:strCache>
                <c:ptCount val="1"/>
                <c:pt idx="0">
                  <c:v>Merit</c:v>
                </c:pt>
              </c:strCache>
            </c:strRef>
          </c:tx>
          <c:spPr>
            <a:solidFill>
              <a:schemeClr val="accent2"/>
            </a:solidFill>
            <a:ln>
              <a:noFill/>
            </a:ln>
            <a:effectLst/>
          </c:spPr>
          <c:invertIfNegative val="0"/>
          <c:cat>
            <c:strRef>
              <c:f>[Book2.xlsx]Sheet2!$A$2:$A$10</c:f>
              <c:strCache>
                <c:ptCount val="9"/>
                <c:pt idx="0">
                  <c:v>2015</c:v>
                </c:pt>
                <c:pt idx="1">
                  <c:v>2016</c:v>
                </c:pt>
                <c:pt idx="2">
                  <c:v>2017</c:v>
                </c:pt>
                <c:pt idx="3">
                  <c:v>2018</c:v>
                </c:pt>
                <c:pt idx="4">
                  <c:v>2019</c:v>
                </c:pt>
                <c:pt idx="5">
                  <c:v>2020</c:v>
                </c:pt>
                <c:pt idx="6">
                  <c:v>2021</c:v>
                </c:pt>
                <c:pt idx="7">
                  <c:v>Average</c:v>
                </c:pt>
                <c:pt idx="8">
                  <c:v>Total</c:v>
                </c:pt>
              </c:strCache>
            </c:strRef>
          </c:cat>
          <c:val>
            <c:numRef>
              <c:f>[Book2.xlsx]Sheet2!$C$2:$C$10</c:f>
              <c:numCache>
                <c:formatCode>0.0%</c:formatCode>
                <c:ptCount val="9"/>
                <c:pt idx="0">
                  <c:v>2.5000000000000001E-2</c:v>
                </c:pt>
                <c:pt idx="1">
                  <c:v>2.5000000000000001E-2</c:v>
                </c:pt>
                <c:pt idx="2">
                  <c:v>2.5000000000000001E-2</c:v>
                </c:pt>
                <c:pt idx="3">
                  <c:v>0.03</c:v>
                </c:pt>
                <c:pt idx="4">
                  <c:v>3.2000000000000001E-2</c:v>
                </c:pt>
                <c:pt idx="5">
                  <c:v>3.3000000000000002E-2</c:v>
                </c:pt>
                <c:pt idx="6">
                  <c:v>2.9000000000000001E-2</c:v>
                </c:pt>
                <c:pt idx="7">
                  <c:v>2.8428571428571432E-2</c:v>
                </c:pt>
                <c:pt idx="8">
                  <c:v>0.19900000000000001</c:v>
                </c:pt>
              </c:numCache>
            </c:numRef>
          </c:val>
          <c:extLst>
            <c:ext xmlns:c16="http://schemas.microsoft.com/office/drawing/2014/chart" uri="{C3380CC4-5D6E-409C-BE32-E72D297353CC}">
              <c16:uniqueId val="{00000001-B653-4C0F-B719-F0B805873572}"/>
            </c:ext>
          </c:extLst>
        </c:ser>
        <c:dLbls>
          <c:showLegendKey val="0"/>
          <c:showVal val="0"/>
          <c:showCatName val="0"/>
          <c:showSerName val="0"/>
          <c:showPercent val="0"/>
          <c:showBubbleSize val="0"/>
        </c:dLbls>
        <c:gapWidth val="219"/>
        <c:overlap val="-27"/>
        <c:axId val="866486048"/>
        <c:axId val="745757328"/>
      </c:barChart>
      <c:catAx>
        <c:axId val="866486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5757328"/>
        <c:crosses val="autoZero"/>
        <c:auto val="1"/>
        <c:lblAlgn val="ctr"/>
        <c:lblOffset val="100"/>
        <c:noMultiLvlLbl val="0"/>
      </c:catAx>
      <c:valAx>
        <c:axId val="7457573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6486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Mkt Avg</c:v>
                </c:pt>
              </c:strCache>
            </c:strRef>
          </c:tx>
          <c:spPr>
            <a:solidFill>
              <a:schemeClr val="accent1"/>
            </a:solidFill>
            <a:ln>
              <a:noFill/>
            </a:ln>
            <a:effectLst/>
          </c:spPr>
          <c:invertIfNegative val="0"/>
          <c:cat>
            <c:strRef>
              <c:f>Sheet1!$B$1:$E$1</c:f>
              <c:strCache>
                <c:ptCount val="4"/>
                <c:pt idx="0">
                  <c:v>Year 1</c:v>
                </c:pt>
                <c:pt idx="1">
                  <c:v>Year 2</c:v>
                </c:pt>
                <c:pt idx="2">
                  <c:v>Year 3</c:v>
                </c:pt>
                <c:pt idx="3">
                  <c:v>Total</c:v>
                </c:pt>
              </c:strCache>
            </c:strRef>
          </c:cat>
          <c:val>
            <c:numRef>
              <c:f>Sheet1!$B$2:$E$2</c:f>
              <c:numCache>
                <c:formatCode>0.0%</c:formatCode>
                <c:ptCount val="4"/>
                <c:pt idx="0">
                  <c:v>1.6625000000000001E-2</c:v>
                </c:pt>
                <c:pt idx="1">
                  <c:v>0.02</c:v>
                </c:pt>
                <c:pt idx="2">
                  <c:v>2.35E-2</c:v>
                </c:pt>
                <c:pt idx="3">
                  <c:v>2.0041666666666669E-2</c:v>
                </c:pt>
              </c:numCache>
            </c:numRef>
          </c:val>
          <c:extLst>
            <c:ext xmlns:c16="http://schemas.microsoft.com/office/drawing/2014/chart" uri="{C3380CC4-5D6E-409C-BE32-E72D297353CC}">
              <c16:uniqueId val="{00000000-BEA6-4C56-86F2-4A172AFB2E3D}"/>
            </c:ext>
          </c:extLst>
        </c:ser>
        <c:ser>
          <c:idx val="1"/>
          <c:order val="1"/>
          <c:tx>
            <c:strRef>
              <c:f>Sheet1!$A$3</c:f>
              <c:strCache>
                <c:ptCount val="1"/>
                <c:pt idx="0">
                  <c:v>Position A Mkt</c:v>
                </c:pt>
              </c:strCache>
            </c:strRef>
          </c:tx>
          <c:spPr>
            <a:solidFill>
              <a:schemeClr val="accent2"/>
            </a:solidFill>
            <a:ln>
              <a:noFill/>
            </a:ln>
            <a:effectLst/>
          </c:spPr>
          <c:invertIfNegative val="0"/>
          <c:cat>
            <c:strRef>
              <c:f>Sheet1!$B$1:$E$1</c:f>
              <c:strCache>
                <c:ptCount val="4"/>
                <c:pt idx="0">
                  <c:v>Year 1</c:v>
                </c:pt>
                <c:pt idx="1">
                  <c:v>Year 2</c:v>
                </c:pt>
                <c:pt idx="2">
                  <c:v>Year 3</c:v>
                </c:pt>
                <c:pt idx="3">
                  <c:v>Total</c:v>
                </c:pt>
              </c:strCache>
            </c:strRef>
          </c:cat>
          <c:val>
            <c:numRef>
              <c:f>Sheet1!$B$3:$E$3</c:f>
              <c:numCache>
                <c:formatCode>0.0%</c:formatCode>
                <c:ptCount val="4"/>
                <c:pt idx="0">
                  <c:v>5.0000000000000001E-3</c:v>
                </c:pt>
                <c:pt idx="1">
                  <c:v>1.9E-2</c:v>
                </c:pt>
                <c:pt idx="2">
                  <c:v>3.5000000000000003E-2</c:v>
                </c:pt>
                <c:pt idx="3">
                  <c:v>1.9666666666666669E-2</c:v>
                </c:pt>
              </c:numCache>
            </c:numRef>
          </c:val>
          <c:extLst>
            <c:ext xmlns:c16="http://schemas.microsoft.com/office/drawing/2014/chart" uri="{C3380CC4-5D6E-409C-BE32-E72D297353CC}">
              <c16:uniqueId val="{00000001-BEA6-4C56-86F2-4A172AFB2E3D}"/>
            </c:ext>
          </c:extLst>
        </c:ser>
        <c:ser>
          <c:idx val="2"/>
          <c:order val="2"/>
          <c:tx>
            <c:strRef>
              <c:f>Sheet1!$A$4</c:f>
              <c:strCache>
                <c:ptCount val="1"/>
                <c:pt idx="0">
                  <c:v>Position B Mkt</c:v>
                </c:pt>
              </c:strCache>
            </c:strRef>
          </c:tx>
          <c:spPr>
            <a:solidFill>
              <a:schemeClr val="accent3"/>
            </a:solidFill>
            <a:ln>
              <a:noFill/>
            </a:ln>
            <a:effectLst/>
          </c:spPr>
          <c:invertIfNegative val="0"/>
          <c:cat>
            <c:strRef>
              <c:f>Sheet1!$B$1:$E$1</c:f>
              <c:strCache>
                <c:ptCount val="4"/>
                <c:pt idx="0">
                  <c:v>Year 1</c:v>
                </c:pt>
                <c:pt idx="1">
                  <c:v>Year 2</c:v>
                </c:pt>
                <c:pt idx="2">
                  <c:v>Year 3</c:v>
                </c:pt>
                <c:pt idx="3">
                  <c:v>Total</c:v>
                </c:pt>
              </c:strCache>
            </c:strRef>
          </c:cat>
          <c:val>
            <c:numRef>
              <c:f>Sheet1!$B$4:$E$4</c:f>
              <c:numCache>
                <c:formatCode>0.0%</c:formatCode>
                <c:ptCount val="4"/>
                <c:pt idx="0">
                  <c:v>0.03</c:v>
                </c:pt>
                <c:pt idx="1">
                  <c:v>2.1000000000000001E-2</c:v>
                </c:pt>
                <c:pt idx="2">
                  <c:v>0.01</c:v>
                </c:pt>
                <c:pt idx="3">
                  <c:v>2.0333333333333335E-2</c:v>
                </c:pt>
              </c:numCache>
            </c:numRef>
          </c:val>
          <c:extLst>
            <c:ext xmlns:c16="http://schemas.microsoft.com/office/drawing/2014/chart" uri="{C3380CC4-5D6E-409C-BE32-E72D297353CC}">
              <c16:uniqueId val="{00000002-BEA6-4C56-86F2-4A172AFB2E3D}"/>
            </c:ext>
          </c:extLst>
        </c:ser>
        <c:ser>
          <c:idx val="3"/>
          <c:order val="3"/>
          <c:tx>
            <c:strRef>
              <c:f>Sheet1!$A$5</c:f>
              <c:strCache>
                <c:ptCount val="1"/>
                <c:pt idx="0">
                  <c:v>Position C Mkt</c:v>
                </c:pt>
              </c:strCache>
            </c:strRef>
          </c:tx>
          <c:spPr>
            <a:solidFill>
              <a:schemeClr val="accent4"/>
            </a:solidFill>
            <a:ln>
              <a:noFill/>
            </a:ln>
            <a:effectLst/>
          </c:spPr>
          <c:invertIfNegative val="0"/>
          <c:cat>
            <c:strRef>
              <c:f>Sheet1!$B$1:$E$1</c:f>
              <c:strCache>
                <c:ptCount val="4"/>
                <c:pt idx="0">
                  <c:v>Year 1</c:v>
                </c:pt>
                <c:pt idx="1">
                  <c:v>Year 2</c:v>
                </c:pt>
                <c:pt idx="2">
                  <c:v>Year 3</c:v>
                </c:pt>
                <c:pt idx="3">
                  <c:v>Total</c:v>
                </c:pt>
              </c:strCache>
            </c:strRef>
          </c:cat>
          <c:val>
            <c:numRef>
              <c:f>Sheet1!$B$5:$E$5</c:f>
              <c:numCache>
                <c:formatCode>0.0%</c:formatCode>
                <c:ptCount val="4"/>
                <c:pt idx="0">
                  <c:v>1.7500000000000002E-2</c:v>
                </c:pt>
                <c:pt idx="1">
                  <c:v>1.9E-2</c:v>
                </c:pt>
                <c:pt idx="2">
                  <c:v>2.4E-2</c:v>
                </c:pt>
                <c:pt idx="3">
                  <c:v>2.016666666666667E-2</c:v>
                </c:pt>
              </c:numCache>
            </c:numRef>
          </c:val>
          <c:extLst>
            <c:ext xmlns:c16="http://schemas.microsoft.com/office/drawing/2014/chart" uri="{C3380CC4-5D6E-409C-BE32-E72D297353CC}">
              <c16:uniqueId val="{00000003-BEA6-4C56-86F2-4A172AFB2E3D}"/>
            </c:ext>
          </c:extLst>
        </c:ser>
        <c:ser>
          <c:idx val="4"/>
          <c:order val="4"/>
          <c:tx>
            <c:strRef>
              <c:f>Sheet1!$A$6</c:f>
              <c:strCache>
                <c:ptCount val="1"/>
                <c:pt idx="0">
                  <c:v>Position D Mkt</c:v>
                </c:pt>
              </c:strCache>
            </c:strRef>
          </c:tx>
          <c:spPr>
            <a:solidFill>
              <a:schemeClr val="accent5"/>
            </a:solidFill>
            <a:ln>
              <a:noFill/>
            </a:ln>
            <a:effectLst/>
          </c:spPr>
          <c:invertIfNegative val="0"/>
          <c:cat>
            <c:strRef>
              <c:f>Sheet1!$B$1:$E$1</c:f>
              <c:strCache>
                <c:ptCount val="4"/>
                <c:pt idx="0">
                  <c:v>Year 1</c:v>
                </c:pt>
                <c:pt idx="1">
                  <c:v>Year 2</c:v>
                </c:pt>
                <c:pt idx="2">
                  <c:v>Year 3</c:v>
                </c:pt>
                <c:pt idx="3">
                  <c:v>Total</c:v>
                </c:pt>
              </c:strCache>
            </c:strRef>
          </c:cat>
          <c:val>
            <c:numRef>
              <c:f>Sheet1!$B$6:$E$6</c:f>
              <c:numCache>
                <c:formatCode>0.0%</c:formatCode>
                <c:ptCount val="4"/>
                <c:pt idx="0">
                  <c:v>1.4E-2</c:v>
                </c:pt>
                <c:pt idx="1">
                  <c:v>2.1000000000000001E-2</c:v>
                </c:pt>
                <c:pt idx="2">
                  <c:v>2.5000000000000001E-2</c:v>
                </c:pt>
                <c:pt idx="3">
                  <c:v>0.02</c:v>
                </c:pt>
              </c:numCache>
            </c:numRef>
          </c:val>
          <c:extLst>
            <c:ext xmlns:c16="http://schemas.microsoft.com/office/drawing/2014/chart" uri="{C3380CC4-5D6E-409C-BE32-E72D297353CC}">
              <c16:uniqueId val="{00000004-BEA6-4C56-86F2-4A172AFB2E3D}"/>
            </c:ext>
          </c:extLst>
        </c:ser>
        <c:ser>
          <c:idx val="5"/>
          <c:order val="5"/>
          <c:tx>
            <c:strRef>
              <c:f>Sheet1!$A$7</c:f>
              <c:strCache>
                <c:ptCount val="1"/>
                <c:pt idx="0">
                  <c:v>Merit</c:v>
                </c:pt>
              </c:strCache>
            </c:strRef>
          </c:tx>
          <c:spPr>
            <a:solidFill>
              <a:srgbClr val="00B0F0"/>
            </a:solidFill>
            <a:ln>
              <a:noFill/>
            </a:ln>
            <a:effectLst/>
          </c:spPr>
          <c:invertIfNegative val="0"/>
          <c:cat>
            <c:strRef>
              <c:f>Sheet1!$B$1:$E$1</c:f>
              <c:strCache>
                <c:ptCount val="4"/>
                <c:pt idx="0">
                  <c:v>Year 1</c:v>
                </c:pt>
                <c:pt idx="1">
                  <c:v>Year 2</c:v>
                </c:pt>
                <c:pt idx="2">
                  <c:v>Year 3</c:v>
                </c:pt>
                <c:pt idx="3">
                  <c:v>Total</c:v>
                </c:pt>
              </c:strCache>
            </c:strRef>
          </c:cat>
          <c:val>
            <c:numRef>
              <c:f>Sheet1!$B$7:$E$7</c:f>
              <c:numCache>
                <c:formatCode>0.0%</c:formatCode>
                <c:ptCount val="4"/>
                <c:pt idx="0">
                  <c:v>2.8999999999999998E-2</c:v>
                </c:pt>
                <c:pt idx="1">
                  <c:v>0.03</c:v>
                </c:pt>
                <c:pt idx="2">
                  <c:v>2.7000000000000003E-2</c:v>
                </c:pt>
                <c:pt idx="3">
                  <c:v>2.8666666666666663E-2</c:v>
                </c:pt>
              </c:numCache>
            </c:numRef>
          </c:val>
          <c:extLst>
            <c:ext xmlns:c16="http://schemas.microsoft.com/office/drawing/2014/chart" uri="{C3380CC4-5D6E-409C-BE32-E72D297353CC}">
              <c16:uniqueId val="{00000005-BEA6-4C56-86F2-4A172AFB2E3D}"/>
            </c:ext>
          </c:extLst>
        </c:ser>
        <c:dLbls>
          <c:showLegendKey val="0"/>
          <c:showVal val="0"/>
          <c:showCatName val="0"/>
          <c:showSerName val="0"/>
          <c:showPercent val="0"/>
          <c:showBubbleSize val="0"/>
        </c:dLbls>
        <c:gapWidth val="219"/>
        <c:overlap val="-27"/>
        <c:axId val="708046416"/>
        <c:axId val="733015040"/>
      </c:barChart>
      <c:catAx>
        <c:axId val="70804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3015040"/>
        <c:crosses val="autoZero"/>
        <c:auto val="1"/>
        <c:lblAlgn val="ctr"/>
        <c:lblOffset val="100"/>
        <c:noMultiLvlLbl val="0"/>
      </c:catAx>
      <c:valAx>
        <c:axId val="7330150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8046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5E4D4B-12C8-467C-BFB9-A0F19F3F2D6E}" type="doc">
      <dgm:prSet loTypeId="urn:microsoft.com/office/officeart/2005/8/layout/chevron1" loCatId="process" qsTypeId="urn:microsoft.com/office/officeart/2005/8/quickstyle/simple1" qsCatId="simple" csTypeId="urn:microsoft.com/office/officeart/2005/8/colors/accent1_4" csCatId="accent1" phldr="1"/>
      <dgm:spPr/>
    </dgm:pt>
    <dgm:pt modelId="{F221FCD9-E784-4096-A0F5-EF4150CF78E3}">
      <dgm:prSet phldrT="[Text]" custT="1"/>
      <dgm:spPr/>
      <dgm:t>
        <a:bodyPr/>
        <a:lstStyle/>
        <a:p>
          <a:r>
            <a:rPr lang="en-US" sz="2400" dirty="0"/>
            <a:t>Hire*</a:t>
          </a:r>
        </a:p>
      </dgm:t>
    </dgm:pt>
    <dgm:pt modelId="{4C8A9FB6-3197-455B-B097-D93594A9A370}" type="parTrans" cxnId="{301B1B1E-55F4-45D5-93F5-2F77ED7105F7}">
      <dgm:prSet/>
      <dgm:spPr/>
      <dgm:t>
        <a:bodyPr/>
        <a:lstStyle/>
        <a:p>
          <a:endParaRPr lang="en-US"/>
        </a:p>
      </dgm:t>
    </dgm:pt>
    <dgm:pt modelId="{7C973FE3-CD6A-466F-984C-EB26FEDBA626}" type="sibTrans" cxnId="{301B1B1E-55F4-45D5-93F5-2F77ED7105F7}">
      <dgm:prSet/>
      <dgm:spPr/>
      <dgm:t>
        <a:bodyPr/>
        <a:lstStyle/>
        <a:p>
          <a:endParaRPr lang="en-US"/>
        </a:p>
      </dgm:t>
    </dgm:pt>
    <dgm:pt modelId="{64AC548E-54FD-4386-BA0C-1CBC9E6AF94C}">
      <dgm:prSet phldrT="[Text]" custT="1"/>
      <dgm:spPr/>
      <dgm:t>
        <a:bodyPr/>
        <a:lstStyle/>
        <a:p>
          <a:r>
            <a:rPr lang="en-US" sz="1600" dirty="0"/>
            <a:t>Appraisal</a:t>
          </a:r>
        </a:p>
      </dgm:t>
    </dgm:pt>
    <dgm:pt modelId="{31244D07-E9DD-4F32-900F-5899DDEF3EB9}" type="parTrans" cxnId="{BB2C2B5E-0C33-429A-B313-39185DFEBED2}">
      <dgm:prSet/>
      <dgm:spPr/>
      <dgm:t>
        <a:bodyPr/>
        <a:lstStyle/>
        <a:p>
          <a:endParaRPr lang="en-US"/>
        </a:p>
      </dgm:t>
    </dgm:pt>
    <dgm:pt modelId="{0AC33B39-301E-44A9-B9E7-B90ECDC509F1}" type="sibTrans" cxnId="{BB2C2B5E-0C33-429A-B313-39185DFEBED2}">
      <dgm:prSet/>
      <dgm:spPr/>
      <dgm:t>
        <a:bodyPr/>
        <a:lstStyle/>
        <a:p>
          <a:endParaRPr lang="en-US"/>
        </a:p>
      </dgm:t>
    </dgm:pt>
    <dgm:pt modelId="{167B11CE-DDBD-48F6-98B5-61DF75717783}">
      <dgm:prSet phldrT="[Text]" custT="1"/>
      <dgm:spPr/>
      <dgm:t>
        <a:bodyPr/>
        <a:lstStyle/>
        <a:p>
          <a:r>
            <a:rPr lang="en-US" sz="1600" dirty="0"/>
            <a:t>Merit</a:t>
          </a:r>
        </a:p>
      </dgm:t>
    </dgm:pt>
    <dgm:pt modelId="{5983854C-5614-4523-B7D8-4D2BF9E52651}" type="parTrans" cxnId="{75AAB04C-657D-4C81-8D5B-294164F08211}">
      <dgm:prSet/>
      <dgm:spPr/>
      <dgm:t>
        <a:bodyPr/>
        <a:lstStyle/>
        <a:p>
          <a:endParaRPr lang="en-US"/>
        </a:p>
      </dgm:t>
    </dgm:pt>
    <dgm:pt modelId="{9AB28B2C-8104-4B98-84F1-C2C3253D828A}" type="sibTrans" cxnId="{75AAB04C-657D-4C81-8D5B-294164F08211}">
      <dgm:prSet/>
      <dgm:spPr/>
      <dgm:t>
        <a:bodyPr/>
        <a:lstStyle/>
        <a:p>
          <a:endParaRPr lang="en-US"/>
        </a:p>
      </dgm:t>
    </dgm:pt>
    <dgm:pt modelId="{1AC5BB0F-DAB2-4BC4-A116-E02673B7038C}">
      <dgm:prSet phldrT="[Text]" custT="1"/>
      <dgm:spPr/>
      <dgm:t>
        <a:bodyPr/>
        <a:lstStyle/>
        <a:p>
          <a:r>
            <a:rPr lang="en-US" sz="1400" dirty="0"/>
            <a:t>Promotions</a:t>
          </a:r>
          <a:endParaRPr lang="en-US" sz="1200" dirty="0"/>
        </a:p>
      </dgm:t>
    </dgm:pt>
    <dgm:pt modelId="{3F81B5AC-D84A-4F56-BE73-6CDCDE75C492}" type="parTrans" cxnId="{FD9EF6AA-37B6-405F-83F5-3D0D6FE21982}">
      <dgm:prSet/>
      <dgm:spPr/>
      <dgm:t>
        <a:bodyPr/>
        <a:lstStyle/>
        <a:p>
          <a:endParaRPr lang="en-US"/>
        </a:p>
      </dgm:t>
    </dgm:pt>
    <dgm:pt modelId="{283FDCF7-C813-44F3-892A-5356464466E4}" type="sibTrans" cxnId="{FD9EF6AA-37B6-405F-83F5-3D0D6FE21982}">
      <dgm:prSet/>
      <dgm:spPr/>
      <dgm:t>
        <a:bodyPr/>
        <a:lstStyle/>
        <a:p>
          <a:endParaRPr lang="en-US"/>
        </a:p>
      </dgm:t>
    </dgm:pt>
    <dgm:pt modelId="{67135949-428F-4BB7-ADBD-A19C3651CD11}">
      <dgm:prSet phldrT="[Text]" custT="1"/>
      <dgm:spPr/>
      <dgm:t>
        <a:bodyPr/>
        <a:lstStyle/>
        <a:p>
          <a:r>
            <a:rPr lang="en-US" sz="1400" dirty="0"/>
            <a:t>Adjustments</a:t>
          </a:r>
        </a:p>
      </dgm:t>
    </dgm:pt>
    <dgm:pt modelId="{801E19D9-ED1A-4E0D-A4CA-7B1289E67A3D}" type="parTrans" cxnId="{77D466BC-54B1-44C0-9AA0-47FD7F46D81E}">
      <dgm:prSet/>
      <dgm:spPr/>
      <dgm:t>
        <a:bodyPr/>
        <a:lstStyle/>
        <a:p>
          <a:endParaRPr lang="en-US"/>
        </a:p>
      </dgm:t>
    </dgm:pt>
    <dgm:pt modelId="{19ECF295-23EC-4224-B6C2-9EE32F6571B3}" type="sibTrans" cxnId="{77D466BC-54B1-44C0-9AA0-47FD7F46D81E}">
      <dgm:prSet/>
      <dgm:spPr/>
      <dgm:t>
        <a:bodyPr/>
        <a:lstStyle/>
        <a:p>
          <a:endParaRPr lang="en-US"/>
        </a:p>
      </dgm:t>
    </dgm:pt>
    <dgm:pt modelId="{FE1E43D9-B2D6-4413-8B13-3BEC6B44A1FE}" type="pres">
      <dgm:prSet presAssocID="{4C5E4D4B-12C8-467C-BFB9-A0F19F3F2D6E}" presName="Name0" presStyleCnt="0">
        <dgm:presLayoutVars>
          <dgm:dir/>
          <dgm:animLvl val="lvl"/>
          <dgm:resizeHandles val="exact"/>
        </dgm:presLayoutVars>
      </dgm:prSet>
      <dgm:spPr/>
    </dgm:pt>
    <dgm:pt modelId="{D7ED98E9-5EA5-4255-A6FB-BA3B50CB90DB}" type="pres">
      <dgm:prSet presAssocID="{F221FCD9-E784-4096-A0F5-EF4150CF78E3}" presName="parTxOnly" presStyleLbl="node1" presStyleIdx="0" presStyleCnt="5" custLinFactNeighborX="-1124" custLinFactNeighborY="-35">
        <dgm:presLayoutVars>
          <dgm:chMax val="0"/>
          <dgm:chPref val="0"/>
          <dgm:bulletEnabled val="1"/>
        </dgm:presLayoutVars>
      </dgm:prSet>
      <dgm:spPr/>
      <dgm:t>
        <a:bodyPr/>
        <a:lstStyle/>
        <a:p>
          <a:endParaRPr lang="en-US"/>
        </a:p>
      </dgm:t>
    </dgm:pt>
    <dgm:pt modelId="{3B999F3E-E2FB-4F61-BD64-0ECF433DD099}" type="pres">
      <dgm:prSet presAssocID="{7C973FE3-CD6A-466F-984C-EB26FEDBA626}" presName="parTxOnlySpace" presStyleCnt="0"/>
      <dgm:spPr/>
    </dgm:pt>
    <dgm:pt modelId="{FF2693A7-4FE6-4874-A9D7-894AA25E4B60}" type="pres">
      <dgm:prSet presAssocID="{64AC548E-54FD-4386-BA0C-1CBC9E6AF94C}" presName="parTxOnly" presStyleLbl="node1" presStyleIdx="1" presStyleCnt="5">
        <dgm:presLayoutVars>
          <dgm:chMax val="0"/>
          <dgm:chPref val="0"/>
          <dgm:bulletEnabled val="1"/>
        </dgm:presLayoutVars>
      </dgm:prSet>
      <dgm:spPr/>
      <dgm:t>
        <a:bodyPr/>
        <a:lstStyle/>
        <a:p>
          <a:endParaRPr lang="en-US"/>
        </a:p>
      </dgm:t>
    </dgm:pt>
    <dgm:pt modelId="{92F85462-D294-4A61-968B-E1635BF4CED5}" type="pres">
      <dgm:prSet presAssocID="{0AC33B39-301E-44A9-B9E7-B90ECDC509F1}" presName="parTxOnlySpace" presStyleCnt="0"/>
      <dgm:spPr/>
    </dgm:pt>
    <dgm:pt modelId="{4C5E0D96-6032-441F-B1D0-80027FA7C6FD}" type="pres">
      <dgm:prSet presAssocID="{167B11CE-DDBD-48F6-98B5-61DF75717783}" presName="parTxOnly" presStyleLbl="node1" presStyleIdx="2" presStyleCnt="5">
        <dgm:presLayoutVars>
          <dgm:chMax val="0"/>
          <dgm:chPref val="0"/>
          <dgm:bulletEnabled val="1"/>
        </dgm:presLayoutVars>
      </dgm:prSet>
      <dgm:spPr/>
      <dgm:t>
        <a:bodyPr/>
        <a:lstStyle/>
        <a:p>
          <a:endParaRPr lang="en-US"/>
        </a:p>
      </dgm:t>
    </dgm:pt>
    <dgm:pt modelId="{2E179C73-CBE6-4FA7-AB52-0536E7816C53}" type="pres">
      <dgm:prSet presAssocID="{9AB28B2C-8104-4B98-84F1-C2C3253D828A}" presName="parTxOnlySpace" presStyleCnt="0"/>
      <dgm:spPr/>
    </dgm:pt>
    <dgm:pt modelId="{BC24075B-4AD2-49B5-9618-741A7EEF315D}" type="pres">
      <dgm:prSet presAssocID="{1AC5BB0F-DAB2-4BC4-A116-E02673B7038C}" presName="parTxOnly" presStyleLbl="node1" presStyleIdx="3" presStyleCnt="5">
        <dgm:presLayoutVars>
          <dgm:chMax val="0"/>
          <dgm:chPref val="0"/>
          <dgm:bulletEnabled val="1"/>
        </dgm:presLayoutVars>
      </dgm:prSet>
      <dgm:spPr/>
      <dgm:t>
        <a:bodyPr/>
        <a:lstStyle/>
        <a:p>
          <a:endParaRPr lang="en-US"/>
        </a:p>
      </dgm:t>
    </dgm:pt>
    <dgm:pt modelId="{987B128C-D617-4519-8310-AE4CC3A84FCD}" type="pres">
      <dgm:prSet presAssocID="{283FDCF7-C813-44F3-892A-5356464466E4}" presName="parTxOnlySpace" presStyleCnt="0"/>
      <dgm:spPr/>
    </dgm:pt>
    <dgm:pt modelId="{8459E988-0AD5-49EE-A48C-0EB0DA676DEB}" type="pres">
      <dgm:prSet presAssocID="{67135949-428F-4BB7-ADBD-A19C3651CD11}" presName="parTxOnly" presStyleLbl="node1" presStyleIdx="4" presStyleCnt="5">
        <dgm:presLayoutVars>
          <dgm:chMax val="0"/>
          <dgm:chPref val="0"/>
          <dgm:bulletEnabled val="1"/>
        </dgm:presLayoutVars>
      </dgm:prSet>
      <dgm:spPr/>
      <dgm:t>
        <a:bodyPr/>
        <a:lstStyle/>
        <a:p>
          <a:endParaRPr lang="en-US"/>
        </a:p>
      </dgm:t>
    </dgm:pt>
  </dgm:ptLst>
  <dgm:cxnLst>
    <dgm:cxn modelId="{301B1B1E-55F4-45D5-93F5-2F77ED7105F7}" srcId="{4C5E4D4B-12C8-467C-BFB9-A0F19F3F2D6E}" destId="{F221FCD9-E784-4096-A0F5-EF4150CF78E3}" srcOrd="0" destOrd="0" parTransId="{4C8A9FB6-3197-455B-B097-D93594A9A370}" sibTransId="{7C973FE3-CD6A-466F-984C-EB26FEDBA626}"/>
    <dgm:cxn modelId="{FD9EF6AA-37B6-405F-83F5-3D0D6FE21982}" srcId="{4C5E4D4B-12C8-467C-BFB9-A0F19F3F2D6E}" destId="{1AC5BB0F-DAB2-4BC4-A116-E02673B7038C}" srcOrd="3" destOrd="0" parTransId="{3F81B5AC-D84A-4F56-BE73-6CDCDE75C492}" sibTransId="{283FDCF7-C813-44F3-892A-5356464466E4}"/>
    <dgm:cxn modelId="{BB0BE94B-70D2-41CB-AB8A-C782D12FEA67}" type="presOf" srcId="{64AC548E-54FD-4386-BA0C-1CBC9E6AF94C}" destId="{FF2693A7-4FE6-4874-A9D7-894AA25E4B60}" srcOrd="0" destOrd="0" presId="urn:microsoft.com/office/officeart/2005/8/layout/chevron1"/>
    <dgm:cxn modelId="{77D466BC-54B1-44C0-9AA0-47FD7F46D81E}" srcId="{4C5E4D4B-12C8-467C-BFB9-A0F19F3F2D6E}" destId="{67135949-428F-4BB7-ADBD-A19C3651CD11}" srcOrd="4" destOrd="0" parTransId="{801E19D9-ED1A-4E0D-A4CA-7B1289E67A3D}" sibTransId="{19ECF295-23EC-4224-B6C2-9EE32F6571B3}"/>
    <dgm:cxn modelId="{536B5E31-E50B-4A0E-8D11-1B629187DCAF}" type="presOf" srcId="{1AC5BB0F-DAB2-4BC4-A116-E02673B7038C}" destId="{BC24075B-4AD2-49B5-9618-741A7EEF315D}" srcOrd="0" destOrd="0" presId="urn:microsoft.com/office/officeart/2005/8/layout/chevron1"/>
    <dgm:cxn modelId="{8BBBC2FB-6DC8-414D-9B9A-715BC3B6CF96}" type="presOf" srcId="{4C5E4D4B-12C8-467C-BFB9-A0F19F3F2D6E}" destId="{FE1E43D9-B2D6-4413-8B13-3BEC6B44A1FE}" srcOrd="0" destOrd="0" presId="urn:microsoft.com/office/officeart/2005/8/layout/chevron1"/>
    <dgm:cxn modelId="{BB2C2B5E-0C33-429A-B313-39185DFEBED2}" srcId="{4C5E4D4B-12C8-467C-BFB9-A0F19F3F2D6E}" destId="{64AC548E-54FD-4386-BA0C-1CBC9E6AF94C}" srcOrd="1" destOrd="0" parTransId="{31244D07-E9DD-4F32-900F-5899DDEF3EB9}" sibTransId="{0AC33B39-301E-44A9-B9E7-B90ECDC509F1}"/>
    <dgm:cxn modelId="{FF3EFAD3-2051-43CE-B7B8-D7A5B399D371}" type="presOf" srcId="{167B11CE-DDBD-48F6-98B5-61DF75717783}" destId="{4C5E0D96-6032-441F-B1D0-80027FA7C6FD}" srcOrd="0" destOrd="0" presId="urn:microsoft.com/office/officeart/2005/8/layout/chevron1"/>
    <dgm:cxn modelId="{75AAB04C-657D-4C81-8D5B-294164F08211}" srcId="{4C5E4D4B-12C8-467C-BFB9-A0F19F3F2D6E}" destId="{167B11CE-DDBD-48F6-98B5-61DF75717783}" srcOrd="2" destOrd="0" parTransId="{5983854C-5614-4523-B7D8-4D2BF9E52651}" sibTransId="{9AB28B2C-8104-4B98-84F1-C2C3253D828A}"/>
    <dgm:cxn modelId="{6DBFB3C2-F016-49F3-8519-447269DA10F4}" type="presOf" srcId="{67135949-428F-4BB7-ADBD-A19C3651CD11}" destId="{8459E988-0AD5-49EE-A48C-0EB0DA676DEB}" srcOrd="0" destOrd="0" presId="urn:microsoft.com/office/officeart/2005/8/layout/chevron1"/>
    <dgm:cxn modelId="{E381422D-407C-4E7A-A3A6-223104A85E64}" type="presOf" srcId="{F221FCD9-E784-4096-A0F5-EF4150CF78E3}" destId="{D7ED98E9-5EA5-4255-A6FB-BA3B50CB90DB}" srcOrd="0" destOrd="0" presId="urn:microsoft.com/office/officeart/2005/8/layout/chevron1"/>
    <dgm:cxn modelId="{771B0F0B-3487-4669-9612-AB76D562A3BC}" type="presParOf" srcId="{FE1E43D9-B2D6-4413-8B13-3BEC6B44A1FE}" destId="{D7ED98E9-5EA5-4255-A6FB-BA3B50CB90DB}" srcOrd="0" destOrd="0" presId="urn:microsoft.com/office/officeart/2005/8/layout/chevron1"/>
    <dgm:cxn modelId="{90B2F88B-53A2-4DD9-9D26-ABBE322061B9}" type="presParOf" srcId="{FE1E43D9-B2D6-4413-8B13-3BEC6B44A1FE}" destId="{3B999F3E-E2FB-4F61-BD64-0ECF433DD099}" srcOrd="1" destOrd="0" presId="urn:microsoft.com/office/officeart/2005/8/layout/chevron1"/>
    <dgm:cxn modelId="{ABCC299D-5FDB-45AB-A92C-89988911B2F3}" type="presParOf" srcId="{FE1E43D9-B2D6-4413-8B13-3BEC6B44A1FE}" destId="{FF2693A7-4FE6-4874-A9D7-894AA25E4B60}" srcOrd="2" destOrd="0" presId="urn:microsoft.com/office/officeart/2005/8/layout/chevron1"/>
    <dgm:cxn modelId="{D035223D-C6FA-4F5A-8ADA-F2A3BA4332B1}" type="presParOf" srcId="{FE1E43D9-B2D6-4413-8B13-3BEC6B44A1FE}" destId="{92F85462-D294-4A61-968B-E1635BF4CED5}" srcOrd="3" destOrd="0" presId="urn:microsoft.com/office/officeart/2005/8/layout/chevron1"/>
    <dgm:cxn modelId="{00080EFF-11C8-4D3B-8F42-71959EF80BF4}" type="presParOf" srcId="{FE1E43D9-B2D6-4413-8B13-3BEC6B44A1FE}" destId="{4C5E0D96-6032-441F-B1D0-80027FA7C6FD}" srcOrd="4" destOrd="0" presId="urn:microsoft.com/office/officeart/2005/8/layout/chevron1"/>
    <dgm:cxn modelId="{18E5AD3E-BA9E-4AE6-B129-98D44E0C82CA}" type="presParOf" srcId="{FE1E43D9-B2D6-4413-8B13-3BEC6B44A1FE}" destId="{2E179C73-CBE6-4FA7-AB52-0536E7816C53}" srcOrd="5" destOrd="0" presId="urn:microsoft.com/office/officeart/2005/8/layout/chevron1"/>
    <dgm:cxn modelId="{DB6D8C27-058B-439C-AF21-781E58117E75}" type="presParOf" srcId="{FE1E43D9-B2D6-4413-8B13-3BEC6B44A1FE}" destId="{BC24075B-4AD2-49B5-9618-741A7EEF315D}" srcOrd="6" destOrd="0" presId="urn:microsoft.com/office/officeart/2005/8/layout/chevron1"/>
    <dgm:cxn modelId="{ACABEDE4-88BB-44DA-9200-D35BE03A7FD5}" type="presParOf" srcId="{FE1E43D9-B2D6-4413-8B13-3BEC6B44A1FE}" destId="{987B128C-D617-4519-8310-AE4CC3A84FCD}" srcOrd="7" destOrd="0" presId="urn:microsoft.com/office/officeart/2005/8/layout/chevron1"/>
    <dgm:cxn modelId="{A8F39DCB-C98E-4A92-9F5B-4FB8385D9339}" type="presParOf" srcId="{FE1E43D9-B2D6-4413-8B13-3BEC6B44A1FE}" destId="{8459E988-0AD5-49EE-A48C-0EB0DA676DE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5E4D4B-12C8-467C-BFB9-A0F19F3F2D6E}" type="doc">
      <dgm:prSet loTypeId="urn:microsoft.com/office/officeart/2005/8/layout/chevron1" loCatId="process" qsTypeId="urn:microsoft.com/office/officeart/2005/8/quickstyle/simple1" qsCatId="simple" csTypeId="urn:microsoft.com/office/officeart/2005/8/colors/accent1_4" csCatId="accent1" phldr="1"/>
      <dgm:spPr/>
    </dgm:pt>
    <dgm:pt modelId="{F221FCD9-E784-4096-A0F5-EF4150CF78E3}">
      <dgm:prSet phldrT="[Text]" custT="1"/>
      <dgm:spPr/>
      <dgm:t>
        <a:bodyPr/>
        <a:lstStyle/>
        <a:p>
          <a:r>
            <a:rPr lang="en-US" sz="2400" dirty="0"/>
            <a:t>Hire</a:t>
          </a:r>
        </a:p>
      </dgm:t>
    </dgm:pt>
    <dgm:pt modelId="{4C8A9FB6-3197-455B-B097-D93594A9A370}" type="parTrans" cxnId="{301B1B1E-55F4-45D5-93F5-2F77ED7105F7}">
      <dgm:prSet/>
      <dgm:spPr/>
      <dgm:t>
        <a:bodyPr/>
        <a:lstStyle/>
        <a:p>
          <a:endParaRPr lang="en-US"/>
        </a:p>
      </dgm:t>
    </dgm:pt>
    <dgm:pt modelId="{7C973FE3-CD6A-466F-984C-EB26FEDBA626}" type="sibTrans" cxnId="{301B1B1E-55F4-45D5-93F5-2F77ED7105F7}">
      <dgm:prSet/>
      <dgm:spPr/>
      <dgm:t>
        <a:bodyPr/>
        <a:lstStyle/>
        <a:p>
          <a:endParaRPr lang="en-US"/>
        </a:p>
      </dgm:t>
    </dgm:pt>
    <dgm:pt modelId="{64AC548E-54FD-4386-BA0C-1CBC9E6AF94C}">
      <dgm:prSet phldrT="[Text]" custT="1"/>
      <dgm:spPr/>
      <dgm:t>
        <a:bodyPr/>
        <a:lstStyle/>
        <a:p>
          <a:r>
            <a:rPr lang="en-US" sz="1600" dirty="0"/>
            <a:t>Appraisal</a:t>
          </a:r>
        </a:p>
      </dgm:t>
    </dgm:pt>
    <dgm:pt modelId="{31244D07-E9DD-4F32-900F-5899DDEF3EB9}" type="parTrans" cxnId="{BB2C2B5E-0C33-429A-B313-39185DFEBED2}">
      <dgm:prSet/>
      <dgm:spPr/>
      <dgm:t>
        <a:bodyPr/>
        <a:lstStyle/>
        <a:p>
          <a:endParaRPr lang="en-US"/>
        </a:p>
      </dgm:t>
    </dgm:pt>
    <dgm:pt modelId="{0AC33B39-301E-44A9-B9E7-B90ECDC509F1}" type="sibTrans" cxnId="{BB2C2B5E-0C33-429A-B313-39185DFEBED2}">
      <dgm:prSet/>
      <dgm:spPr/>
      <dgm:t>
        <a:bodyPr/>
        <a:lstStyle/>
        <a:p>
          <a:endParaRPr lang="en-US"/>
        </a:p>
      </dgm:t>
    </dgm:pt>
    <dgm:pt modelId="{167B11CE-DDBD-48F6-98B5-61DF75717783}">
      <dgm:prSet phldrT="[Text]" custT="1"/>
      <dgm:spPr/>
      <dgm:t>
        <a:bodyPr/>
        <a:lstStyle/>
        <a:p>
          <a:r>
            <a:rPr lang="en-US" sz="1600" dirty="0"/>
            <a:t>Merit</a:t>
          </a:r>
        </a:p>
      </dgm:t>
    </dgm:pt>
    <dgm:pt modelId="{5983854C-5614-4523-B7D8-4D2BF9E52651}" type="parTrans" cxnId="{75AAB04C-657D-4C81-8D5B-294164F08211}">
      <dgm:prSet/>
      <dgm:spPr/>
      <dgm:t>
        <a:bodyPr/>
        <a:lstStyle/>
        <a:p>
          <a:endParaRPr lang="en-US"/>
        </a:p>
      </dgm:t>
    </dgm:pt>
    <dgm:pt modelId="{9AB28B2C-8104-4B98-84F1-C2C3253D828A}" type="sibTrans" cxnId="{75AAB04C-657D-4C81-8D5B-294164F08211}">
      <dgm:prSet/>
      <dgm:spPr/>
      <dgm:t>
        <a:bodyPr/>
        <a:lstStyle/>
        <a:p>
          <a:endParaRPr lang="en-US"/>
        </a:p>
      </dgm:t>
    </dgm:pt>
    <dgm:pt modelId="{1AC5BB0F-DAB2-4BC4-A116-E02673B7038C}">
      <dgm:prSet phldrT="[Text]" custT="1"/>
      <dgm:spPr/>
      <dgm:t>
        <a:bodyPr/>
        <a:lstStyle/>
        <a:p>
          <a:r>
            <a:rPr lang="en-US" sz="1400" dirty="0"/>
            <a:t>Promotions</a:t>
          </a:r>
          <a:endParaRPr lang="en-US" sz="1200" dirty="0"/>
        </a:p>
      </dgm:t>
    </dgm:pt>
    <dgm:pt modelId="{3F81B5AC-D84A-4F56-BE73-6CDCDE75C492}" type="parTrans" cxnId="{FD9EF6AA-37B6-405F-83F5-3D0D6FE21982}">
      <dgm:prSet/>
      <dgm:spPr/>
      <dgm:t>
        <a:bodyPr/>
        <a:lstStyle/>
        <a:p>
          <a:endParaRPr lang="en-US"/>
        </a:p>
      </dgm:t>
    </dgm:pt>
    <dgm:pt modelId="{283FDCF7-C813-44F3-892A-5356464466E4}" type="sibTrans" cxnId="{FD9EF6AA-37B6-405F-83F5-3D0D6FE21982}">
      <dgm:prSet/>
      <dgm:spPr/>
      <dgm:t>
        <a:bodyPr/>
        <a:lstStyle/>
        <a:p>
          <a:endParaRPr lang="en-US"/>
        </a:p>
      </dgm:t>
    </dgm:pt>
    <dgm:pt modelId="{67135949-428F-4BB7-ADBD-A19C3651CD11}">
      <dgm:prSet phldrT="[Text]" custT="1"/>
      <dgm:spPr/>
      <dgm:t>
        <a:bodyPr/>
        <a:lstStyle/>
        <a:p>
          <a:r>
            <a:rPr lang="en-US" sz="1400" dirty="0"/>
            <a:t>Adjustments</a:t>
          </a:r>
        </a:p>
      </dgm:t>
    </dgm:pt>
    <dgm:pt modelId="{801E19D9-ED1A-4E0D-A4CA-7B1289E67A3D}" type="parTrans" cxnId="{77D466BC-54B1-44C0-9AA0-47FD7F46D81E}">
      <dgm:prSet/>
      <dgm:spPr/>
      <dgm:t>
        <a:bodyPr/>
        <a:lstStyle/>
        <a:p>
          <a:endParaRPr lang="en-US"/>
        </a:p>
      </dgm:t>
    </dgm:pt>
    <dgm:pt modelId="{19ECF295-23EC-4224-B6C2-9EE32F6571B3}" type="sibTrans" cxnId="{77D466BC-54B1-44C0-9AA0-47FD7F46D81E}">
      <dgm:prSet/>
      <dgm:spPr/>
      <dgm:t>
        <a:bodyPr/>
        <a:lstStyle/>
        <a:p>
          <a:endParaRPr lang="en-US"/>
        </a:p>
      </dgm:t>
    </dgm:pt>
    <dgm:pt modelId="{FE1E43D9-B2D6-4413-8B13-3BEC6B44A1FE}" type="pres">
      <dgm:prSet presAssocID="{4C5E4D4B-12C8-467C-BFB9-A0F19F3F2D6E}" presName="Name0" presStyleCnt="0">
        <dgm:presLayoutVars>
          <dgm:dir/>
          <dgm:animLvl val="lvl"/>
          <dgm:resizeHandles val="exact"/>
        </dgm:presLayoutVars>
      </dgm:prSet>
      <dgm:spPr/>
    </dgm:pt>
    <dgm:pt modelId="{D7ED98E9-5EA5-4255-A6FB-BA3B50CB90DB}" type="pres">
      <dgm:prSet presAssocID="{F221FCD9-E784-4096-A0F5-EF4150CF78E3}" presName="parTxOnly" presStyleLbl="node1" presStyleIdx="0" presStyleCnt="5" custScaleX="123239" custScaleY="128643" custLinFactNeighborX="-1124" custLinFactNeighborY="-35">
        <dgm:presLayoutVars>
          <dgm:chMax val="0"/>
          <dgm:chPref val="0"/>
          <dgm:bulletEnabled val="1"/>
        </dgm:presLayoutVars>
      </dgm:prSet>
      <dgm:spPr/>
      <dgm:t>
        <a:bodyPr/>
        <a:lstStyle/>
        <a:p>
          <a:endParaRPr lang="en-US"/>
        </a:p>
      </dgm:t>
    </dgm:pt>
    <dgm:pt modelId="{3B999F3E-E2FB-4F61-BD64-0ECF433DD099}" type="pres">
      <dgm:prSet presAssocID="{7C973FE3-CD6A-466F-984C-EB26FEDBA626}" presName="parTxOnlySpace" presStyleCnt="0"/>
      <dgm:spPr/>
    </dgm:pt>
    <dgm:pt modelId="{FF2693A7-4FE6-4874-A9D7-894AA25E4B60}" type="pres">
      <dgm:prSet presAssocID="{64AC548E-54FD-4386-BA0C-1CBC9E6AF94C}" presName="parTxOnly" presStyleLbl="node1" presStyleIdx="1" presStyleCnt="5">
        <dgm:presLayoutVars>
          <dgm:chMax val="0"/>
          <dgm:chPref val="0"/>
          <dgm:bulletEnabled val="1"/>
        </dgm:presLayoutVars>
      </dgm:prSet>
      <dgm:spPr/>
      <dgm:t>
        <a:bodyPr/>
        <a:lstStyle/>
        <a:p>
          <a:endParaRPr lang="en-US"/>
        </a:p>
      </dgm:t>
    </dgm:pt>
    <dgm:pt modelId="{92F85462-D294-4A61-968B-E1635BF4CED5}" type="pres">
      <dgm:prSet presAssocID="{0AC33B39-301E-44A9-B9E7-B90ECDC509F1}" presName="parTxOnlySpace" presStyleCnt="0"/>
      <dgm:spPr/>
    </dgm:pt>
    <dgm:pt modelId="{4C5E0D96-6032-441F-B1D0-80027FA7C6FD}" type="pres">
      <dgm:prSet presAssocID="{167B11CE-DDBD-48F6-98B5-61DF75717783}" presName="parTxOnly" presStyleLbl="node1" presStyleIdx="2" presStyleCnt="5">
        <dgm:presLayoutVars>
          <dgm:chMax val="0"/>
          <dgm:chPref val="0"/>
          <dgm:bulletEnabled val="1"/>
        </dgm:presLayoutVars>
      </dgm:prSet>
      <dgm:spPr/>
      <dgm:t>
        <a:bodyPr/>
        <a:lstStyle/>
        <a:p>
          <a:endParaRPr lang="en-US"/>
        </a:p>
      </dgm:t>
    </dgm:pt>
    <dgm:pt modelId="{2E179C73-CBE6-4FA7-AB52-0536E7816C53}" type="pres">
      <dgm:prSet presAssocID="{9AB28B2C-8104-4B98-84F1-C2C3253D828A}" presName="parTxOnlySpace" presStyleCnt="0"/>
      <dgm:spPr/>
    </dgm:pt>
    <dgm:pt modelId="{BC24075B-4AD2-49B5-9618-741A7EEF315D}" type="pres">
      <dgm:prSet presAssocID="{1AC5BB0F-DAB2-4BC4-A116-E02673B7038C}" presName="parTxOnly" presStyleLbl="node1" presStyleIdx="3" presStyleCnt="5">
        <dgm:presLayoutVars>
          <dgm:chMax val="0"/>
          <dgm:chPref val="0"/>
          <dgm:bulletEnabled val="1"/>
        </dgm:presLayoutVars>
      </dgm:prSet>
      <dgm:spPr/>
      <dgm:t>
        <a:bodyPr/>
        <a:lstStyle/>
        <a:p>
          <a:endParaRPr lang="en-US"/>
        </a:p>
      </dgm:t>
    </dgm:pt>
    <dgm:pt modelId="{987B128C-D617-4519-8310-AE4CC3A84FCD}" type="pres">
      <dgm:prSet presAssocID="{283FDCF7-C813-44F3-892A-5356464466E4}" presName="parTxOnlySpace" presStyleCnt="0"/>
      <dgm:spPr/>
    </dgm:pt>
    <dgm:pt modelId="{8459E988-0AD5-49EE-A48C-0EB0DA676DEB}" type="pres">
      <dgm:prSet presAssocID="{67135949-428F-4BB7-ADBD-A19C3651CD11}" presName="parTxOnly" presStyleLbl="node1" presStyleIdx="4" presStyleCnt="5">
        <dgm:presLayoutVars>
          <dgm:chMax val="0"/>
          <dgm:chPref val="0"/>
          <dgm:bulletEnabled val="1"/>
        </dgm:presLayoutVars>
      </dgm:prSet>
      <dgm:spPr/>
      <dgm:t>
        <a:bodyPr/>
        <a:lstStyle/>
        <a:p>
          <a:endParaRPr lang="en-US"/>
        </a:p>
      </dgm:t>
    </dgm:pt>
  </dgm:ptLst>
  <dgm:cxnLst>
    <dgm:cxn modelId="{301B1B1E-55F4-45D5-93F5-2F77ED7105F7}" srcId="{4C5E4D4B-12C8-467C-BFB9-A0F19F3F2D6E}" destId="{F221FCD9-E784-4096-A0F5-EF4150CF78E3}" srcOrd="0" destOrd="0" parTransId="{4C8A9FB6-3197-455B-B097-D93594A9A370}" sibTransId="{7C973FE3-CD6A-466F-984C-EB26FEDBA626}"/>
    <dgm:cxn modelId="{FD9EF6AA-37B6-405F-83F5-3D0D6FE21982}" srcId="{4C5E4D4B-12C8-467C-BFB9-A0F19F3F2D6E}" destId="{1AC5BB0F-DAB2-4BC4-A116-E02673B7038C}" srcOrd="3" destOrd="0" parTransId="{3F81B5AC-D84A-4F56-BE73-6CDCDE75C492}" sibTransId="{283FDCF7-C813-44F3-892A-5356464466E4}"/>
    <dgm:cxn modelId="{BB0BE94B-70D2-41CB-AB8A-C782D12FEA67}" type="presOf" srcId="{64AC548E-54FD-4386-BA0C-1CBC9E6AF94C}" destId="{FF2693A7-4FE6-4874-A9D7-894AA25E4B60}" srcOrd="0" destOrd="0" presId="urn:microsoft.com/office/officeart/2005/8/layout/chevron1"/>
    <dgm:cxn modelId="{77D466BC-54B1-44C0-9AA0-47FD7F46D81E}" srcId="{4C5E4D4B-12C8-467C-BFB9-A0F19F3F2D6E}" destId="{67135949-428F-4BB7-ADBD-A19C3651CD11}" srcOrd="4" destOrd="0" parTransId="{801E19D9-ED1A-4E0D-A4CA-7B1289E67A3D}" sibTransId="{19ECF295-23EC-4224-B6C2-9EE32F6571B3}"/>
    <dgm:cxn modelId="{536B5E31-E50B-4A0E-8D11-1B629187DCAF}" type="presOf" srcId="{1AC5BB0F-DAB2-4BC4-A116-E02673B7038C}" destId="{BC24075B-4AD2-49B5-9618-741A7EEF315D}" srcOrd="0" destOrd="0" presId="urn:microsoft.com/office/officeart/2005/8/layout/chevron1"/>
    <dgm:cxn modelId="{8BBBC2FB-6DC8-414D-9B9A-715BC3B6CF96}" type="presOf" srcId="{4C5E4D4B-12C8-467C-BFB9-A0F19F3F2D6E}" destId="{FE1E43D9-B2D6-4413-8B13-3BEC6B44A1FE}" srcOrd="0" destOrd="0" presId="urn:microsoft.com/office/officeart/2005/8/layout/chevron1"/>
    <dgm:cxn modelId="{BB2C2B5E-0C33-429A-B313-39185DFEBED2}" srcId="{4C5E4D4B-12C8-467C-BFB9-A0F19F3F2D6E}" destId="{64AC548E-54FD-4386-BA0C-1CBC9E6AF94C}" srcOrd="1" destOrd="0" parTransId="{31244D07-E9DD-4F32-900F-5899DDEF3EB9}" sibTransId="{0AC33B39-301E-44A9-B9E7-B90ECDC509F1}"/>
    <dgm:cxn modelId="{FF3EFAD3-2051-43CE-B7B8-D7A5B399D371}" type="presOf" srcId="{167B11CE-DDBD-48F6-98B5-61DF75717783}" destId="{4C5E0D96-6032-441F-B1D0-80027FA7C6FD}" srcOrd="0" destOrd="0" presId="urn:microsoft.com/office/officeart/2005/8/layout/chevron1"/>
    <dgm:cxn modelId="{75AAB04C-657D-4C81-8D5B-294164F08211}" srcId="{4C5E4D4B-12C8-467C-BFB9-A0F19F3F2D6E}" destId="{167B11CE-DDBD-48F6-98B5-61DF75717783}" srcOrd="2" destOrd="0" parTransId="{5983854C-5614-4523-B7D8-4D2BF9E52651}" sibTransId="{9AB28B2C-8104-4B98-84F1-C2C3253D828A}"/>
    <dgm:cxn modelId="{6DBFB3C2-F016-49F3-8519-447269DA10F4}" type="presOf" srcId="{67135949-428F-4BB7-ADBD-A19C3651CD11}" destId="{8459E988-0AD5-49EE-A48C-0EB0DA676DEB}" srcOrd="0" destOrd="0" presId="urn:microsoft.com/office/officeart/2005/8/layout/chevron1"/>
    <dgm:cxn modelId="{E381422D-407C-4E7A-A3A6-223104A85E64}" type="presOf" srcId="{F221FCD9-E784-4096-A0F5-EF4150CF78E3}" destId="{D7ED98E9-5EA5-4255-A6FB-BA3B50CB90DB}" srcOrd="0" destOrd="0" presId="urn:microsoft.com/office/officeart/2005/8/layout/chevron1"/>
    <dgm:cxn modelId="{771B0F0B-3487-4669-9612-AB76D562A3BC}" type="presParOf" srcId="{FE1E43D9-B2D6-4413-8B13-3BEC6B44A1FE}" destId="{D7ED98E9-5EA5-4255-A6FB-BA3B50CB90DB}" srcOrd="0" destOrd="0" presId="urn:microsoft.com/office/officeart/2005/8/layout/chevron1"/>
    <dgm:cxn modelId="{90B2F88B-53A2-4DD9-9D26-ABBE322061B9}" type="presParOf" srcId="{FE1E43D9-B2D6-4413-8B13-3BEC6B44A1FE}" destId="{3B999F3E-E2FB-4F61-BD64-0ECF433DD099}" srcOrd="1" destOrd="0" presId="urn:microsoft.com/office/officeart/2005/8/layout/chevron1"/>
    <dgm:cxn modelId="{ABCC299D-5FDB-45AB-A92C-89988911B2F3}" type="presParOf" srcId="{FE1E43D9-B2D6-4413-8B13-3BEC6B44A1FE}" destId="{FF2693A7-4FE6-4874-A9D7-894AA25E4B60}" srcOrd="2" destOrd="0" presId="urn:microsoft.com/office/officeart/2005/8/layout/chevron1"/>
    <dgm:cxn modelId="{D035223D-C6FA-4F5A-8ADA-F2A3BA4332B1}" type="presParOf" srcId="{FE1E43D9-B2D6-4413-8B13-3BEC6B44A1FE}" destId="{92F85462-D294-4A61-968B-E1635BF4CED5}" srcOrd="3" destOrd="0" presId="urn:microsoft.com/office/officeart/2005/8/layout/chevron1"/>
    <dgm:cxn modelId="{00080EFF-11C8-4D3B-8F42-71959EF80BF4}" type="presParOf" srcId="{FE1E43D9-B2D6-4413-8B13-3BEC6B44A1FE}" destId="{4C5E0D96-6032-441F-B1D0-80027FA7C6FD}" srcOrd="4" destOrd="0" presId="urn:microsoft.com/office/officeart/2005/8/layout/chevron1"/>
    <dgm:cxn modelId="{18E5AD3E-BA9E-4AE6-B129-98D44E0C82CA}" type="presParOf" srcId="{FE1E43D9-B2D6-4413-8B13-3BEC6B44A1FE}" destId="{2E179C73-CBE6-4FA7-AB52-0536E7816C53}" srcOrd="5" destOrd="0" presId="urn:microsoft.com/office/officeart/2005/8/layout/chevron1"/>
    <dgm:cxn modelId="{DB6D8C27-058B-439C-AF21-781E58117E75}" type="presParOf" srcId="{FE1E43D9-B2D6-4413-8B13-3BEC6B44A1FE}" destId="{BC24075B-4AD2-49B5-9618-741A7EEF315D}" srcOrd="6" destOrd="0" presId="urn:microsoft.com/office/officeart/2005/8/layout/chevron1"/>
    <dgm:cxn modelId="{ACABEDE4-88BB-44DA-9200-D35BE03A7FD5}" type="presParOf" srcId="{FE1E43D9-B2D6-4413-8B13-3BEC6B44A1FE}" destId="{987B128C-D617-4519-8310-AE4CC3A84FCD}" srcOrd="7" destOrd="0" presId="urn:microsoft.com/office/officeart/2005/8/layout/chevron1"/>
    <dgm:cxn modelId="{A8F39DCB-C98E-4A92-9F5B-4FB8385D9339}" type="presParOf" srcId="{FE1E43D9-B2D6-4413-8B13-3BEC6B44A1FE}" destId="{8459E988-0AD5-49EE-A48C-0EB0DA676DEB}"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5E4D4B-12C8-467C-BFB9-A0F19F3F2D6E}" type="doc">
      <dgm:prSet loTypeId="urn:microsoft.com/office/officeart/2005/8/layout/chevron1" loCatId="process" qsTypeId="urn:microsoft.com/office/officeart/2005/8/quickstyle/simple1" qsCatId="simple" csTypeId="urn:microsoft.com/office/officeart/2005/8/colors/accent1_4" csCatId="accent1" phldr="1"/>
      <dgm:spPr/>
    </dgm:pt>
    <dgm:pt modelId="{F221FCD9-E784-4096-A0F5-EF4150CF78E3}">
      <dgm:prSet phldrT="[Text]" custT="1"/>
      <dgm:spPr/>
      <dgm:t>
        <a:bodyPr/>
        <a:lstStyle/>
        <a:p>
          <a:r>
            <a:rPr lang="en-US" sz="2400" dirty="0"/>
            <a:t>Hire</a:t>
          </a:r>
        </a:p>
      </dgm:t>
    </dgm:pt>
    <dgm:pt modelId="{4C8A9FB6-3197-455B-B097-D93594A9A370}" type="parTrans" cxnId="{301B1B1E-55F4-45D5-93F5-2F77ED7105F7}">
      <dgm:prSet/>
      <dgm:spPr/>
      <dgm:t>
        <a:bodyPr/>
        <a:lstStyle/>
        <a:p>
          <a:endParaRPr lang="en-US"/>
        </a:p>
      </dgm:t>
    </dgm:pt>
    <dgm:pt modelId="{7C973FE3-CD6A-466F-984C-EB26FEDBA626}" type="sibTrans" cxnId="{301B1B1E-55F4-45D5-93F5-2F77ED7105F7}">
      <dgm:prSet/>
      <dgm:spPr/>
      <dgm:t>
        <a:bodyPr/>
        <a:lstStyle/>
        <a:p>
          <a:endParaRPr lang="en-US"/>
        </a:p>
      </dgm:t>
    </dgm:pt>
    <dgm:pt modelId="{64AC548E-54FD-4386-BA0C-1CBC9E6AF94C}">
      <dgm:prSet phldrT="[Text]" custT="1"/>
      <dgm:spPr/>
      <dgm:t>
        <a:bodyPr/>
        <a:lstStyle/>
        <a:p>
          <a:r>
            <a:rPr lang="en-US" sz="1600" dirty="0"/>
            <a:t>Appraisal</a:t>
          </a:r>
        </a:p>
      </dgm:t>
    </dgm:pt>
    <dgm:pt modelId="{31244D07-E9DD-4F32-900F-5899DDEF3EB9}" type="parTrans" cxnId="{BB2C2B5E-0C33-429A-B313-39185DFEBED2}">
      <dgm:prSet/>
      <dgm:spPr/>
      <dgm:t>
        <a:bodyPr/>
        <a:lstStyle/>
        <a:p>
          <a:endParaRPr lang="en-US"/>
        </a:p>
      </dgm:t>
    </dgm:pt>
    <dgm:pt modelId="{0AC33B39-301E-44A9-B9E7-B90ECDC509F1}" type="sibTrans" cxnId="{BB2C2B5E-0C33-429A-B313-39185DFEBED2}">
      <dgm:prSet/>
      <dgm:spPr/>
      <dgm:t>
        <a:bodyPr/>
        <a:lstStyle/>
        <a:p>
          <a:endParaRPr lang="en-US"/>
        </a:p>
      </dgm:t>
    </dgm:pt>
    <dgm:pt modelId="{167B11CE-DDBD-48F6-98B5-61DF75717783}">
      <dgm:prSet phldrT="[Text]" custT="1"/>
      <dgm:spPr/>
      <dgm:t>
        <a:bodyPr/>
        <a:lstStyle/>
        <a:p>
          <a:r>
            <a:rPr lang="en-US" sz="1600" dirty="0"/>
            <a:t>Merit</a:t>
          </a:r>
        </a:p>
      </dgm:t>
    </dgm:pt>
    <dgm:pt modelId="{5983854C-5614-4523-B7D8-4D2BF9E52651}" type="parTrans" cxnId="{75AAB04C-657D-4C81-8D5B-294164F08211}">
      <dgm:prSet/>
      <dgm:spPr/>
      <dgm:t>
        <a:bodyPr/>
        <a:lstStyle/>
        <a:p>
          <a:endParaRPr lang="en-US"/>
        </a:p>
      </dgm:t>
    </dgm:pt>
    <dgm:pt modelId="{9AB28B2C-8104-4B98-84F1-C2C3253D828A}" type="sibTrans" cxnId="{75AAB04C-657D-4C81-8D5B-294164F08211}">
      <dgm:prSet/>
      <dgm:spPr/>
      <dgm:t>
        <a:bodyPr/>
        <a:lstStyle/>
        <a:p>
          <a:endParaRPr lang="en-US"/>
        </a:p>
      </dgm:t>
    </dgm:pt>
    <dgm:pt modelId="{1AC5BB0F-DAB2-4BC4-A116-E02673B7038C}">
      <dgm:prSet phldrT="[Text]" custT="1"/>
      <dgm:spPr/>
      <dgm:t>
        <a:bodyPr/>
        <a:lstStyle/>
        <a:p>
          <a:r>
            <a:rPr lang="en-US" sz="1350" dirty="0"/>
            <a:t>Promotions</a:t>
          </a:r>
        </a:p>
      </dgm:t>
    </dgm:pt>
    <dgm:pt modelId="{3F81B5AC-D84A-4F56-BE73-6CDCDE75C492}" type="parTrans" cxnId="{FD9EF6AA-37B6-405F-83F5-3D0D6FE21982}">
      <dgm:prSet/>
      <dgm:spPr/>
      <dgm:t>
        <a:bodyPr/>
        <a:lstStyle/>
        <a:p>
          <a:endParaRPr lang="en-US"/>
        </a:p>
      </dgm:t>
    </dgm:pt>
    <dgm:pt modelId="{283FDCF7-C813-44F3-892A-5356464466E4}" type="sibTrans" cxnId="{FD9EF6AA-37B6-405F-83F5-3D0D6FE21982}">
      <dgm:prSet/>
      <dgm:spPr/>
      <dgm:t>
        <a:bodyPr/>
        <a:lstStyle/>
        <a:p>
          <a:endParaRPr lang="en-US"/>
        </a:p>
      </dgm:t>
    </dgm:pt>
    <dgm:pt modelId="{67135949-428F-4BB7-ADBD-A19C3651CD11}">
      <dgm:prSet phldrT="[Text]" custT="1"/>
      <dgm:spPr/>
      <dgm:t>
        <a:bodyPr/>
        <a:lstStyle/>
        <a:p>
          <a:r>
            <a:rPr lang="en-US" sz="1350" dirty="0"/>
            <a:t>Adjustments</a:t>
          </a:r>
        </a:p>
      </dgm:t>
    </dgm:pt>
    <dgm:pt modelId="{801E19D9-ED1A-4E0D-A4CA-7B1289E67A3D}" type="parTrans" cxnId="{77D466BC-54B1-44C0-9AA0-47FD7F46D81E}">
      <dgm:prSet/>
      <dgm:spPr/>
      <dgm:t>
        <a:bodyPr/>
        <a:lstStyle/>
        <a:p>
          <a:endParaRPr lang="en-US"/>
        </a:p>
      </dgm:t>
    </dgm:pt>
    <dgm:pt modelId="{19ECF295-23EC-4224-B6C2-9EE32F6571B3}" type="sibTrans" cxnId="{77D466BC-54B1-44C0-9AA0-47FD7F46D81E}">
      <dgm:prSet/>
      <dgm:spPr/>
      <dgm:t>
        <a:bodyPr/>
        <a:lstStyle/>
        <a:p>
          <a:endParaRPr lang="en-US"/>
        </a:p>
      </dgm:t>
    </dgm:pt>
    <dgm:pt modelId="{FE1E43D9-B2D6-4413-8B13-3BEC6B44A1FE}" type="pres">
      <dgm:prSet presAssocID="{4C5E4D4B-12C8-467C-BFB9-A0F19F3F2D6E}" presName="Name0" presStyleCnt="0">
        <dgm:presLayoutVars>
          <dgm:dir/>
          <dgm:animLvl val="lvl"/>
          <dgm:resizeHandles val="exact"/>
        </dgm:presLayoutVars>
      </dgm:prSet>
      <dgm:spPr/>
    </dgm:pt>
    <dgm:pt modelId="{D7ED98E9-5EA5-4255-A6FB-BA3B50CB90DB}" type="pres">
      <dgm:prSet presAssocID="{F221FCD9-E784-4096-A0F5-EF4150CF78E3}" presName="parTxOnly" presStyleLbl="node1" presStyleIdx="0" presStyleCnt="5" custLinFactNeighborX="-1124" custLinFactNeighborY="-35">
        <dgm:presLayoutVars>
          <dgm:chMax val="0"/>
          <dgm:chPref val="0"/>
          <dgm:bulletEnabled val="1"/>
        </dgm:presLayoutVars>
      </dgm:prSet>
      <dgm:spPr/>
      <dgm:t>
        <a:bodyPr/>
        <a:lstStyle/>
        <a:p>
          <a:endParaRPr lang="en-US"/>
        </a:p>
      </dgm:t>
    </dgm:pt>
    <dgm:pt modelId="{3B999F3E-E2FB-4F61-BD64-0ECF433DD099}" type="pres">
      <dgm:prSet presAssocID="{7C973FE3-CD6A-466F-984C-EB26FEDBA626}" presName="parTxOnlySpace" presStyleCnt="0"/>
      <dgm:spPr/>
    </dgm:pt>
    <dgm:pt modelId="{FF2693A7-4FE6-4874-A9D7-894AA25E4B60}" type="pres">
      <dgm:prSet presAssocID="{64AC548E-54FD-4386-BA0C-1CBC9E6AF94C}" presName="parTxOnly" presStyleLbl="node1" presStyleIdx="1" presStyleCnt="5" custScaleX="124527" custScaleY="124003">
        <dgm:presLayoutVars>
          <dgm:chMax val="0"/>
          <dgm:chPref val="0"/>
          <dgm:bulletEnabled val="1"/>
        </dgm:presLayoutVars>
      </dgm:prSet>
      <dgm:spPr/>
      <dgm:t>
        <a:bodyPr/>
        <a:lstStyle/>
        <a:p>
          <a:endParaRPr lang="en-US"/>
        </a:p>
      </dgm:t>
    </dgm:pt>
    <dgm:pt modelId="{92F85462-D294-4A61-968B-E1635BF4CED5}" type="pres">
      <dgm:prSet presAssocID="{0AC33B39-301E-44A9-B9E7-B90ECDC509F1}" presName="parTxOnlySpace" presStyleCnt="0"/>
      <dgm:spPr/>
    </dgm:pt>
    <dgm:pt modelId="{4C5E0D96-6032-441F-B1D0-80027FA7C6FD}" type="pres">
      <dgm:prSet presAssocID="{167B11CE-DDBD-48F6-98B5-61DF75717783}" presName="parTxOnly" presStyleLbl="node1" presStyleIdx="2" presStyleCnt="5">
        <dgm:presLayoutVars>
          <dgm:chMax val="0"/>
          <dgm:chPref val="0"/>
          <dgm:bulletEnabled val="1"/>
        </dgm:presLayoutVars>
      </dgm:prSet>
      <dgm:spPr/>
      <dgm:t>
        <a:bodyPr/>
        <a:lstStyle/>
        <a:p>
          <a:endParaRPr lang="en-US"/>
        </a:p>
      </dgm:t>
    </dgm:pt>
    <dgm:pt modelId="{2E179C73-CBE6-4FA7-AB52-0536E7816C53}" type="pres">
      <dgm:prSet presAssocID="{9AB28B2C-8104-4B98-84F1-C2C3253D828A}" presName="parTxOnlySpace" presStyleCnt="0"/>
      <dgm:spPr/>
    </dgm:pt>
    <dgm:pt modelId="{BC24075B-4AD2-49B5-9618-741A7EEF315D}" type="pres">
      <dgm:prSet presAssocID="{1AC5BB0F-DAB2-4BC4-A116-E02673B7038C}" presName="parTxOnly" presStyleLbl="node1" presStyleIdx="3" presStyleCnt="5">
        <dgm:presLayoutVars>
          <dgm:chMax val="0"/>
          <dgm:chPref val="0"/>
          <dgm:bulletEnabled val="1"/>
        </dgm:presLayoutVars>
      </dgm:prSet>
      <dgm:spPr/>
      <dgm:t>
        <a:bodyPr/>
        <a:lstStyle/>
        <a:p>
          <a:endParaRPr lang="en-US"/>
        </a:p>
      </dgm:t>
    </dgm:pt>
    <dgm:pt modelId="{987B128C-D617-4519-8310-AE4CC3A84FCD}" type="pres">
      <dgm:prSet presAssocID="{283FDCF7-C813-44F3-892A-5356464466E4}" presName="parTxOnlySpace" presStyleCnt="0"/>
      <dgm:spPr/>
    </dgm:pt>
    <dgm:pt modelId="{8459E988-0AD5-49EE-A48C-0EB0DA676DEB}" type="pres">
      <dgm:prSet presAssocID="{67135949-428F-4BB7-ADBD-A19C3651CD11}" presName="parTxOnly" presStyleLbl="node1" presStyleIdx="4" presStyleCnt="5">
        <dgm:presLayoutVars>
          <dgm:chMax val="0"/>
          <dgm:chPref val="0"/>
          <dgm:bulletEnabled val="1"/>
        </dgm:presLayoutVars>
      </dgm:prSet>
      <dgm:spPr/>
      <dgm:t>
        <a:bodyPr/>
        <a:lstStyle/>
        <a:p>
          <a:endParaRPr lang="en-US"/>
        </a:p>
      </dgm:t>
    </dgm:pt>
  </dgm:ptLst>
  <dgm:cxnLst>
    <dgm:cxn modelId="{301B1B1E-55F4-45D5-93F5-2F77ED7105F7}" srcId="{4C5E4D4B-12C8-467C-BFB9-A0F19F3F2D6E}" destId="{F221FCD9-E784-4096-A0F5-EF4150CF78E3}" srcOrd="0" destOrd="0" parTransId="{4C8A9FB6-3197-455B-B097-D93594A9A370}" sibTransId="{7C973FE3-CD6A-466F-984C-EB26FEDBA626}"/>
    <dgm:cxn modelId="{FD9EF6AA-37B6-405F-83F5-3D0D6FE21982}" srcId="{4C5E4D4B-12C8-467C-BFB9-A0F19F3F2D6E}" destId="{1AC5BB0F-DAB2-4BC4-A116-E02673B7038C}" srcOrd="3" destOrd="0" parTransId="{3F81B5AC-D84A-4F56-BE73-6CDCDE75C492}" sibTransId="{283FDCF7-C813-44F3-892A-5356464466E4}"/>
    <dgm:cxn modelId="{BB0BE94B-70D2-41CB-AB8A-C782D12FEA67}" type="presOf" srcId="{64AC548E-54FD-4386-BA0C-1CBC9E6AF94C}" destId="{FF2693A7-4FE6-4874-A9D7-894AA25E4B60}" srcOrd="0" destOrd="0" presId="urn:microsoft.com/office/officeart/2005/8/layout/chevron1"/>
    <dgm:cxn modelId="{77D466BC-54B1-44C0-9AA0-47FD7F46D81E}" srcId="{4C5E4D4B-12C8-467C-BFB9-A0F19F3F2D6E}" destId="{67135949-428F-4BB7-ADBD-A19C3651CD11}" srcOrd="4" destOrd="0" parTransId="{801E19D9-ED1A-4E0D-A4CA-7B1289E67A3D}" sibTransId="{19ECF295-23EC-4224-B6C2-9EE32F6571B3}"/>
    <dgm:cxn modelId="{536B5E31-E50B-4A0E-8D11-1B629187DCAF}" type="presOf" srcId="{1AC5BB0F-DAB2-4BC4-A116-E02673B7038C}" destId="{BC24075B-4AD2-49B5-9618-741A7EEF315D}" srcOrd="0" destOrd="0" presId="urn:microsoft.com/office/officeart/2005/8/layout/chevron1"/>
    <dgm:cxn modelId="{8BBBC2FB-6DC8-414D-9B9A-715BC3B6CF96}" type="presOf" srcId="{4C5E4D4B-12C8-467C-BFB9-A0F19F3F2D6E}" destId="{FE1E43D9-B2D6-4413-8B13-3BEC6B44A1FE}" srcOrd="0" destOrd="0" presId="urn:microsoft.com/office/officeart/2005/8/layout/chevron1"/>
    <dgm:cxn modelId="{BB2C2B5E-0C33-429A-B313-39185DFEBED2}" srcId="{4C5E4D4B-12C8-467C-BFB9-A0F19F3F2D6E}" destId="{64AC548E-54FD-4386-BA0C-1CBC9E6AF94C}" srcOrd="1" destOrd="0" parTransId="{31244D07-E9DD-4F32-900F-5899DDEF3EB9}" sibTransId="{0AC33B39-301E-44A9-B9E7-B90ECDC509F1}"/>
    <dgm:cxn modelId="{FF3EFAD3-2051-43CE-B7B8-D7A5B399D371}" type="presOf" srcId="{167B11CE-DDBD-48F6-98B5-61DF75717783}" destId="{4C5E0D96-6032-441F-B1D0-80027FA7C6FD}" srcOrd="0" destOrd="0" presId="urn:microsoft.com/office/officeart/2005/8/layout/chevron1"/>
    <dgm:cxn modelId="{75AAB04C-657D-4C81-8D5B-294164F08211}" srcId="{4C5E4D4B-12C8-467C-BFB9-A0F19F3F2D6E}" destId="{167B11CE-DDBD-48F6-98B5-61DF75717783}" srcOrd="2" destOrd="0" parTransId="{5983854C-5614-4523-B7D8-4D2BF9E52651}" sibTransId="{9AB28B2C-8104-4B98-84F1-C2C3253D828A}"/>
    <dgm:cxn modelId="{6DBFB3C2-F016-49F3-8519-447269DA10F4}" type="presOf" srcId="{67135949-428F-4BB7-ADBD-A19C3651CD11}" destId="{8459E988-0AD5-49EE-A48C-0EB0DA676DEB}" srcOrd="0" destOrd="0" presId="urn:microsoft.com/office/officeart/2005/8/layout/chevron1"/>
    <dgm:cxn modelId="{E381422D-407C-4E7A-A3A6-223104A85E64}" type="presOf" srcId="{F221FCD9-E784-4096-A0F5-EF4150CF78E3}" destId="{D7ED98E9-5EA5-4255-A6FB-BA3B50CB90DB}" srcOrd="0" destOrd="0" presId="urn:microsoft.com/office/officeart/2005/8/layout/chevron1"/>
    <dgm:cxn modelId="{771B0F0B-3487-4669-9612-AB76D562A3BC}" type="presParOf" srcId="{FE1E43D9-B2D6-4413-8B13-3BEC6B44A1FE}" destId="{D7ED98E9-5EA5-4255-A6FB-BA3B50CB90DB}" srcOrd="0" destOrd="0" presId="urn:microsoft.com/office/officeart/2005/8/layout/chevron1"/>
    <dgm:cxn modelId="{90B2F88B-53A2-4DD9-9D26-ABBE322061B9}" type="presParOf" srcId="{FE1E43D9-B2D6-4413-8B13-3BEC6B44A1FE}" destId="{3B999F3E-E2FB-4F61-BD64-0ECF433DD099}" srcOrd="1" destOrd="0" presId="urn:microsoft.com/office/officeart/2005/8/layout/chevron1"/>
    <dgm:cxn modelId="{ABCC299D-5FDB-45AB-A92C-89988911B2F3}" type="presParOf" srcId="{FE1E43D9-B2D6-4413-8B13-3BEC6B44A1FE}" destId="{FF2693A7-4FE6-4874-A9D7-894AA25E4B60}" srcOrd="2" destOrd="0" presId="urn:microsoft.com/office/officeart/2005/8/layout/chevron1"/>
    <dgm:cxn modelId="{D035223D-C6FA-4F5A-8ADA-F2A3BA4332B1}" type="presParOf" srcId="{FE1E43D9-B2D6-4413-8B13-3BEC6B44A1FE}" destId="{92F85462-D294-4A61-968B-E1635BF4CED5}" srcOrd="3" destOrd="0" presId="urn:microsoft.com/office/officeart/2005/8/layout/chevron1"/>
    <dgm:cxn modelId="{00080EFF-11C8-4D3B-8F42-71959EF80BF4}" type="presParOf" srcId="{FE1E43D9-B2D6-4413-8B13-3BEC6B44A1FE}" destId="{4C5E0D96-6032-441F-B1D0-80027FA7C6FD}" srcOrd="4" destOrd="0" presId="urn:microsoft.com/office/officeart/2005/8/layout/chevron1"/>
    <dgm:cxn modelId="{18E5AD3E-BA9E-4AE6-B129-98D44E0C82CA}" type="presParOf" srcId="{FE1E43D9-B2D6-4413-8B13-3BEC6B44A1FE}" destId="{2E179C73-CBE6-4FA7-AB52-0536E7816C53}" srcOrd="5" destOrd="0" presId="urn:microsoft.com/office/officeart/2005/8/layout/chevron1"/>
    <dgm:cxn modelId="{DB6D8C27-058B-439C-AF21-781E58117E75}" type="presParOf" srcId="{FE1E43D9-B2D6-4413-8B13-3BEC6B44A1FE}" destId="{BC24075B-4AD2-49B5-9618-741A7EEF315D}" srcOrd="6" destOrd="0" presId="urn:microsoft.com/office/officeart/2005/8/layout/chevron1"/>
    <dgm:cxn modelId="{ACABEDE4-88BB-44DA-9200-D35BE03A7FD5}" type="presParOf" srcId="{FE1E43D9-B2D6-4413-8B13-3BEC6B44A1FE}" destId="{987B128C-D617-4519-8310-AE4CC3A84FCD}" srcOrd="7" destOrd="0" presId="urn:microsoft.com/office/officeart/2005/8/layout/chevron1"/>
    <dgm:cxn modelId="{A8F39DCB-C98E-4A92-9F5B-4FB8385D9339}" type="presParOf" srcId="{FE1E43D9-B2D6-4413-8B13-3BEC6B44A1FE}" destId="{8459E988-0AD5-49EE-A48C-0EB0DA676DE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5E4D4B-12C8-467C-BFB9-A0F19F3F2D6E}" type="doc">
      <dgm:prSet loTypeId="urn:microsoft.com/office/officeart/2005/8/layout/chevron1" loCatId="process" qsTypeId="urn:microsoft.com/office/officeart/2005/8/quickstyle/simple1" qsCatId="simple" csTypeId="urn:microsoft.com/office/officeart/2005/8/colors/accent1_4" csCatId="accent1" phldr="1"/>
      <dgm:spPr/>
    </dgm:pt>
    <dgm:pt modelId="{F221FCD9-E784-4096-A0F5-EF4150CF78E3}">
      <dgm:prSet phldrT="[Text]" custT="1"/>
      <dgm:spPr/>
      <dgm:t>
        <a:bodyPr/>
        <a:lstStyle/>
        <a:p>
          <a:r>
            <a:rPr lang="en-US" sz="2400" dirty="0"/>
            <a:t>Hire</a:t>
          </a:r>
        </a:p>
      </dgm:t>
    </dgm:pt>
    <dgm:pt modelId="{4C8A9FB6-3197-455B-B097-D93594A9A370}" type="parTrans" cxnId="{301B1B1E-55F4-45D5-93F5-2F77ED7105F7}">
      <dgm:prSet/>
      <dgm:spPr/>
      <dgm:t>
        <a:bodyPr/>
        <a:lstStyle/>
        <a:p>
          <a:endParaRPr lang="en-US"/>
        </a:p>
      </dgm:t>
    </dgm:pt>
    <dgm:pt modelId="{7C973FE3-CD6A-466F-984C-EB26FEDBA626}" type="sibTrans" cxnId="{301B1B1E-55F4-45D5-93F5-2F77ED7105F7}">
      <dgm:prSet/>
      <dgm:spPr/>
      <dgm:t>
        <a:bodyPr/>
        <a:lstStyle/>
        <a:p>
          <a:endParaRPr lang="en-US"/>
        </a:p>
      </dgm:t>
    </dgm:pt>
    <dgm:pt modelId="{64AC548E-54FD-4386-BA0C-1CBC9E6AF94C}">
      <dgm:prSet phldrT="[Text]" custT="1"/>
      <dgm:spPr/>
      <dgm:t>
        <a:bodyPr/>
        <a:lstStyle/>
        <a:p>
          <a:r>
            <a:rPr lang="en-US" sz="1600" dirty="0"/>
            <a:t>Appraisal</a:t>
          </a:r>
        </a:p>
      </dgm:t>
    </dgm:pt>
    <dgm:pt modelId="{31244D07-E9DD-4F32-900F-5899DDEF3EB9}" type="parTrans" cxnId="{BB2C2B5E-0C33-429A-B313-39185DFEBED2}">
      <dgm:prSet/>
      <dgm:spPr/>
      <dgm:t>
        <a:bodyPr/>
        <a:lstStyle/>
        <a:p>
          <a:endParaRPr lang="en-US"/>
        </a:p>
      </dgm:t>
    </dgm:pt>
    <dgm:pt modelId="{0AC33B39-301E-44A9-B9E7-B90ECDC509F1}" type="sibTrans" cxnId="{BB2C2B5E-0C33-429A-B313-39185DFEBED2}">
      <dgm:prSet/>
      <dgm:spPr/>
      <dgm:t>
        <a:bodyPr/>
        <a:lstStyle/>
        <a:p>
          <a:endParaRPr lang="en-US"/>
        </a:p>
      </dgm:t>
    </dgm:pt>
    <dgm:pt modelId="{167B11CE-DDBD-48F6-98B5-61DF75717783}">
      <dgm:prSet phldrT="[Text]" custT="1"/>
      <dgm:spPr/>
      <dgm:t>
        <a:bodyPr/>
        <a:lstStyle/>
        <a:p>
          <a:r>
            <a:rPr lang="en-US" sz="1600" dirty="0"/>
            <a:t>Merit</a:t>
          </a:r>
        </a:p>
      </dgm:t>
    </dgm:pt>
    <dgm:pt modelId="{5983854C-5614-4523-B7D8-4D2BF9E52651}" type="parTrans" cxnId="{75AAB04C-657D-4C81-8D5B-294164F08211}">
      <dgm:prSet/>
      <dgm:spPr/>
      <dgm:t>
        <a:bodyPr/>
        <a:lstStyle/>
        <a:p>
          <a:endParaRPr lang="en-US"/>
        </a:p>
      </dgm:t>
    </dgm:pt>
    <dgm:pt modelId="{9AB28B2C-8104-4B98-84F1-C2C3253D828A}" type="sibTrans" cxnId="{75AAB04C-657D-4C81-8D5B-294164F08211}">
      <dgm:prSet/>
      <dgm:spPr/>
      <dgm:t>
        <a:bodyPr/>
        <a:lstStyle/>
        <a:p>
          <a:endParaRPr lang="en-US"/>
        </a:p>
      </dgm:t>
    </dgm:pt>
    <dgm:pt modelId="{1AC5BB0F-DAB2-4BC4-A116-E02673B7038C}">
      <dgm:prSet phldrT="[Text]" custT="1"/>
      <dgm:spPr/>
      <dgm:t>
        <a:bodyPr/>
        <a:lstStyle/>
        <a:p>
          <a:r>
            <a:rPr lang="en-US" sz="1350" dirty="0"/>
            <a:t>Promotions</a:t>
          </a:r>
        </a:p>
      </dgm:t>
    </dgm:pt>
    <dgm:pt modelId="{3F81B5AC-D84A-4F56-BE73-6CDCDE75C492}" type="parTrans" cxnId="{FD9EF6AA-37B6-405F-83F5-3D0D6FE21982}">
      <dgm:prSet/>
      <dgm:spPr/>
      <dgm:t>
        <a:bodyPr/>
        <a:lstStyle/>
        <a:p>
          <a:endParaRPr lang="en-US"/>
        </a:p>
      </dgm:t>
    </dgm:pt>
    <dgm:pt modelId="{283FDCF7-C813-44F3-892A-5356464466E4}" type="sibTrans" cxnId="{FD9EF6AA-37B6-405F-83F5-3D0D6FE21982}">
      <dgm:prSet/>
      <dgm:spPr/>
      <dgm:t>
        <a:bodyPr/>
        <a:lstStyle/>
        <a:p>
          <a:endParaRPr lang="en-US"/>
        </a:p>
      </dgm:t>
    </dgm:pt>
    <dgm:pt modelId="{67135949-428F-4BB7-ADBD-A19C3651CD11}">
      <dgm:prSet phldrT="[Text]" custT="1"/>
      <dgm:spPr/>
      <dgm:t>
        <a:bodyPr/>
        <a:lstStyle/>
        <a:p>
          <a:r>
            <a:rPr lang="en-US" sz="1350" dirty="0"/>
            <a:t>Adjustments</a:t>
          </a:r>
        </a:p>
      </dgm:t>
    </dgm:pt>
    <dgm:pt modelId="{801E19D9-ED1A-4E0D-A4CA-7B1289E67A3D}" type="parTrans" cxnId="{77D466BC-54B1-44C0-9AA0-47FD7F46D81E}">
      <dgm:prSet/>
      <dgm:spPr/>
      <dgm:t>
        <a:bodyPr/>
        <a:lstStyle/>
        <a:p>
          <a:endParaRPr lang="en-US"/>
        </a:p>
      </dgm:t>
    </dgm:pt>
    <dgm:pt modelId="{19ECF295-23EC-4224-B6C2-9EE32F6571B3}" type="sibTrans" cxnId="{77D466BC-54B1-44C0-9AA0-47FD7F46D81E}">
      <dgm:prSet/>
      <dgm:spPr/>
      <dgm:t>
        <a:bodyPr/>
        <a:lstStyle/>
        <a:p>
          <a:endParaRPr lang="en-US"/>
        </a:p>
      </dgm:t>
    </dgm:pt>
    <dgm:pt modelId="{FE1E43D9-B2D6-4413-8B13-3BEC6B44A1FE}" type="pres">
      <dgm:prSet presAssocID="{4C5E4D4B-12C8-467C-BFB9-A0F19F3F2D6E}" presName="Name0" presStyleCnt="0">
        <dgm:presLayoutVars>
          <dgm:dir/>
          <dgm:animLvl val="lvl"/>
          <dgm:resizeHandles val="exact"/>
        </dgm:presLayoutVars>
      </dgm:prSet>
      <dgm:spPr/>
    </dgm:pt>
    <dgm:pt modelId="{D7ED98E9-5EA5-4255-A6FB-BA3B50CB90DB}" type="pres">
      <dgm:prSet presAssocID="{F221FCD9-E784-4096-A0F5-EF4150CF78E3}" presName="parTxOnly" presStyleLbl="node1" presStyleIdx="0" presStyleCnt="5" custLinFactNeighborX="-1124" custLinFactNeighborY="-35">
        <dgm:presLayoutVars>
          <dgm:chMax val="0"/>
          <dgm:chPref val="0"/>
          <dgm:bulletEnabled val="1"/>
        </dgm:presLayoutVars>
      </dgm:prSet>
      <dgm:spPr/>
      <dgm:t>
        <a:bodyPr/>
        <a:lstStyle/>
        <a:p>
          <a:endParaRPr lang="en-US"/>
        </a:p>
      </dgm:t>
    </dgm:pt>
    <dgm:pt modelId="{3B999F3E-E2FB-4F61-BD64-0ECF433DD099}" type="pres">
      <dgm:prSet presAssocID="{7C973FE3-CD6A-466F-984C-EB26FEDBA626}" presName="parTxOnlySpace" presStyleCnt="0"/>
      <dgm:spPr/>
    </dgm:pt>
    <dgm:pt modelId="{FF2693A7-4FE6-4874-A9D7-894AA25E4B60}" type="pres">
      <dgm:prSet presAssocID="{64AC548E-54FD-4386-BA0C-1CBC9E6AF94C}" presName="parTxOnly" presStyleLbl="node1" presStyleIdx="1" presStyleCnt="5" custScaleX="124527" custScaleY="124003">
        <dgm:presLayoutVars>
          <dgm:chMax val="0"/>
          <dgm:chPref val="0"/>
          <dgm:bulletEnabled val="1"/>
        </dgm:presLayoutVars>
      </dgm:prSet>
      <dgm:spPr/>
      <dgm:t>
        <a:bodyPr/>
        <a:lstStyle/>
        <a:p>
          <a:endParaRPr lang="en-US"/>
        </a:p>
      </dgm:t>
    </dgm:pt>
    <dgm:pt modelId="{92F85462-D294-4A61-968B-E1635BF4CED5}" type="pres">
      <dgm:prSet presAssocID="{0AC33B39-301E-44A9-B9E7-B90ECDC509F1}" presName="parTxOnlySpace" presStyleCnt="0"/>
      <dgm:spPr/>
    </dgm:pt>
    <dgm:pt modelId="{4C5E0D96-6032-441F-B1D0-80027FA7C6FD}" type="pres">
      <dgm:prSet presAssocID="{167B11CE-DDBD-48F6-98B5-61DF75717783}" presName="parTxOnly" presStyleLbl="node1" presStyleIdx="2" presStyleCnt="5">
        <dgm:presLayoutVars>
          <dgm:chMax val="0"/>
          <dgm:chPref val="0"/>
          <dgm:bulletEnabled val="1"/>
        </dgm:presLayoutVars>
      </dgm:prSet>
      <dgm:spPr/>
      <dgm:t>
        <a:bodyPr/>
        <a:lstStyle/>
        <a:p>
          <a:endParaRPr lang="en-US"/>
        </a:p>
      </dgm:t>
    </dgm:pt>
    <dgm:pt modelId="{2E179C73-CBE6-4FA7-AB52-0536E7816C53}" type="pres">
      <dgm:prSet presAssocID="{9AB28B2C-8104-4B98-84F1-C2C3253D828A}" presName="parTxOnlySpace" presStyleCnt="0"/>
      <dgm:spPr/>
    </dgm:pt>
    <dgm:pt modelId="{BC24075B-4AD2-49B5-9618-741A7EEF315D}" type="pres">
      <dgm:prSet presAssocID="{1AC5BB0F-DAB2-4BC4-A116-E02673B7038C}" presName="parTxOnly" presStyleLbl="node1" presStyleIdx="3" presStyleCnt="5">
        <dgm:presLayoutVars>
          <dgm:chMax val="0"/>
          <dgm:chPref val="0"/>
          <dgm:bulletEnabled val="1"/>
        </dgm:presLayoutVars>
      </dgm:prSet>
      <dgm:spPr/>
      <dgm:t>
        <a:bodyPr/>
        <a:lstStyle/>
        <a:p>
          <a:endParaRPr lang="en-US"/>
        </a:p>
      </dgm:t>
    </dgm:pt>
    <dgm:pt modelId="{987B128C-D617-4519-8310-AE4CC3A84FCD}" type="pres">
      <dgm:prSet presAssocID="{283FDCF7-C813-44F3-892A-5356464466E4}" presName="parTxOnlySpace" presStyleCnt="0"/>
      <dgm:spPr/>
    </dgm:pt>
    <dgm:pt modelId="{8459E988-0AD5-49EE-A48C-0EB0DA676DEB}" type="pres">
      <dgm:prSet presAssocID="{67135949-428F-4BB7-ADBD-A19C3651CD11}" presName="parTxOnly" presStyleLbl="node1" presStyleIdx="4" presStyleCnt="5">
        <dgm:presLayoutVars>
          <dgm:chMax val="0"/>
          <dgm:chPref val="0"/>
          <dgm:bulletEnabled val="1"/>
        </dgm:presLayoutVars>
      </dgm:prSet>
      <dgm:spPr/>
      <dgm:t>
        <a:bodyPr/>
        <a:lstStyle/>
        <a:p>
          <a:endParaRPr lang="en-US"/>
        </a:p>
      </dgm:t>
    </dgm:pt>
  </dgm:ptLst>
  <dgm:cxnLst>
    <dgm:cxn modelId="{301B1B1E-55F4-45D5-93F5-2F77ED7105F7}" srcId="{4C5E4D4B-12C8-467C-BFB9-A0F19F3F2D6E}" destId="{F221FCD9-E784-4096-A0F5-EF4150CF78E3}" srcOrd="0" destOrd="0" parTransId="{4C8A9FB6-3197-455B-B097-D93594A9A370}" sibTransId="{7C973FE3-CD6A-466F-984C-EB26FEDBA626}"/>
    <dgm:cxn modelId="{FD9EF6AA-37B6-405F-83F5-3D0D6FE21982}" srcId="{4C5E4D4B-12C8-467C-BFB9-A0F19F3F2D6E}" destId="{1AC5BB0F-DAB2-4BC4-A116-E02673B7038C}" srcOrd="3" destOrd="0" parTransId="{3F81B5AC-D84A-4F56-BE73-6CDCDE75C492}" sibTransId="{283FDCF7-C813-44F3-892A-5356464466E4}"/>
    <dgm:cxn modelId="{BB0BE94B-70D2-41CB-AB8A-C782D12FEA67}" type="presOf" srcId="{64AC548E-54FD-4386-BA0C-1CBC9E6AF94C}" destId="{FF2693A7-4FE6-4874-A9D7-894AA25E4B60}" srcOrd="0" destOrd="0" presId="urn:microsoft.com/office/officeart/2005/8/layout/chevron1"/>
    <dgm:cxn modelId="{77D466BC-54B1-44C0-9AA0-47FD7F46D81E}" srcId="{4C5E4D4B-12C8-467C-BFB9-A0F19F3F2D6E}" destId="{67135949-428F-4BB7-ADBD-A19C3651CD11}" srcOrd="4" destOrd="0" parTransId="{801E19D9-ED1A-4E0D-A4CA-7B1289E67A3D}" sibTransId="{19ECF295-23EC-4224-B6C2-9EE32F6571B3}"/>
    <dgm:cxn modelId="{536B5E31-E50B-4A0E-8D11-1B629187DCAF}" type="presOf" srcId="{1AC5BB0F-DAB2-4BC4-A116-E02673B7038C}" destId="{BC24075B-4AD2-49B5-9618-741A7EEF315D}" srcOrd="0" destOrd="0" presId="urn:microsoft.com/office/officeart/2005/8/layout/chevron1"/>
    <dgm:cxn modelId="{8BBBC2FB-6DC8-414D-9B9A-715BC3B6CF96}" type="presOf" srcId="{4C5E4D4B-12C8-467C-BFB9-A0F19F3F2D6E}" destId="{FE1E43D9-B2D6-4413-8B13-3BEC6B44A1FE}" srcOrd="0" destOrd="0" presId="urn:microsoft.com/office/officeart/2005/8/layout/chevron1"/>
    <dgm:cxn modelId="{BB2C2B5E-0C33-429A-B313-39185DFEBED2}" srcId="{4C5E4D4B-12C8-467C-BFB9-A0F19F3F2D6E}" destId="{64AC548E-54FD-4386-BA0C-1CBC9E6AF94C}" srcOrd="1" destOrd="0" parTransId="{31244D07-E9DD-4F32-900F-5899DDEF3EB9}" sibTransId="{0AC33B39-301E-44A9-B9E7-B90ECDC509F1}"/>
    <dgm:cxn modelId="{FF3EFAD3-2051-43CE-B7B8-D7A5B399D371}" type="presOf" srcId="{167B11CE-DDBD-48F6-98B5-61DF75717783}" destId="{4C5E0D96-6032-441F-B1D0-80027FA7C6FD}" srcOrd="0" destOrd="0" presId="urn:microsoft.com/office/officeart/2005/8/layout/chevron1"/>
    <dgm:cxn modelId="{75AAB04C-657D-4C81-8D5B-294164F08211}" srcId="{4C5E4D4B-12C8-467C-BFB9-A0F19F3F2D6E}" destId="{167B11CE-DDBD-48F6-98B5-61DF75717783}" srcOrd="2" destOrd="0" parTransId="{5983854C-5614-4523-B7D8-4D2BF9E52651}" sibTransId="{9AB28B2C-8104-4B98-84F1-C2C3253D828A}"/>
    <dgm:cxn modelId="{6DBFB3C2-F016-49F3-8519-447269DA10F4}" type="presOf" srcId="{67135949-428F-4BB7-ADBD-A19C3651CD11}" destId="{8459E988-0AD5-49EE-A48C-0EB0DA676DEB}" srcOrd="0" destOrd="0" presId="urn:microsoft.com/office/officeart/2005/8/layout/chevron1"/>
    <dgm:cxn modelId="{E381422D-407C-4E7A-A3A6-223104A85E64}" type="presOf" srcId="{F221FCD9-E784-4096-A0F5-EF4150CF78E3}" destId="{D7ED98E9-5EA5-4255-A6FB-BA3B50CB90DB}" srcOrd="0" destOrd="0" presId="urn:microsoft.com/office/officeart/2005/8/layout/chevron1"/>
    <dgm:cxn modelId="{771B0F0B-3487-4669-9612-AB76D562A3BC}" type="presParOf" srcId="{FE1E43D9-B2D6-4413-8B13-3BEC6B44A1FE}" destId="{D7ED98E9-5EA5-4255-A6FB-BA3B50CB90DB}" srcOrd="0" destOrd="0" presId="urn:microsoft.com/office/officeart/2005/8/layout/chevron1"/>
    <dgm:cxn modelId="{90B2F88B-53A2-4DD9-9D26-ABBE322061B9}" type="presParOf" srcId="{FE1E43D9-B2D6-4413-8B13-3BEC6B44A1FE}" destId="{3B999F3E-E2FB-4F61-BD64-0ECF433DD099}" srcOrd="1" destOrd="0" presId="urn:microsoft.com/office/officeart/2005/8/layout/chevron1"/>
    <dgm:cxn modelId="{ABCC299D-5FDB-45AB-A92C-89988911B2F3}" type="presParOf" srcId="{FE1E43D9-B2D6-4413-8B13-3BEC6B44A1FE}" destId="{FF2693A7-4FE6-4874-A9D7-894AA25E4B60}" srcOrd="2" destOrd="0" presId="urn:microsoft.com/office/officeart/2005/8/layout/chevron1"/>
    <dgm:cxn modelId="{D035223D-C6FA-4F5A-8ADA-F2A3BA4332B1}" type="presParOf" srcId="{FE1E43D9-B2D6-4413-8B13-3BEC6B44A1FE}" destId="{92F85462-D294-4A61-968B-E1635BF4CED5}" srcOrd="3" destOrd="0" presId="urn:microsoft.com/office/officeart/2005/8/layout/chevron1"/>
    <dgm:cxn modelId="{00080EFF-11C8-4D3B-8F42-71959EF80BF4}" type="presParOf" srcId="{FE1E43D9-B2D6-4413-8B13-3BEC6B44A1FE}" destId="{4C5E0D96-6032-441F-B1D0-80027FA7C6FD}" srcOrd="4" destOrd="0" presId="urn:microsoft.com/office/officeart/2005/8/layout/chevron1"/>
    <dgm:cxn modelId="{18E5AD3E-BA9E-4AE6-B129-98D44E0C82CA}" type="presParOf" srcId="{FE1E43D9-B2D6-4413-8B13-3BEC6B44A1FE}" destId="{2E179C73-CBE6-4FA7-AB52-0536E7816C53}" srcOrd="5" destOrd="0" presId="urn:microsoft.com/office/officeart/2005/8/layout/chevron1"/>
    <dgm:cxn modelId="{DB6D8C27-058B-439C-AF21-781E58117E75}" type="presParOf" srcId="{FE1E43D9-B2D6-4413-8B13-3BEC6B44A1FE}" destId="{BC24075B-4AD2-49B5-9618-741A7EEF315D}" srcOrd="6" destOrd="0" presId="urn:microsoft.com/office/officeart/2005/8/layout/chevron1"/>
    <dgm:cxn modelId="{ACABEDE4-88BB-44DA-9200-D35BE03A7FD5}" type="presParOf" srcId="{FE1E43D9-B2D6-4413-8B13-3BEC6B44A1FE}" destId="{987B128C-D617-4519-8310-AE4CC3A84FCD}" srcOrd="7" destOrd="0" presId="urn:microsoft.com/office/officeart/2005/8/layout/chevron1"/>
    <dgm:cxn modelId="{A8F39DCB-C98E-4A92-9F5B-4FB8385D9339}" type="presParOf" srcId="{FE1E43D9-B2D6-4413-8B13-3BEC6B44A1FE}" destId="{8459E988-0AD5-49EE-A48C-0EB0DA676DEB}"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5E4D4B-12C8-467C-BFB9-A0F19F3F2D6E}" type="doc">
      <dgm:prSet loTypeId="urn:microsoft.com/office/officeart/2005/8/layout/chevron1" loCatId="process" qsTypeId="urn:microsoft.com/office/officeart/2005/8/quickstyle/simple1" qsCatId="simple" csTypeId="urn:microsoft.com/office/officeart/2005/8/colors/accent1_4" csCatId="accent1" phldr="1"/>
      <dgm:spPr/>
    </dgm:pt>
    <dgm:pt modelId="{F221FCD9-E784-4096-A0F5-EF4150CF78E3}">
      <dgm:prSet phldrT="[Text]" custT="1"/>
      <dgm:spPr/>
      <dgm:t>
        <a:bodyPr/>
        <a:lstStyle/>
        <a:p>
          <a:r>
            <a:rPr lang="en-US" sz="2400" dirty="0"/>
            <a:t>Hire</a:t>
          </a:r>
        </a:p>
      </dgm:t>
    </dgm:pt>
    <dgm:pt modelId="{4C8A9FB6-3197-455B-B097-D93594A9A370}" type="parTrans" cxnId="{301B1B1E-55F4-45D5-93F5-2F77ED7105F7}">
      <dgm:prSet/>
      <dgm:spPr/>
      <dgm:t>
        <a:bodyPr/>
        <a:lstStyle/>
        <a:p>
          <a:endParaRPr lang="en-US"/>
        </a:p>
      </dgm:t>
    </dgm:pt>
    <dgm:pt modelId="{7C973FE3-CD6A-466F-984C-EB26FEDBA626}" type="sibTrans" cxnId="{301B1B1E-55F4-45D5-93F5-2F77ED7105F7}">
      <dgm:prSet/>
      <dgm:spPr/>
      <dgm:t>
        <a:bodyPr/>
        <a:lstStyle/>
        <a:p>
          <a:endParaRPr lang="en-US"/>
        </a:p>
      </dgm:t>
    </dgm:pt>
    <dgm:pt modelId="{64AC548E-54FD-4386-BA0C-1CBC9E6AF94C}">
      <dgm:prSet phldrT="[Text]" custT="1"/>
      <dgm:spPr/>
      <dgm:t>
        <a:bodyPr/>
        <a:lstStyle/>
        <a:p>
          <a:r>
            <a:rPr lang="en-US" sz="1600" dirty="0"/>
            <a:t>Appraisal</a:t>
          </a:r>
        </a:p>
      </dgm:t>
    </dgm:pt>
    <dgm:pt modelId="{31244D07-E9DD-4F32-900F-5899DDEF3EB9}" type="parTrans" cxnId="{BB2C2B5E-0C33-429A-B313-39185DFEBED2}">
      <dgm:prSet/>
      <dgm:spPr/>
      <dgm:t>
        <a:bodyPr/>
        <a:lstStyle/>
        <a:p>
          <a:endParaRPr lang="en-US"/>
        </a:p>
      </dgm:t>
    </dgm:pt>
    <dgm:pt modelId="{0AC33B39-301E-44A9-B9E7-B90ECDC509F1}" type="sibTrans" cxnId="{BB2C2B5E-0C33-429A-B313-39185DFEBED2}">
      <dgm:prSet/>
      <dgm:spPr/>
      <dgm:t>
        <a:bodyPr/>
        <a:lstStyle/>
        <a:p>
          <a:endParaRPr lang="en-US"/>
        </a:p>
      </dgm:t>
    </dgm:pt>
    <dgm:pt modelId="{167B11CE-DDBD-48F6-98B5-61DF75717783}">
      <dgm:prSet phldrT="[Text]" custT="1"/>
      <dgm:spPr/>
      <dgm:t>
        <a:bodyPr/>
        <a:lstStyle/>
        <a:p>
          <a:r>
            <a:rPr lang="en-US" sz="1600" dirty="0"/>
            <a:t>Merit</a:t>
          </a:r>
        </a:p>
      </dgm:t>
    </dgm:pt>
    <dgm:pt modelId="{5983854C-5614-4523-B7D8-4D2BF9E52651}" type="parTrans" cxnId="{75AAB04C-657D-4C81-8D5B-294164F08211}">
      <dgm:prSet/>
      <dgm:spPr/>
      <dgm:t>
        <a:bodyPr/>
        <a:lstStyle/>
        <a:p>
          <a:endParaRPr lang="en-US"/>
        </a:p>
      </dgm:t>
    </dgm:pt>
    <dgm:pt modelId="{9AB28B2C-8104-4B98-84F1-C2C3253D828A}" type="sibTrans" cxnId="{75AAB04C-657D-4C81-8D5B-294164F08211}">
      <dgm:prSet/>
      <dgm:spPr/>
      <dgm:t>
        <a:bodyPr/>
        <a:lstStyle/>
        <a:p>
          <a:endParaRPr lang="en-US"/>
        </a:p>
      </dgm:t>
    </dgm:pt>
    <dgm:pt modelId="{1AC5BB0F-DAB2-4BC4-A116-E02673B7038C}">
      <dgm:prSet phldrT="[Text]" custT="1"/>
      <dgm:spPr/>
      <dgm:t>
        <a:bodyPr/>
        <a:lstStyle/>
        <a:p>
          <a:r>
            <a:rPr lang="en-US" sz="1400" dirty="0"/>
            <a:t>Promotions</a:t>
          </a:r>
          <a:endParaRPr lang="en-US" sz="1200" dirty="0"/>
        </a:p>
      </dgm:t>
    </dgm:pt>
    <dgm:pt modelId="{3F81B5AC-D84A-4F56-BE73-6CDCDE75C492}" type="parTrans" cxnId="{FD9EF6AA-37B6-405F-83F5-3D0D6FE21982}">
      <dgm:prSet/>
      <dgm:spPr/>
      <dgm:t>
        <a:bodyPr/>
        <a:lstStyle/>
        <a:p>
          <a:endParaRPr lang="en-US"/>
        </a:p>
      </dgm:t>
    </dgm:pt>
    <dgm:pt modelId="{283FDCF7-C813-44F3-892A-5356464466E4}" type="sibTrans" cxnId="{FD9EF6AA-37B6-405F-83F5-3D0D6FE21982}">
      <dgm:prSet/>
      <dgm:spPr/>
      <dgm:t>
        <a:bodyPr/>
        <a:lstStyle/>
        <a:p>
          <a:endParaRPr lang="en-US"/>
        </a:p>
      </dgm:t>
    </dgm:pt>
    <dgm:pt modelId="{67135949-428F-4BB7-ADBD-A19C3651CD11}">
      <dgm:prSet phldrT="[Text]" custT="1"/>
      <dgm:spPr/>
      <dgm:t>
        <a:bodyPr/>
        <a:lstStyle/>
        <a:p>
          <a:r>
            <a:rPr lang="en-US" sz="1400" dirty="0"/>
            <a:t>Adjustments</a:t>
          </a:r>
        </a:p>
      </dgm:t>
    </dgm:pt>
    <dgm:pt modelId="{801E19D9-ED1A-4E0D-A4CA-7B1289E67A3D}" type="parTrans" cxnId="{77D466BC-54B1-44C0-9AA0-47FD7F46D81E}">
      <dgm:prSet/>
      <dgm:spPr/>
      <dgm:t>
        <a:bodyPr/>
        <a:lstStyle/>
        <a:p>
          <a:endParaRPr lang="en-US"/>
        </a:p>
      </dgm:t>
    </dgm:pt>
    <dgm:pt modelId="{19ECF295-23EC-4224-B6C2-9EE32F6571B3}" type="sibTrans" cxnId="{77D466BC-54B1-44C0-9AA0-47FD7F46D81E}">
      <dgm:prSet/>
      <dgm:spPr/>
      <dgm:t>
        <a:bodyPr/>
        <a:lstStyle/>
        <a:p>
          <a:endParaRPr lang="en-US"/>
        </a:p>
      </dgm:t>
    </dgm:pt>
    <dgm:pt modelId="{FE1E43D9-B2D6-4413-8B13-3BEC6B44A1FE}" type="pres">
      <dgm:prSet presAssocID="{4C5E4D4B-12C8-467C-BFB9-A0F19F3F2D6E}" presName="Name0" presStyleCnt="0">
        <dgm:presLayoutVars>
          <dgm:dir/>
          <dgm:animLvl val="lvl"/>
          <dgm:resizeHandles val="exact"/>
        </dgm:presLayoutVars>
      </dgm:prSet>
      <dgm:spPr/>
    </dgm:pt>
    <dgm:pt modelId="{D7ED98E9-5EA5-4255-A6FB-BA3B50CB90DB}" type="pres">
      <dgm:prSet presAssocID="{F221FCD9-E784-4096-A0F5-EF4150CF78E3}" presName="parTxOnly" presStyleLbl="node1" presStyleIdx="0" presStyleCnt="5" custLinFactNeighborX="-1124" custLinFactNeighborY="-35">
        <dgm:presLayoutVars>
          <dgm:chMax val="0"/>
          <dgm:chPref val="0"/>
          <dgm:bulletEnabled val="1"/>
        </dgm:presLayoutVars>
      </dgm:prSet>
      <dgm:spPr/>
      <dgm:t>
        <a:bodyPr/>
        <a:lstStyle/>
        <a:p>
          <a:endParaRPr lang="en-US"/>
        </a:p>
      </dgm:t>
    </dgm:pt>
    <dgm:pt modelId="{3B999F3E-E2FB-4F61-BD64-0ECF433DD099}" type="pres">
      <dgm:prSet presAssocID="{7C973FE3-CD6A-466F-984C-EB26FEDBA626}" presName="parTxOnlySpace" presStyleCnt="0"/>
      <dgm:spPr/>
    </dgm:pt>
    <dgm:pt modelId="{FF2693A7-4FE6-4874-A9D7-894AA25E4B60}" type="pres">
      <dgm:prSet presAssocID="{64AC548E-54FD-4386-BA0C-1CBC9E6AF94C}" presName="parTxOnly" presStyleLbl="node1" presStyleIdx="1" presStyleCnt="5">
        <dgm:presLayoutVars>
          <dgm:chMax val="0"/>
          <dgm:chPref val="0"/>
          <dgm:bulletEnabled val="1"/>
        </dgm:presLayoutVars>
      </dgm:prSet>
      <dgm:spPr/>
      <dgm:t>
        <a:bodyPr/>
        <a:lstStyle/>
        <a:p>
          <a:endParaRPr lang="en-US"/>
        </a:p>
      </dgm:t>
    </dgm:pt>
    <dgm:pt modelId="{92F85462-D294-4A61-968B-E1635BF4CED5}" type="pres">
      <dgm:prSet presAssocID="{0AC33B39-301E-44A9-B9E7-B90ECDC509F1}" presName="parTxOnlySpace" presStyleCnt="0"/>
      <dgm:spPr/>
    </dgm:pt>
    <dgm:pt modelId="{4C5E0D96-6032-441F-B1D0-80027FA7C6FD}" type="pres">
      <dgm:prSet presAssocID="{167B11CE-DDBD-48F6-98B5-61DF75717783}" presName="parTxOnly" presStyleLbl="node1" presStyleIdx="2" presStyleCnt="5" custScaleX="115708" custScaleY="116538">
        <dgm:presLayoutVars>
          <dgm:chMax val="0"/>
          <dgm:chPref val="0"/>
          <dgm:bulletEnabled val="1"/>
        </dgm:presLayoutVars>
      </dgm:prSet>
      <dgm:spPr/>
      <dgm:t>
        <a:bodyPr/>
        <a:lstStyle/>
        <a:p>
          <a:endParaRPr lang="en-US"/>
        </a:p>
      </dgm:t>
    </dgm:pt>
    <dgm:pt modelId="{2E179C73-CBE6-4FA7-AB52-0536E7816C53}" type="pres">
      <dgm:prSet presAssocID="{9AB28B2C-8104-4B98-84F1-C2C3253D828A}" presName="parTxOnlySpace" presStyleCnt="0"/>
      <dgm:spPr/>
    </dgm:pt>
    <dgm:pt modelId="{BC24075B-4AD2-49B5-9618-741A7EEF315D}" type="pres">
      <dgm:prSet presAssocID="{1AC5BB0F-DAB2-4BC4-A116-E02673B7038C}" presName="parTxOnly" presStyleLbl="node1" presStyleIdx="3" presStyleCnt="5">
        <dgm:presLayoutVars>
          <dgm:chMax val="0"/>
          <dgm:chPref val="0"/>
          <dgm:bulletEnabled val="1"/>
        </dgm:presLayoutVars>
      </dgm:prSet>
      <dgm:spPr/>
      <dgm:t>
        <a:bodyPr/>
        <a:lstStyle/>
        <a:p>
          <a:endParaRPr lang="en-US"/>
        </a:p>
      </dgm:t>
    </dgm:pt>
    <dgm:pt modelId="{987B128C-D617-4519-8310-AE4CC3A84FCD}" type="pres">
      <dgm:prSet presAssocID="{283FDCF7-C813-44F3-892A-5356464466E4}" presName="parTxOnlySpace" presStyleCnt="0"/>
      <dgm:spPr/>
    </dgm:pt>
    <dgm:pt modelId="{8459E988-0AD5-49EE-A48C-0EB0DA676DEB}" type="pres">
      <dgm:prSet presAssocID="{67135949-428F-4BB7-ADBD-A19C3651CD11}" presName="parTxOnly" presStyleLbl="node1" presStyleIdx="4" presStyleCnt="5">
        <dgm:presLayoutVars>
          <dgm:chMax val="0"/>
          <dgm:chPref val="0"/>
          <dgm:bulletEnabled val="1"/>
        </dgm:presLayoutVars>
      </dgm:prSet>
      <dgm:spPr/>
      <dgm:t>
        <a:bodyPr/>
        <a:lstStyle/>
        <a:p>
          <a:endParaRPr lang="en-US"/>
        </a:p>
      </dgm:t>
    </dgm:pt>
  </dgm:ptLst>
  <dgm:cxnLst>
    <dgm:cxn modelId="{301B1B1E-55F4-45D5-93F5-2F77ED7105F7}" srcId="{4C5E4D4B-12C8-467C-BFB9-A0F19F3F2D6E}" destId="{F221FCD9-E784-4096-A0F5-EF4150CF78E3}" srcOrd="0" destOrd="0" parTransId="{4C8A9FB6-3197-455B-B097-D93594A9A370}" sibTransId="{7C973FE3-CD6A-466F-984C-EB26FEDBA626}"/>
    <dgm:cxn modelId="{FD9EF6AA-37B6-405F-83F5-3D0D6FE21982}" srcId="{4C5E4D4B-12C8-467C-BFB9-A0F19F3F2D6E}" destId="{1AC5BB0F-DAB2-4BC4-A116-E02673B7038C}" srcOrd="3" destOrd="0" parTransId="{3F81B5AC-D84A-4F56-BE73-6CDCDE75C492}" sibTransId="{283FDCF7-C813-44F3-892A-5356464466E4}"/>
    <dgm:cxn modelId="{BB0BE94B-70D2-41CB-AB8A-C782D12FEA67}" type="presOf" srcId="{64AC548E-54FD-4386-BA0C-1CBC9E6AF94C}" destId="{FF2693A7-4FE6-4874-A9D7-894AA25E4B60}" srcOrd="0" destOrd="0" presId="urn:microsoft.com/office/officeart/2005/8/layout/chevron1"/>
    <dgm:cxn modelId="{77D466BC-54B1-44C0-9AA0-47FD7F46D81E}" srcId="{4C5E4D4B-12C8-467C-BFB9-A0F19F3F2D6E}" destId="{67135949-428F-4BB7-ADBD-A19C3651CD11}" srcOrd="4" destOrd="0" parTransId="{801E19D9-ED1A-4E0D-A4CA-7B1289E67A3D}" sibTransId="{19ECF295-23EC-4224-B6C2-9EE32F6571B3}"/>
    <dgm:cxn modelId="{536B5E31-E50B-4A0E-8D11-1B629187DCAF}" type="presOf" srcId="{1AC5BB0F-DAB2-4BC4-A116-E02673B7038C}" destId="{BC24075B-4AD2-49B5-9618-741A7EEF315D}" srcOrd="0" destOrd="0" presId="urn:microsoft.com/office/officeart/2005/8/layout/chevron1"/>
    <dgm:cxn modelId="{8BBBC2FB-6DC8-414D-9B9A-715BC3B6CF96}" type="presOf" srcId="{4C5E4D4B-12C8-467C-BFB9-A0F19F3F2D6E}" destId="{FE1E43D9-B2D6-4413-8B13-3BEC6B44A1FE}" srcOrd="0" destOrd="0" presId="urn:microsoft.com/office/officeart/2005/8/layout/chevron1"/>
    <dgm:cxn modelId="{BB2C2B5E-0C33-429A-B313-39185DFEBED2}" srcId="{4C5E4D4B-12C8-467C-BFB9-A0F19F3F2D6E}" destId="{64AC548E-54FD-4386-BA0C-1CBC9E6AF94C}" srcOrd="1" destOrd="0" parTransId="{31244D07-E9DD-4F32-900F-5899DDEF3EB9}" sibTransId="{0AC33B39-301E-44A9-B9E7-B90ECDC509F1}"/>
    <dgm:cxn modelId="{FF3EFAD3-2051-43CE-B7B8-D7A5B399D371}" type="presOf" srcId="{167B11CE-DDBD-48F6-98B5-61DF75717783}" destId="{4C5E0D96-6032-441F-B1D0-80027FA7C6FD}" srcOrd="0" destOrd="0" presId="urn:microsoft.com/office/officeart/2005/8/layout/chevron1"/>
    <dgm:cxn modelId="{75AAB04C-657D-4C81-8D5B-294164F08211}" srcId="{4C5E4D4B-12C8-467C-BFB9-A0F19F3F2D6E}" destId="{167B11CE-DDBD-48F6-98B5-61DF75717783}" srcOrd="2" destOrd="0" parTransId="{5983854C-5614-4523-B7D8-4D2BF9E52651}" sibTransId="{9AB28B2C-8104-4B98-84F1-C2C3253D828A}"/>
    <dgm:cxn modelId="{6DBFB3C2-F016-49F3-8519-447269DA10F4}" type="presOf" srcId="{67135949-428F-4BB7-ADBD-A19C3651CD11}" destId="{8459E988-0AD5-49EE-A48C-0EB0DA676DEB}" srcOrd="0" destOrd="0" presId="urn:microsoft.com/office/officeart/2005/8/layout/chevron1"/>
    <dgm:cxn modelId="{E381422D-407C-4E7A-A3A6-223104A85E64}" type="presOf" srcId="{F221FCD9-E784-4096-A0F5-EF4150CF78E3}" destId="{D7ED98E9-5EA5-4255-A6FB-BA3B50CB90DB}" srcOrd="0" destOrd="0" presId="urn:microsoft.com/office/officeart/2005/8/layout/chevron1"/>
    <dgm:cxn modelId="{771B0F0B-3487-4669-9612-AB76D562A3BC}" type="presParOf" srcId="{FE1E43D9-B2D6-4413-8B13-3BEC6B44A1FE}" destId="{D7ED98E9-5EA5-4255-A6FB-BA3B50CB90DB}" srcOrd="0" destOrd="0" presId="urn:microsoft.com/office/officeart/2005/8/layout/chevron1"/>
    <dgm:cxn modelId="{90B2F88B-53A2-4DD9-9D26-ABBE322061B9}" type="presParOf" srcId="{FE1E43D9-B2D6-4413-8B13-3BEC6B44A1FE}" destId="{3B999F3E-E2FB-4F61-BD64-0ECF433DD099}" srcOrd="1" destOrd="0" presId="urn:microsoft.com/office/officeart/2005/8/layout/chevron1"/>
    <dgm:cxn modelId="{ABCC299D-5FDB-45AB-A92C-89988911B2F3}" type="presParOf" srcId="{FE1E43D9-B2D6-4413-8B13-3BEC6B44A1FE}" destId="{FF2693A7-4FE6-4874-A9D7-894AA25E4B60}" srcOrd="2" destOrd="0" presId="urn:microsoft.com/office/officeart/2005/8/layout/chevron1"/>
    <dgm:cxn modelId="{D035223D-C6FA-4F5A-8ADA-F2A3BA4332B1}" type="presParOf" srcId="{FE1E43D9-B2D6-4413-8B13-3BEC6B44A1FE}" destId="{92F85462-D294-4A61-968B-E1635BF4CED5}" srcOrd="3" destOrd="0" presId="urn:microsoft.com/office/officeart/2005/8/layout/chevron1"/>
    <dgm:cxn modelId="{00080EFF-11C8-4D3B-8F42-71959EF80BF4}" type="presParOf" srcId="{FE1E43D9-B2D6-4413-8B13-3BEC6B44A1FE}" destId="{4C5E0D96-6032-441F-B1D0-80027FA7C6FD}" srcOrd="4" destOrd="0" presId="urn:microsoft.com/office/officeart/2005/8/layout/chevron1"/>
    <dgm:cxn modelId="{18E5AD3E-BA9E-4AE6-B129-98D44E0C82CA}" type="presParOf" srcId="{FE1E43D9-B2D6-4413-8B13-3BEC6B44A1FE}" destId="{2E179C73-CBE6-4FA7-AB52-0536E7816C53}" srcOrd="5" destOrd="0" presId="urn:microsoft.com/office/officeart/2005/8/layout/chevron1"/>
    <dgm:cxn modelId="{DB6D8C27-058B-439C-AF21-781E58117E75}" type="presParOf" srcId="{FE1E43D9-B2D6-4413-8B13-3BEC6B44A1FE}" destId="{BC24075B-4AD2-49B5-9618-741A7EEF315D}" srcOrd="6" destOrd="0" presId="urn:microsoft.com/office/officeart/2005/8/layout/chevron1"/>
    <dgm:cxn modelId="{ACABEDE4-88BB-44DA-9200-D35BE03A7FD5}" type="presParOf" srcId="{FE1E43D9-B2D6-4413-8B13-3BEC6B44A1FE}" destId="{987B128C-D617-4519-8310-AE4CC3A84FCD}" srcOrd="7" destOrd="0" presId="urn:microsoft.com/office/officeart/2005/8/layout/chevron1"/>
    <dgm:cxn modelId="{A8F39DCB-C98E-4A92-9F5B-4FB8385D9339}" type="presParOf" srcId="{FE1E43D9-B2D6-4413-8B13-3BEC6B44A1FE}" destId="{8459E988-0AD5-49EE-A48C-0EB0DA676DEB}"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5E4D4B-12C8-467C-BFB9-A0F19F3F2D6E}" type="doc">
      <dgm:prSet loTypeId="urn:microsoft.com/office/officeart/2005/8/layout/chevron1" loCatId="process" qsTypeId="urn:microsoft.com/office/officeart/2005/8/quickstyle/simple1" qsCatId="simple" csTypeId="urn:microsoft.com/office/officeart/2005/8/colors/accent1_4" csCatId="accent1" phldr="1"/>
      <dgm:spPr/>
    </dgm:pt>
    <dgm:pt modelId="{F221FCD9-E784-4096-A0F5-EF4150CF78E3}">
      <dgm:prSet phldrT="[Text]" custT="1"/>
      <dgm:spPr/>
      <dgm:t>
        <a:bodyPr/>
        <a:lstStyle/>
        <a:p>
          <a:r>
            <a:rPr lang="en-US" sz="2400" dirty="0"/>
            <a:t>Hire</a:t>
          </a:r>
        </a:p>
      </dgm:t>
    </dgm:pt>
    <dgm:pt modelId="{4C8A9FB6-3197-455B-B097-D93594A9A370}" type="parTrans" cxnId="{301B1B1E-55F4-45D5-93F5-2F77ED7105F7}">
      <dgm:prSet/>
      <dgm:spPr/>
      <dgm:t>
        <a:bodyPr/>
        <a:lstStyle/>
        <a:p>
          <a:endParaRPr lang="en-US"/>
        </a:p>
      </dgm:t>
    </dgm:pt>
    <dgm:pt modelId="{7C973FE3-CD6A-466F-984C-EB26FEDBA626}" type="sibTrans" cxnId="{301B1B1E-55F4-45D5-93F5-2F77ED7105F7}">
      <dgm:prSet/>
      <dgm:spPr/>
      <dgm:t>
        <a:bodyPr/>
        <a:lstStyle/>
        <a:p>
          <a:endParaRPr lang="en-US"/>
        </a:p>
      </dgm:t>
    </dgm:pt>
    <dgm:pt modelId="{64AC548E-54FD-4386-BA0C-1CBC9E6AF94C}">
      <dgm:prSet phldrT="[Text]" custT="1"/>
      <dgm:spPr/>
      <dgm:t>
        <a:bodyPr/>
        <a:lstStyle/>
        <a:p>
          <a:r>
            <a:rPr lang="en-US" sz="1600" dirty="0"/>
            <a:t>Appraisal</a:t>
          </a:r>
        </a:p>
      </dgm:t>
    </dgm:pt>
    <dgm:pt modelId="{31244D07-E9DD-4F32-900F-5899DDEF3EB9}" type="parTrans" cxnId="{BB2C2B5E-0C33-429A-B313-39185DFEBED2}">
      <dgm:prSet/>
      <dgm:spPr/>
      <dgm:t>
        <a:bodyPr/>
        <a:lstStyle/>
        <a:p>
          <a:endParaRPr lang="en-US"/>
        </a:p>
      </dgm:t>
    </dgm:pt>
    <dgm:pt modelId="{0AC33B39-301E-44A9-B9E7-B90ECDC509F1}" type="sibTrans" cxnId="{BB2C2B5E-0C33-429A-B313-39185DFEBED2}">
      <dgm:prSet/>
      <dgm:spPr/>
      <dgm:t>
        <a:bodyPr/>
        <a:lstStyle/>
        <a:p>
          <a:endParaRPr lang="en-US"/>
        </a:p>
      </dgm:t>
    </dgm:pt>
    <dgm:pt modelId="{167B11CE-DDBD-48F6-98B5-61DF75717783}">
      <dgm:prSet phldrT="[Text]" custT="1"/>
      <dgm:spPr/>
      <dgm:t>
        <a:bodyPr/>
        <a:lstStyle/>
        <a:p>
          <a:r>
            <a:rPr lang="en-US" sz="1600" dirty="0"/>
            <a:t>Merit</a:t>
          </a:r>
        </a:p>
      </dgm:t>
    </dgm:pt>
    <dgm:pt modelId="{5983854C-5614-4523-B7D8-4D2BF9E52651}" type="parTrans" cxnId="{75AAB04C-657D-4C81-8D5B-294164F08211}">
      <dgm:prSet/>
      <dgm:spPr/>
      <dgm:t>
        <a:bodyPr/>
        <a:lstStyle/>
        <a:p>
          <a:endParaRPr lang="en-US"/>
        </a:p>
      </dgm:t>
    </dgm:pt>
    <dgm:pt modelId="{9AB28B2C-8104-4B98-84F1-C2C3253D828A}" type="sibTrans" cxnId="{75AAB04C-657D-4C81-8D5B-294164F08211}">
      <dgm:prSet/>
      <dgm:spPr/>
      <dgm:t>
        <a:bodyPr/>
        <a:lstStyle/>
        <a:p>
          <a:endParaRPr lang="en-US"/>
        </a:p>
      </dgm:t>
    </dgm:pt>
    <dgm:pt modelId="{1AC5BB0F-DAB2-4BC4-A116-E02673B7038C}">
      <dgm:prSet phldrT="[Text]" custT="1"/>
      <dgm:spPr/>
      <dgm:t>
        <a:bodyPr/>
        <a:lstStyle/>
        <a:p>
          <a:r>
            <a:rPr lang="en-US" sz="1400" dirty="0"/>
            <a:t>Promotions</a:t>
          </a:r>
          <a:endParaRPr lang="en-US" sz="1200" dirty="0"/>
        </a:p>
      </dgm:t>
    </dgm:pt>
    <dgm:pt modelId="{3F81B5AC-D84A-4F56-BE73-6CDCDE75C492}" type="parTrans" cxnId="{FD9EF6AA-37B6-405F-83F5-3D0D6FE21982}">
      <dgm:prSet/>
      <dgm:spPr/>
      <dgm:t>
        <a:bodyPr/>
        <a:lstStyle/>
        <a:p>
          <a:endParaRPr lang="en-US"/>
        </a:p>
      </dgm:t>
    </dgm:pt>
    <dgm:pt modelId="{283FDCF7-C813-44F3-892A-5356464466E4}" type="sibTrans" cxnId="{FD9EF6AA-37B6-405F-83F5-3D0D6FE21982}">
      <dgm:prSet/>
      <dgm:spPr/>
      <dgm:t>
        <a:bodyPr/>
        <a:lstStyle/>
        <a:p>
          <a:endParaRPr lang="en-US"/>
        </a:p>
      </dgm:t>
    </dgm:pt>
    <dgm:pt modelId="{67135949-428F-4BB7-ADBD-A19C3651CD11}">
      <dgm:prSet phldrT="[Text]" custT="1"/>
      <dgm:spPr/>
      <dgm:t>
        <a:bodyPr/>
        <a:lstStyle/>
        <a:p>
          <a:r>
            <a:rPr lang="en-US" sz="1400" dirty="0"/>
            <a:t>Adjustments</a:t>
          </a:r>
        </a:p>
      </dgm:t>
    </dgm:pt>
    <dgm:pt modelId="{801E19D9-ED1A-4E0D-A4CA-7B1289E67A3D}" type="parTrans" cxnId="{77D466BC-54B1-44C0-9AA0-47FD7F46D81E}">
      <dgm:prSet/>
      <dgm:spPr/>
      <dgm:t>
        <a:bodyPr/>
        <a:lstStyle/>
        <a:p>
          <a:endParaRPr lang="en-US"/>
        </a:p>
      </dgm:t>
    </dgm:pt>
    <dgm:pt modelId="{19ECF295-23EC-4224-B6C2-9EE32F6571B3}" type="sibTrans" cxnId="{77D466BC-54B1-44C0-9AA0-47FD7F46D81E}">
      <dgm:prSet/>
      <dgm:spPr/>
      <dgm:t>
        <a:bodyPr/>
        <a:lstStyle/>
        <a:p>
          <a:endParaRPr lang="en-US"/>
        </a:p>
      </dgm:t>
    </dgm:pt>
    <dgm:pt modelId="{FE1E43D9-B2D6-4413-8B13-3BEC6B44A1FE}" type="pres">
      <dgm:prSet presAssocID="{4C5E4D4B-12C8-467C-BFB9-A0F19F3F2D6E}" presName="Name0" presStyleCnt="0">
        <dgm:presLayoutVars>
          <dgm:dir/>
          <dgm:animLvl val="lvl"/>
          <dgm:resizeHandles val="exact"/>
        </dgm:presLayoutVars>
      </dgm:prSet>
      <dgm:spPr/>
    </dgm:pt>
    <dgm:pt modelId="{D7ED98E9-5EA5-4255-A6FB-BA3B50CB90DB}" type="pres">
      <dgm:prSet presAssocID="{F221FCD9-E784-4096-A0F5-EF4150CF78E3}" presName="parTxOnly" presStyleLbl="node1" presStyleIdx="0" presStyleCnt="5" custLinFactNeighborX="-1124" custLinFactNeighborY="-35">
        <dgm:presLayoutVars>
          <dgm:chMax val="0"/>
          <dgm:chPref val="0"/>
          <dgm:bulletEnabled val="1"/>
        </dgm:presLayoutVars>
      </dgm:prSet>
      <dgm:spPr/>
      <dgm:t>
        <a:bodyPr/>
        <a:lstStyle/>
        <a:p>
          <a:endParaRPr lang="en-US"/>
        </a:p>
      </dgm:t>
    </dgm:pt>
    <dgm:pt modelId="{3B999F3E-E2FB-4F61-BD64-0ECF433DD099}" type="pres">
      <dgm:prSet presAssocID="{7C973FE3-CD6A-466F-984C-EB26FEDBA626}" presName="parTxOnlySpace" presStyleCnt="0"/>
      <dgm:spPr/>
    </dgm:pt>
    <dgm:pt modelId="{FF2693A7-4FE6-4874-A9D7-894AA25E4B60}" type="pres">
      <dgm:prSet presAssocID="{64AC548E-54FD-4386-BA0C-1CBC9E6AF94C}" presName="parTxOnly" presStyleLbl="node1" presStyleIdx="1" presStyleCnt="5">
        <dgm:presLayoutVars>
          <dgm:chMax val="0"/>
          <dgm:chPref val="0"/>
          <dgm:bulletEnabled val="1"/>
        </dgm:presLayoutVars>
      </dgm:prSet>
      <dgm:spPr/>
      <dgm:t>
        <a:bodyPr/>
        <a:lstStyle/>
        <a:p>
          <a:endParaRPr lang="en-US"/>
        </a:p>
      </dgm:t>
    </dgm:pt>
    <dgm:pt modelId="{92F85462-D294-4A61-968B-E1635BF4CED5}" type="pres">
      <dgm:prSet presAssocID="{0AC33B39-301E-44A9-B9E7-B90ECDC509F1}" presName="parTxOnlySpace" presStyleCnt="0"/>
      <dgm:spPr/>
    </dgm:pt>
    <dgm:pt modelId="{4C5E0D96-6032-441F-B1D0-80027FA7C6FD}" type="pres">
      <dgm:prSet presAssocID="{167B11CE-DDBD-48F6-98B5-61DF75717783}" presName="parTxOnly" presStyleLbl="node1" presStyleIdx="2" presStyleCnt="5" custScaleX="115708" custScaleY="116538">
        <dgm:presLayoutVars>
          <dgm:chMax val="0"/>
          <dgm:chPref val="0"/>
          <dgm:bulletEnabled val="1"/>
        </dgm:presLayoutVars>
      </dgm:prSet>
      <dgm:spPr/>
      <dgm:t>
        <a:bodyPr/>
        <a:lstStyle/>
        <a:p>
          <a:endParaRPr lang="en-US"/>
        </a:p>
      </dgm:t>
    </dgm:pt>
    <dgm:pt modelId="{2E179C73-CBE6-4FA7-AB52-0536E7816C53}" type="pres">
      <dgm:prSet presAssocID="{9AB28B2C-8104-4B98-84F1-C2C3253D828A}" presName="parTxOnlySpace" presStyleCnt="0"/>
      <dgm:spPr/>
    </dgm:pt>
    <dgm:pt modelId="{BC24075B-4AD2-49B5-9618-741A7EEF315D}" type="pres">
      <dgm:prSet presAssocID="{1AC5BB0F-DAB2-4BC4-A116-E02673B7038C}" presName="parTxOnly" presStyleLbl="node1" presStyleIdx="3" presStyleCnt="5">
        <dgm:presLayoutVars>
          <dgm:chMax val="0"/>
          <dgm:chPref val="0"/>
          <dgm:bulletEnabled val="1"/>
        </dgm:presLayoutVars>
      </dgm:prSet>
      <dgm:spPr/>
      <dgm:t>
        <a:bodyPr/>
        <a:lstStyle/>
        <a:p>
          <a:endParaRPr lang="en-US"/>
        </a:p>
      </dgm:t>
    </dgm:pt>
    <dgm:pt modelId="{987B128C-D617-4519-8310-AE4CC3A84FCD}" type="pres">
      <dgm:prSet presAssocID="{283FDCF7-C813-44F3-892A-5356464466E4}" presName="parTxOnlySpace" presStyleCnt="0"/>
      <dgm:spPr/>
    </dgm:pt>
    <dgm:pt modelId="{8459E988-0AD5-49EE-A48C-0EB0DA676DEB}" type="pres">
      <dgm:prSet presAssocID="{67135949-428F-4BB7-ADBD-A19C3651CD11}" presName="parTxOnly" presStyleLbl="node1" presStyleIdx="4" presStyleCnt="5">
        <dgm:presLayoutVars>
          <dgm:chMax val="0"/>
          <dgm:chPref val="0"/>
          <dgm:bulletEnabled val="1"/>
        </dgm:presLayoutVars>
      </dgm:prSet>
      <dgm:spPr/>
      <dgm:t>
        <a:bodyPr/>
        <a:lstStyle/>
        <a:p>
          <a:endParaRPr lang="en-US"/>
        </a:p>
      </dgm:t>
    </dgm:pt>
  </dgm:ptLst>
  <dgm:cxnLst>
    <dgm:cxn modelId="{301B1B1E-55F4-45D5-93F5-2F77ED7105F7}" srcId="{4C5E4D4B-12C8-467C-BFB9-A0F19F3F2D6E}" destId="{F221FCD9-E784-4096-A0F5-EF4150CF78E3}" srcOrd="0" destOrd="0" parTransId="{4C8A9FB6-3197-455B-B097-D93594A9A370}" sibTransId="{7C973FE3-CD6A-466F-984C-EB26FEDBA626}"/>
    <dgm:cxn modelId="{FD9EF6AA-37B6-405F-83F5-3D0D6FE21982}" srcId="{4C5E4D4B-12C8-467C-BFB9-A0F19F3F2D6E}" destId="{1AC5BB0F-DAB2-4BC4-A116-E02673B7038C}" srcOrd="3" destOrd="0" parTransId="{3F81B5AC-D84A-4F56-BE73-6CDCDE75C492}" sibTransId="{283FDCF7-C813-44F3-892A-5356464466E4}"/>
    <dgm:cxn modelId="{BB0BE94B-70D2-41CB-AB8A-C782D12FEA67}" type="presOf" srcId="{64AC548E-54FD-4386-BA0C-1CBC9E6AF94C}" destId="{FF2693A7-4FE6-4874-A9D7-894AA25E4B60}" srcOrd="0" destOrd="0" presId="urn:microsoft.com/office/officeart/2005/8/layout/chevron1"/>
    <dgm:cxn modelId="{77D466BC-54B1-44C0-9AA0-47FD7F46D81E}" srcId="{4C5E4D4B-12C8-467C-BFB9-A0F19F3F2D6E}" destId="{67135949-428F-4BB7-ADBD-A19C3651CD11}" srcOrd="4" destOrd="0" parTransId="{801E19D9-ED1A-4E0D-A4CA-7B1289E67A3D}" sibTransId="{19ECF295-23EC-4224-B6C2-9EE32F6571B3}"/>
    <dgm:cxn modelId="{536B5E31-E50B-4A0E-8D11-1B629187DCAF}" type="presOf" srcId="{1AC5BB0F-DAB2-4BC4-A116-E02673B7038C}" destId="{BC24075B-4AD2-49B5-9618-741A7EEF315D}" srcOrd="0" destOrd="0" presId="urn:microsoft.com/office/officeart/2005/8/layout/chevron1"/>
    <dgm:cxn modelId="{8BBBC2FB-6DC8-414D-9B9A-715BC3B6CF96}" type="presOf" srcId="{4C5E4D4B-12C8-467C-BFB9-A0F19F3F2D6E}" destId="{FE1E43D9-B2D6-4413-8B13-3BEC6B44A1FE}" srcOrd="0" destOrd="0" presId="urn:microsoft.com/office/officeart/2005/8/layout/chevron1"/>
    <dgm:cxn modelId="{BB2C2B5E-0C33-429A-B313-39185DFEBED2}" srcId="{4C5E4D4B-12C8-467C-BFB9-A0F19F3F2D6E}" destId="{64AC548E-54FD-4386-BA0C-1CBC9E6AF94C}" srcOrd="1" destOrd="0" parTransId="{31244D07-E9DD-4F32-900F-5899DDEF3EB9}" sibTransId="{0AC33B39-301E-44A9-B9E7-B90ECDC509F1}"/>
    <dgm:cxn modelId="{FF3EFAD3-2051-43CE-B7B8-D7A5B399D371}" type="presOf" srcId="{167B11CE-DDBD-48F6-98B5-61DF75717783}" destId="{4C5E0D96-6032-441F-B1D0-80027FA7C6FD}" srcOrd="0" destOrd="0" presId="urn:microsoft.com/office/officeart/2005/8/layout/chevron1"/>
    <dgm:cxn modelId="{75AAB04C-657D-4C81-8D5B-294164F08211}" srcId="{4C5E4D4B-12C8-467C-BFB9-A0F19F3F2D6E}" destId="{167B11CE-DDBD-48F6-98B5-61DF75717783}" srcOrd="2" destOrd="0" parTransId="{5983854C-5614-4523-B7D8-4D2BF9E52651}" sibTransId="{9AB28B2C-8104-4B98-84F1-C2C3253D828A}"/>
    <dgm:cxn modelId="{6DBFB3C2-F016-49F3-8519-447269DA10F4}" type="presOf" srcId="{67135949-428F-4BB7-ADBD-A19C3651CD11}" destId="{8459E988-0AD5-49EE-A48C-0EB0DA676DEB}" srcOrd="0" destOrd="0" presId="urn:microsoft.com/office/officeart/2005/8/layout/chevron1"/>
    <dgm:cxn modelId="{E381422D-407C-4E7A-A3A6-223104A85E64}" type="presOf" srcId="{F221FCD9-E784-4096-A0F5-EF4150CF78E3}" destId="{D7ED98E9-5EA5-4255-A6FB-BA3B50CB90DB}" srcOrd="0" destOrd="0" presId="urn:microsoft.com/office/officeart/2005/8/layout/chevron1"/>
    <dgm:cxn modelId="{771B0F0B-3487-4669-9612-AB76D562A3BC}" type="presParOf" srcId="{FE1E43D9-B2D6-4413-8B13-3BEC6B44A1FE}" destId="{D7ED98E9-5EA5-4255-A6FB-BA3B50CB90DB}" srcOrd="0" destOrd="0" presId="urn:microsoft.com/office/officeart/2005/8/layout/chevron1"/>
    <dgm:cxn modelId="{90B2F88B-53A2-4DD9-9D26-ABBE322061B9}" type="presParOf" srcId="{FE1E43D9-B2D6-4413-8B13-3BEC6B44A1FE}" destId="{3B999F3E-E2FB-4F61-BD64-0ECF433DD099}" srcOrd="1" destOrd="0" presId="urn:microsoft.com/office/officeart/2005/8/layout/chevron1"/>
    <dgm:cxn modelId="{ABCC299D-5FDB-45AB-A92C-89988911B2F3}" type="presParOf" srcId="{FE1E43D9-B2D6-4413-8B13-3BEC6B44A1FE}" destId="{FF2693A7-4FE6-4874-A9D7-894AA25E4B60}" srcOrd="2" destOrd="0" presId="urn:microsoft.com/office/officeart/2005/8/layout/chevron1"/>
    <dgm:cxn modelId="{D035223D-C6FA-4F5A-8ADA-F2A3BA4332B1}" type="presParOf" srcId="{FE1E43D9-B2D6-4413-8B13-3BEC6B44A1FE}" destId="{92F85462-D294-4A61-968B-E1635BF4CED5}" srcOrd="3" destOrd="0" presId="urn:microsoft.com/office/officeart/2005/8/layout/chevron1"/>
    <dgm:cxn modelId="{00080EFF-11C8-4D3B-8F42-71959EF80BF4}" type="presParOf" srcId="{FE1E43D9-B2D6-4413-8B13-3BEC6B44A1FE}" destId="{4C5E0D96-6032-441F-B1D0-80027FA7C6FD}" srcOrd="4" destOrd="0" presId="urn:microsoft.com/office/officeart/2005/8/layout/chevron1"/>
    <dgm:cxn modelId="{18E5AD3E-BA9E-4AE6-B129-98D44E0C82CA}" type="presParOf" srcId="{FE1E43D9-B2D6-4413-8B13-3BEC6B44A1FE}" destId="{2E179C73-CBE6-4FA7-AB52-0536E7816C53}" srcOrd="5" destOrd="0" presId="urn:microsoft.com/office/officeart/2005/8/layout/chevron1"/>
    <dgm:cxn modelId="{DB6D8C27-058B-439C-AF21-781E58117E75}" type="presParOf" srcId="{FE1E43D9-B2D6-4413-8B13-3BEC6B44A1FE}" destId="{BC24075B-4AD2-49B5-9618-741A7EEF315D}" srcOrd="6" destOrd="0" presId="urn:microsoft.com/office/officeart/2005/8/layout/chevron1"/>
    <dgm:cxn modelId="{ACABEDE4-88BB-44DA-9200-D35BE03A7FD5}" type="presParOf" srcId="{FE1E43D9-B2D6-4413-8B13-3BEC6B44A1FE}" destId="{987B128C-D617-4519-8310-AE4CC3A84FCD}" srcOrd="7" destOrd="0" presId="urn:microsoft.com/office/officeart/2005/8/layout/chevron1"/>
    <dgm:cxn modelId="{A8F39DCB-C98E-4A92-9F5B-4FB8385D9339}" type="presParOf" srcId="{FE1E43D9-B2D6-4413-8B13-3BEC6B44A1FE}" destId="{8459E988-0AD5-49EE-A48C-0EB0DA676DE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5E4D4B-12C8-467C-BFB9-A0F19F3F2D6E}" type="doc">
      <dgm:prSet loTypeId="urn:microsoft.com/office/officeart/2005/8/layout/chevron1" loCatId="process" qsTypeId="urn:microsoft.com/office/officeart/2005/8/quickstyle/simple1" qsCatId="simple" csTypeId="urn:microsoft.com/office/officeart/2005/8/colors/accent1_4" csCatId="accent1" phldr="1"/>
      <dgm:spPr/>
    </dgm:pt>
    <dgm:pt modelId="{F221FCD9-E784-4096-A0F5-EF4150CF78E3}">
      <dgm:prSet phldrT="[Text]" custT="1"/>
      <dgm:spPr/>
      <dgm:t>
        <a:bodyPr/>
        <a:lstStyle/>
        <a:p>
          <a:r>
            <a:rPr lang="en-US" sz="2400" dirty="0"/>
            <a:t>Hire</a:t>
          </a:r>
        </a:p>
      </dgm:t>
    </dgm:pt>
    <dgm:pt modelId="{4C8A9FB6-3197-455B-B097-D93594A9A370}" type="parTrans" cxnId="{301B1B1E-55F4-45D5-93F5-2F77ED7105F7}">
      <dgm:prSet/>
      <dgm:spPr/>
      <dgm:t>
        <a:bodyPr/>
        <a:lstStyle/>
        <a:p>
          <a:endParaRPr lang="en-US"/>
        </a:p>
      </dgm:t>
    </dgm:pt>
    <dgm:pt modelId="{7C973FE3-CD6A-466F-984C-EB26FEDBA626}" type="sibTrans" cxnId="{301B1B1E-55F4-45D5-93F5-2F77ED7105F7}">
      <dgm:prSet/>
      <dgm:spPr/>
      <dgm:t>
        <a:bodyPr/>
        <a:lstStyle/>
        <a:p>
          <a:endParaRPr lang="en-US"/>
        </a:p>
      </dgm:t>
    </dgm:pt>
    <dgm:pt modelId="{64AC548E-54FD-4386-BA0C-1CBC9E6AF94C}">
      <dgm:prSet phldrT="[Text]" custT="1"/>
      <dgm:spPr/>
      <dgm:t>
        <a:bodyPr/>
        <a:lstStyle/>
        <a:p>
          <a:r>
            <a:rPr lang="en-US" sz="1600" dirty="0"/>
            <a:t>Appraisal</a:t>
          </a:r>
        </a:p>
      </dgm:t>
    </dgm:pt>
    <dgm:pt modelId="{31244D07-E9DD-4F32-900F-5899DDEF3EB9}" type="parTrans" cxnId="{BB2C2B5E-0C33-429A-B313-39185DFEBED2}">
      <dgm:prSet/>
      <dgm:spPr/>
      <dgm:t>
        <a:bodyPr/>
        <a:lstStyle/>
        <a:p>
          <a:endParaRPr lang="en-US"/>
        </a:p>
      </dgm:t>
    </dgm:pt>
    <dgm:pt modelId="{0AC33B39-301E-44A9-B9E7-B90ECDC509F1}" type="sibTrans" cxnId="{BB2C2B5E-0C33-429A-B313-39185DFEBED2}">
      <dgm:prSet/>
      <dgm:spPr/>
      <dgm:t>
        <a:bodyPr/>
        <a:lstStyle/>
        <a:p>
          <a:endParaRPr lang="en-US"/>
        </a:p>
      </dgm:t>
    </dgm:pt>
    <dgm:pt modelId="{167B11CE-DDBD-48F6-98B5-61DF75717783}">
      <dgm:prSet phldrT="[Text]" custT="1"/>
      <dgm:spPr/>
      <dgm:t>
        <a:bodyPr/>
        <a:lstStyle/>
        <a:p>
          <a:r>
            <a:rPr lang="en-US" sz="1600" dirty="0"/>
            <a:t>Merit</a:t>
          </a:r>
        </a:p>
      </dgm:t>
    </dgm:pt>
    <dgm:pt modelId="{5983854C-5614-4523-B7D8-4D2BF9E52651}" type="parTrans" cxnId="{75AAB04C-657D-4C81-8D5B-294164F08211}">
      <dgm:prSet/>
      <dgm:spPr/>
      <dgm:t>
        <a:bodyPr/>
        <a:lstStyle/>
        <a:p>
          <a:endParaRPr lang="en-US"/>
        </a:p>
      </dgm:t>
    </dgm:pt>
    <dgm:pt modelId="{9AB28B2C-8104-4B98-84F1-C2C3253D828A}" type="sibTrans" cxnId="{75AAB04C-657D-4C81-8D5B-294164F08211}">
      <dgm:prSet/>
      <dgm:spPr/>
      <dgm:t>
        <a:bodyPr/>
        <a:lstStyle/>
        <a:p>
          <a:endParaRPr lang="en-US"/>
        </a:p>
      </dgm:t>
    </dgm:pt>
    <dgm:pt modelId="{1AC5BB0F-DAB2-4BC4-A116-E02673B7038C}">
      <dgm:prSet phldrT="[Text]" custT="1"/>
      <dgm:spPr/>
      <dgm:t>
        <a:bodyPr/>
        <a:lstStyle/>
        <a:p>
          <a:r>
            <a:rPr lang="en-US" sz="1400" dirty="0"/>
            <a:t>Promotions</a:t>
          </a:r>
        </a:p>
      </dgm:t>
    </dgm:pt>
    <dgm:pt modelId="{3F81B5AC-D84A-4F56-BE73-6CDCDE75C492}" type="parTrans" cxnId="{FD9EF6AA-37B6-405F-83F5-3D0D6FE21982}">
      <dgm:prSet/>
      <dgm:spPr/>
      <dgm:t>
        <a:bodyPr/>
        <a:lstStyle/>
        <a:p>
          <a:endParaRPr lang="en-US"/>
        </a:p>
      </dgm:t>
    </dgm:pt>
    <dgm:pt modelId="{283FDCF7-C813-44F3-892A-5356464466E4}" type="sibTrans" cxnId="{FD9EF6AA-37B6-405F-83F5-3D0D6FE21982}">
      <dgm:prSet/>
      <dgm:spPr/>
      <dgm:t>
        <a:bodyPr/>
        <a:lstStyle/>
        <a:p>
          <a:endParaRPr lang="en-US"/>
        </a:p>
      </dgm:t>
    </dgm:pt>
    <dgm:pt modelId="{67135949-428F-4BB7-ADBD-A19C3651CD11}">
      <dgm:prSet phldrT="[Text]" custT="1"/>
      <dgm:spPr/>
      <dgm:t>
        <a:bodyPr/>
        <a:lstStyle/>
        <a:p>
          <a:r>
            <a:rPr lang="en-US" sz="1400" dirty="0"/>
            <a:t>Adjustments</a:t>
          </a:r>
        </a:p>
      </dgm:t>
    </dgm:pt>
    <dgm:pt modelId="{801E19D9-ED1A-4E0D-A4CA-7B1289E67A3D}" type="parTrans" cxnId="{77D466BC-54B1-44C0-9AA0-47FD7F46D81E}">
      <dgm:prSet/>
      <dgm:spPr/>
      <dgm:t>
        <a:bodyPr/>
        <a:lstStyle/>
        <a:p>
          <a:endParaRPr lang="en-US"/>
        </a:p>
      </dgm:t>
    </dgm:pt>
    <dgm:pt modelId="{19ECF295-23EC-4224-B6C2-9EE32F6571B3}" type="sibTrans" cxnId="{77D466BC-54B1-44C0-9AA0-47FD7F46D81E}">
      <dgm:prSet/>
      <dgm:spPr/>
      <dgm:t>
        <a:bodyPr/>
        <a:lstStyle/>
        <a:p>
          <a:endParaRPr lang="en-US"/>
        </a:p>
      </dgm:t>
    </dgm:pt>
    <dgm:pt modelId="{FE1E43D9-B2D6-4413-8B13-3BEC6B44A1FE}" type="pres">
      <dgm:prSet presAssocID="{4C5E4D4B-12C8-467C-BFB9-A0F19F3F2D6E}" presName="Name0" presStyleCnt="0">
        <dgm:presLayoutVars>
          <dgm:dir/>
          <dgm:animLvl val="lvl"/>
          <dgm:resizeHandles val="exact"/>
        </dgm:presLayoutVars>
      </dgm:prSet>
      <dgm:spPr/>
    </dgm:pt>
    <dgm:pt modelId="{D7ED98E9-5EA5-4255-A6FB-BA3B50CB90DB}" type="pres">
      <dgm:prSet presAssocID="{F221FCD9-E784-4096-A0F5-EF4150CF78E3}" presName="parTxOnly" presStyleLbl="node1" presStyleIdx="0" presStyleCnt="5" custLinFactNeighborX="-1124" custLinFactNeighborY="-35">
        <dgm:presLayoutVars>
          <dgm:chMax val="0"/>
          <dgm:chPref val="0"/>
          <dgm:bulletEnabled val="1"/>
        </dgm:presLayoutVars>
      </dgm:prSet>
      <dgm:spPr/>
      <dgm:t>
        <a:bodyPr/>
        <a:lstStyle/>
        <a:p>
          <a:endParaRPr lang="en-US"/>
        </a:p>
      </dgm:t>
    </dgm:pt>
    <dgm:pt modelId="{3B999F3E-E2FB-4F61-BD64-0ECF433DD099}" type="pres">
      <dgm:prSet presAssocID="{7C973FE3-CD6A-466F-984C-EB26FEDBA626}" presName="parTxOnlySpace" presStyleCnt="0"/>
      <dgm:spPr/>
    </dgm:pt>
    <dgm:pt modelId="{FF2693A7-4FE6-4874-A9D7-894AA25E4B60}" type="pres">
      <dgm:prSet presAssocID="{64AC548E-54FD-4386-BA0C-1CBC9E6AF94C}" presName="parTxOnly" presStyleLbl="node1" presStyleIdx="1" presStyleCnt="5">
        <dgm:presLayoutVars>
          <dgm:chMax val="0"/>
          <dgm:chPref val="0"/>
          <dgm:bulletEnabled val="1"/>
        </dgm:presLayoutVars>
      </dgm:prSet>
      <dgm:spPr/>
      <dgm:t>
        <a:bodyPr/>
        <a:lstStyle/>
        <a:p>
          <a:endParaRPr lang="en-US"/>
        </a:p>
      </dgm:t>
    </dgm:pt>
    <dgm:pt modelId="{92F85462-D294-4A61-968B-E1635BF4CED5}" type="pres">
      <dgm:prSet presAssocID="{0AC33B39-301E-44A9-B9E7-B90ECDC509F1}" presName="parTxOnlySpace" presStyleCnt="0"/>
      <dgm:spPr/>
    </dgm:pt>
    <dgm:pt modelId="{4C5E0D96-6032-441F-B1D0-80027FA7C6FD}" type="pres">
      <dgm:prSet presAssocID="{167B11CE-DDBD-48F6-98B5-61DF75717783}" presName="parTxOnly" presStyleLbl="node1" presStyleIdx="2" presStyleCnt="5">
        <dgm:presLayoutVars>
          <dgm:chMax val="0"/>
          <dgm:chPref val="0"/>
          <dgm:bulletEnabled val="1"/>
        </dgm:presLayoutVars>
      </dgm:prSet>
      <dgm:spPr/>
      <dgm:t>
        <a:bodyPr/>
        <a:lstStyle/>
        <a:p>
          <a:endParaRPr lang="en-US"/>
        </a:p>
      </dgm:t>
    </dgm:pt>
    <dgm:pt modelId="{2E179C73-CBE6-4FA7-AB52-0536E7816C53}" type="pres">
      <dgm:prSet presAssocID="{9AB28B2C-8104-4B98-84F1-C2C3253D828A}" presName="parTxOnlySpace" presStyleCnt="0"/>
      <dgm:spPr/>
    </dgm:pt>
    <dgm:pt modelId="{BC24075B-4AD2-49B5-9618-741A7EEF315D}" type="pres">
      <dgm:prSet presAssocID="{1AC5BB0F-DAB2-4BC4-A116-E02673B7038C}" presName="parTxOnly" presStyleLbl="node1" presStyleIdx="3" presStyleCnt="5" custScaleX="120490" custScaleY="157672">
        <dgm:presLayoutVars>
          <dgm:chMax val="0"/>
          <dgm:chPref val="0"/>
          <dgm:bulletEnabled val="1"/>
        </dgm:presLayoutVars>
      </dgm:prSet>
      <dgm:spPr/>
      <dgm:t>
        <a:bodyPr/>
        <a:lstStyle/>
        <a:p>
          <a:endParaRPr lang="en-US"/>
        </a:p>
      </dgm:t>
    </dgm:pt>
    <dgm:pt modelId="{987B128C-D617-4519-8310-AE4CC3A84FCD}" type="pres">
      <dgm:prSet presAssocID="{283FDCF7-C813-44F3-892A-5356464466E4}" presName="parTxOnlySpace" presStyleCnt="0"/>
      <dgm:spPr/>
    </dgm:pt>
    <dgm:pt modelId="{8459E988-0AD5-49EE-A48C-0EB0DA676DEB}" type="pres">
      <dgm:prSet presAssocID="{67135949-428F-4BB7-ADBD-A19C3651CD11}" presName="parTxOnly" presStyleLbl="node1" presStyleIdx="4" presStyleCnt="5" custScaleX="107483" custScaleY="102205">
        <dgm:presLayoutVars>
          <dgm:chMax val="0"/>
          <dgm:chPref val="0"/>
          <dgm:bulletEnabled val="1"/>
        </dgm:presLayoutVars>
      </dgm:prSet>
      <dgm:spPr/>
      <dgm:t>
        <a:bodyPr/>
        <a:lstStyle/>
        <a:p>
          <a:endParaRPr lang="en-US"/>
        </a:p>
      </dgm:t>
    </dgm:pt>
  </dgm:ptLst>
  <dgm:cxnLst>
    <dgm:cxn modelId="{301B1B1E-55F4-45D5-93F5-2F77ED7105F7}" srcId="{4C5E4D4B-12C8-467C-BFB9-A0F19F3F2D6E}" destId="{F221FCD9-E784-4096-A0F5-EF4150CF78E3}" srcOrd="0" destOrd="0" parTransId="{4C8A9FB6-3197-455B-B097-D93594A9A370}" sibTransId="{7C973FE3-CD6A-466F-984C-EB26FEDBA626}"/>
    <dgm:cxn modelId="{FD9EF6AA-37B6-405F-83F5-3D0D6FE21982}" srcId="{4C5E4D4B-12C8-467C-BFB9-A0F19F3F2D6E}" destId="{1AC5BB0F-DAB2-4BC4-A116-E02673B7038C}" srcOrd="3" destOrd="0" parTransId="{3F81B5AC-D84A-4F56-BE73-6CDCDE75C492}" sibTransId="{283FDCF7-C813-44F3-892A-5356464466E4}"/>
    <dgm:cxn modelId="{BB0BE94B-70D2-41CB-AB8A-C782D12FEA67}" type="presOf" srcId="{64AC548E-54FD-4386-BA0C-1CBC9E6AF94C}" destId="{FF2693A7-4FE6-4874-A9D7-894AA25E4B60}" srcOrd="0" destOrd="0" presId="urn:microsoft.com/office/officeart/2005/8/layout/chevron1"/>
    <dgm:cxn modelId="{77D466BC-54B1-44C0-9AA0-47FD7F46D81E}" srcId="{4C5E4D4B-12C8-467C-BFB9-A0F19F3F2D6E}" destId="{67135949-428F-4BB7-ADBD-A19C3651CD11}" srcOrd="4" destOrd="0" parTransId="{801E19D9-ED1A-4E0D-A4CA-7B1289E67A3D}" sibTransId="{19ECF295-23EC-4224-B6C2-9EE32F6571B3}"/>
    <dgm:cxn modelId="{536B5E31-E50B-4A0E-8D11-1B629187DCAF}" type="presOf" srcId="{1AC5BB0F-DAB2-4BC4-A116-E02673B7038C}" destId="{BC24075B-4AD2-49B5-9618-741A7EEF315D}" srcOrd="0" destOrd="0" presId="urn:microsoft.com/office/officeart/2005/8/layout/chevron1"/>
    <dgm:cxn modelId="{8BBBC2FB-6DC8-414D-9B9A-715BC3B6CF96}" type="presOf" srcId="{4C5E4D4B-12C8-467C-BFB9-A0F19F3F2D6E}" destId="{FE1E43D9-B2D6-4413-8B13-3BEC6B44A1FE}" srcOrd="0" destOrd="0" presId="urn:microsoft.com/office/officeart/2005/8/layout/chevron1"/>
    <dgm:cxn modelId="{BB2C2B5E-0C33-429A-B313-39185DFEBED2}" srcId="{4C5E4D4B-12C8-467C-BFB9-A0F19F3F2D6E}" destId="{64AC548E-54FD-4386-BA0C-1CBC9E6AF94C}" srcOrd="1" destOrd="0" parTransId="{31244D07-E9DD-4F32-900F-5899DDEF3EB9}" sibTransId="{0AC33B39-301E-44A9-B9E7-B90ECDC509F1}"/>
    <dgm:cxn modelId="{FF3EFAD3-2051-43CE-B7B8-D7A5B399D371}" type="presOf" srcId="{167B11CE-DDBD-48F6-98B5-61DF75717783}" destId="{4C5E0D96-6032-441F-B1D0-80027FA7C6FD}" srcOrd="0" destOrd="0" presId="urn:microsoft.com/office/officeart/2005/8/layout/chevron1"/>
    <dgm:cxn modelId="{75AAB04C-657D-4C81-8D5B-294164F08211}" srcId="{4C5E4D4B-12C8-467C-BFB9-A0F19F3F2D6E}" destId="{167B11CE-DDBD-48F6-98B5-61DF75717783}" srcOrd="2" destOrd="0" parTransId="{5983854C-5614-4523-B7D8-4D2BF9E52651}" sibTransId="{9AB28B2C-8104-4B98-84F1-C2C3253D828A}"/>
    <dgm:cxn modelId="{6DBFB3C2-F016-49F3-8519-447269DA10F4}" type="presOf" srcId="{67135949-428F-4BB7-ADBD-A19C3651CD11}" destId="{8459E988-0AD5-49EE-A48C-0EB0DA676DEB}" srcOrd="0" destOrd="0" presId="urn:microsoft.com/office/officeart/2005/8/layout/chevron1"/>
    <dgm:cxn modelId="{E381422D-407C-4E7A-A3A6-223104A85E64}" type="presOf" srcId="{F221FCD9-E784-4096-A0F5-EF4150CF78E3}" destId="{D7ED98E9-5EA5-4255-A6FB-BA3B50CB90DB}" srcOrd="0" destOrd="0" presId="urn:microsoft.com/office/officeart/2005/8/layout/chevron1"/>
    <dgm:cxn modelId="{771B0F0B-3487-4669-9612-AB76D562A3BC}" type="presParOf" srcId="{FE1E43D9-B2D6-4413-8B13-3BEC6B44A1FE}" destId="{D7ED98E9-5EA5-4255-A6FB-BA3B50CB90DB}" srcOrd="0" destOrd="0" presId="urn:microsoft.com/office/officeart/2005/8/layout/chevron1"/>
    <dgm:cxn modelId="{90B2F88B-53A2-4DD9-9D26-ABBE322061B9}" type="presParOf" srcId="{FE1E43D9-B2D6-4413-8B13-3BEC6B44A1FE}" destId="{3B999F3E-E2FB-4F61-BD64-0ECF433DD099}" srcOrd="1" destOrd="0" presId="urn:microsoft.com/office/officeart/2005/8/layout/chevron1"/>
    <dgm:cxn modelId="{ABCC299D-5FDB-45AB-A92C-89988911B2F3}" type="presParOf" srcId="{FE1E43D9-B2D6-4413-8B13-3BEC6B44A1FE}" destId="{FF2693A7-4FE6-4874-A9D7-894AA25E4B60}" srcOrd="2" destOrd="0" presId="urn:microsoft.com/office/officeart/2005/8/layout/chevron1"/>
    <dgm:cxn modelId="{D035223D-C6FA-4F5A-8ADA-F2A3BA4332B1}" type="presParOf" srcId="{FE1E43D9-B2D6-4413-8B13-3BEC6B44A1FE}" destId="{92F85462-D294-4A61-968B-E1635BF4CED5}" srcOrd="3" destOrd="0" presId="urn:microsoft.com/office/officeart/2005/8/layout/chevron1"/>
    <dgm:cxn modelId="{00080EFF-11C8-4D3B-8F42-71959EF80BF4}" type="presParOf" srcId="{FE1E43D9-B2D6-4413-8B13-3BEC6B44A1FE}" destId="{4C5E0D96-6032-441F-B1D0-80027FA7C6FD}" srcOrd="4" destOrd="0" presId="urn:microsoft.com/office/officeart/2005/8/layout/chevron1"/>
    <dgm:cxn modelId="{18E5AD3E-BA9E-4AE6-B129-98D44E0C82CA}" type="presParOf" srcId="{FE1E43D9-B2D6-4413-8B13-3BEC6B44A1FE}" destId="{2E179C73-CBE6-4FA7-AB52-0536E7816C53}" srcOrd="5" destOrd="0" presId="urn:microsoft.com/office/officeart/2005/8/layout/chevron1"/>
    <dgm:cxn modelId="{DB6D8C27-058B-439C-AF21-781E58117E75}" type="presParOf" srcId="{FE1E43D9-B2D6-4413-8B13-3BEC6B44A1FE}" destId="{BC24075B-4AD2-49B5-9618-741A7EEF315D}" srcOrd="6" destOrd="0" presId="urn:microsoft.com/office/officeart/2005/8/layout/chevron1"/>
    <dgm:cxn modelId="{ACABEDE4-88BB-44DA-9200-D35BE03A7FD5}" type="presParOf" srcId="{FE1E43D9-B2D6-4413-8B13-3BEC6B44A1FE}" destId="{987B128C-D617-4519-8310-AE4CC3A84FCD}" srcOrd="7" destOrd="0" presId="urn:microsoft.com/office/officeart/2005/8/layout/chevron1"/>
    <dgm:cxn modelId="{A8F39DCB-C98E-4A92-9F5B-4FB8385D9339}" type="presParOf" srcId="{FE1E43D9-B2D6-4413-8B13-3BEC6B44A1FE}" destId="{8459E988-0AD5-49EE-A48C-0EB0DA676DEB}"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5E4D4B-12C8-467C-BFB9-A0F19F3F2D6E}" type="doc">
      <dgm:prSet loTypeId="urn:microsoft.com/office/officeart/2005/8/layout/chevron1" loCatId="process" qsTypeId="urn:microsoft.com/office/officeart/2005/8/quickstyle/simple1" qsCatId="simple" csTypeId="urn:microsoft.com/office/officeart/2005/8/colors/accent1_4" csCatId="accent1" phldr="1"/>
      <dgm:spPr/>
    </dgm:pt>
    <dgm:pt modelId="{F221FCD9-E784-4096-A0F5-EF4150CF78E3}">
      <dgm:prSet phldrT="[Text]" custT="1"/>
      <dgm:spPr/>
      <dgm:t>
        <a:bodyPr/>
        <a:lstStyle/>
        <a:p>
          <a:r>
            <a:rPr lang="en-US" sz="2400" dirty="0"/>
            <a:t>Hire</a:t>
          </a:r>
        </a:p>
      </dgm:t>
    </dgm:pt>
    <dgm:pt modelId="{4C8A9FB6-3197-455B-B097-D93594A9A370}" type="parTrans" cxnId="{301B1B1E-55F4-45D5-93F5-2F77ED7105F7}">
      <dgm:prSet/>
      <dgm:spPr/>
      <dgm:t>
        <a:bodyPr/>
        <a:lstStyle/>
        <a:p>
          <a:endParaRPr lang="en-US"/>
        </a:p>
      </dgm:t>
    </dgm:pt>
    <dgm:pt modelId="{7C973FE3-CD6A-466F-984C-EB26FEDBA626}" type="sibTrans" cxnId="{301B1B1E-55F4-45D5-93F5-2F77ED7105F7}">
      <dgm:prSet/>
      <dgm:spPr/>
      <dgm:t>
        <a:bodyPr/>
        <a:lstStyle/>
        <a:p>
          <a:endParaRPr lang="en-US"/>
        </a:p>
      </dgm:t>
    </dgm:pt>
    <dgm:pt modelId="{64AC548E-54FD-4386-BA0C-1CBC9E6AF94C}">
      <dgm:prSet phldrT="[Text]" custT="1"/>
      <dgm:spPr/>
      <dgm:t>
        <a:bodyPr/>
        <a:lstStyle/>
        <a:p>
          <a:r>
            <a:rPr lang="en-US" sz="1600" dirty="0"/>
            <a:t>Appraisal</a:t>
          </a:r>
        </a:p>
      </dgm:t>
    </dgm:pt>
    <dgm:pt modelId="{31244D07-E9DD-4F32-900F-5899DDEF3EB9}" type="parTrans" cxnId="{BB2C2B5E-0C33-429A-B313-39185DFEBED2}">
      <dgm:prSet/>
      <dgm:spPr/>
      <dgm:t>
        <a:bodyPr/>
        <a:lstStyle/>
        <a:p>
          <a:endParaRPr lang="en-US"/>
        </a:p>
      </dgm:t>
    </dgm:pt>
    <dgm:pt modelId="{0AC33B39-301E-44A9-B9E7-B90ECDC509F1}" type="sibTrans" cxnId="{BB2C2B5E-0C33-429A-B313-39185DFEBED2}">
      <dgm:prSet/>
      <dgm:spPr/>
      <dgm:t>
        <a:bodyPr/>
        <a:lstStyle/>
        <a:p>
          <a:endParaRPr lang="en-US"/>
        </a:p>
      </dgm:t>
    </dgm:pt>
    <dgm:pt modelId="{167B11CE-DDBD-48F6-98B5-61DF75717783}">
      <dgm:prSet phldrT="[Text]" custT="1"/>
      <dgm:spPr/>
      <dgm:t>
        <a:bodyPr/>
        <a:lstStyle/>
        <a:p>
          <a:r>
            <a:rPr lang="en-US" sz="1600" dirty="0"/>
            <a:t>Merit</a:t>
          </a:r>
        </a:p>
      </dgm:t>
    </dgm:pt>
    <dgm:pt modelId="{5983854C-5614-4523-B7D8-4D2BF9E52651}" type="parTrans" cxnId="{75AAB04C-657D-4C81-8D5B-294164F08211}">
      <dgm:prSet/>
      <dgm:spPr/>
      <dgm:t>
        <a:bodyPr/>
        <a:lstStyle/>
        <a:p>
          <a:endParaRPr lang="en-US"/>
        </a:p>
      </dgm:t>
    </dgm:pt>
    <dgm:pt modelId="{9AB28B2C-8104-4B98-84F1-C2C3253D828A}" type="sibTrans" cxnId="{75AAB04C-657D-4C81-8D5B-294164F08211}">
      <dgm:prSet/>
      <dgm:spPr/>
      <dgm:t>
        <a:bodyPr/>
        <a:lstStyle/>
        <a:p>
          <a:endParaRPr lang="en-US"/>
        </a:p>
      </dgm:t>
    </dgm:pt>
    <dgm:pt modelId="{1AC5BB0F-DAB2-4BC4-A116-E02673B7038C}">
      <dgm:prSet phldrT="[Text]" custT="1"/>
      <dgm:spPr/>
      <dgm:t>
        <a:bodyPr/>
        <a:lstStyle/>
        <a:p>
          <a:r>
            <a:rPr lang="en-US" sz="1400" dirty="0"/>
            <a:t>Promotions</a:t>
          </a:r>
          <a:endParaRPr lang="en-US" sz="1200" dirty="0"/>
        </a:p>
      </dgm:t>
    </dgm:pt>
    <dgm:pt modelId="{3F81B5AC-D84A-4F56-BE73-6CDCDE75C492}" type="parTrans" cxnId="{FD9EF6AA-37B6-405F-83F5-3D0D6FE21982}">
      <dgm:prSet/>
      <dgm:spPr/>
      <dgm:t>
        <a:bodyPr/>
        <a:lstStyle/>
        <a:p>
          <a:endParaRPr lang="en-US"/>
        </a:p>
      </dgm:t>
    </dgm:pt>
    <dgm:pt modelId="{283FDCF7-C813-44F3-892A-5356464466E4}" type="sibTrans" cxnId="{FD9EF6AA-37B6-405F-83F5-3D0D6FE21982}">
      <dgm:prSet/>
      <dgm:spPr/>
      <dgm:t>
        <a:bodyPr/>
        <a:lstStyle/>
        <a:p>
          <a:endParaRPr lang="en-US"/>
        </a:p>
      </dgm:t>
    </dgm:pt>
    <dgm:pt modelId="{67135949-428F-4BB7-ADBD-A19C3651CD11}">
      <dgm:prSet phldrT="[Text]" custT="1"/>
      <dgm:spPr/>
      <dgm:t>
        <a:bodyPr/>
        <a:lstStyle/>
        <a:p>
          <a:r>
            <a:rPr lang="en-US" sz="1400" dirty="0"/>
            <a:t>Adjustments</a:t>
          </a:r>
        </a:p>
      </dgm:t>
    </dgm:pt>
    <dgm:pt modelId="{801E19D9-ED1A-4E0D-A4CA-7B1289E67A3D}" type="parTrans" cxnId="{77D466BC-54B1-44C0-9AA0-47FD7F46D81E}">
      <dgm:prSet/>
      <dgm:spPr/>
      <dgm:t>
        <a:bodyPr/>
        <a:lstStyle/>
        <a:p>
          <a:endParaRPr lang="en-US"/>
        </a:p>
      </dgm:t>
    </dgm:pt>
    <dgm:pt modelId="{19ECF295-23EC-4224-B6C2-9EE32F6571B3}" type="sibTrans" cxnId="{77D466BC-54B1-44C0-9AA0-47FD7F46D81E}">
      <dgm:prSet/>
      <dgm:spPr/>
      <dgm:t>
        <a:bodyPr/>
        <a:lstStyle/>
        <a:p>
          <a:endParaRPr lang="en-US"/>
        </a:p>
      </dgm:t>
    </dgm:pt>
    <dgm:pt modelId="{FE1E43D9-B2D6-4413-8B13-3BEC6B44A1FE}" type="pres">
      <dgm:prSet presAssocID="{4C5E4D4B-12C8-467C-BFB9-A0F19F3F2D6E}" presName="Name0" presStyleCnt="0">
        <dgm:presLayoutVars>
          <dgm:dir/>
          <dgm:animLvl val="lvl"/>
          <dgm:resizeHandles val="exact"/>
        </dgm:presLayoutVars>
      </dgm:prSet>
      <dgm:spPr/>
    </dgm:pt>
    <dgm:pt modelId="{D7ED98E9-5EA5-4255-A6FB-BA3B50CB90DB}" type="pres">
      <dgm:prSet presAssocID="{F221FCD9-E784-4096-A0F5-EF4150CF78E3}" presName="parTxOnly" presStyleLbl="node1" presStyleIdx="0" presStyleCnt="5" custLinFactNeighborX="-1124" custLinFactNeighborY="-35">
        <dgm:presLayoutVars>
          <dgm:chMax val="0"/>
          <dgm:chPref val="0"/>
          <dgm:bulletEnabled val="1"/>
        </dgm:presLayoutVars>
      </dgm:prSet>
      <dgm:spPr/>
      <dgm:t>
        <a:bodyPr/>
        <a:lstStyle/>
        <a:p>
          <a:endParaRPr lang="en-US"/>
        </a:p>
      </dgm:t>
    </dgm:pt>
    <dgm:pt modelId="{3B999F3E-E2FB-4F61-BD64-0ECF433DD099}" type="pres">
      <dgm:prSet presAssocID="{7C973FE3-CD6A-466F-984C-EB26FEDBA626}" presName="parTxOnlySpace" presStyleCnt="0"/>
      <dgm:spPr/>
    </dgm:pt>
    <dgm:pt modelId="{FF2693A7-4FE6-4874-A9D7-894AA25E4B60}" type="pres">
      <dgm:prSet presAssocID="{64AC548E-54FD-4386-BA0C-1CBC9E6AF94C}" presName="parTxOnly" presStyleLbl="node1" presStyleIdx="1" presStyleCnt="5">
        <dgm:presLayoutVars>
          <dgm:chMax val="0"/>
          <dgm:chPref val="0"/>
          <dgm:bulletEnabled val="1"/>
        </dgm:presLayoutVars>
      </dgm:prSet>
      <dgm:spPr/>
      <dgm:t>
        <a:bodyPr/>
        <a:lstStyle/>
        <a:p>
          <a:endParaRPr lang="en-US"/>
        </a:p>
      </dgm:t>
    </dgm:pt>
    <dgm:pt modelId="{92F85462-D294-4A61-968B-E1635BF4CED5}" type="pres">
      <dgm:prSet presAssocID="{0AC33B39-301E-44A9-B9E7-B90ECDC509F1}" presName="parTxOnlySpace" presStyleCnt="0"/>
      <dgm:spPr/>
    </dgm:pt>
    <dgm:pt modelId="{4C5E0D96-6032-441F-B1D0-80027FA7C6FD}" type="pres">
      <dgm:prSet presAssocID="{167B11CE-DDBD-48F6-98B5-61DF75717783}" presName="parTxOnly" presStyleLbl="node1" presStyleIdx="2" presStyleCnt="5">
        <dgm:presLayoutVars>
          <dgm:chMax val="0"/>
          <dgm:chPref val="0"/>
          <dgm:bulletEnabled val="1"/>
        </dgm:presLayoutVars>
      </dgm:prSet>
      <dgm:spPr/>
      <dgm:t>
        <a:bodyPr/>
        <a:lstStyle/>
        <a:p>
          <a:endParaRPr lang="en-US"/>
        </a:p>
      </dgm:t>
    </dgm:pt>
    <dgm:pt modelId="{2E179C73-CBE6-4FA7-AB52-0536E7816C53}" type="pres">
      <dgm:prSet presAssocID="{9AB28B2C-8104-4B98-84F1-C2C3253D828A}" presName="parTxOnlySpace" presStyleCnt="0"/>
      <dgm:spPr/>
    </dgm:pt>
    <dgm:pt modelId="{BC24075B-4AD2-49B5-9618-741A7EEF315D}" type="pres">
      <dgm:prSet presAssocID="{1AC5BB0F-DAB2-4BC4-A116-E02673B7038C}" presName="parTxOnly" presStyleLbl="node1" presStyleIdx="3" presStyleCnt="5" custScaleX="128177" custScaleY="102715">
        <dgm:presLayoutVars>
          <dgm:chMax val="0"/>
          <dgm:chPref val="0"/>
          <dgm:bulletEnabled val="1"/>
        </dgm:presLayoutVars>
      </dgm:prSet>
      <dgm:spPr/>
      <dgm:t>
        <a:bodyPr/>
        <a:lstStyle/>
        <a:p>
          <a:endParaRPr lang="en-US"/>
        </a:p>
      </dgm:t>
    </dgm:pt>
    <dgm:pt modelId="{987B128C-D617-4519-8310-AE4CC3A84FCD}" type="pres">
      <dgm:prSet presAssocID="{283FDCF7-C813-44F3-892A-5356464466E4}" presName="parTxOnlySpace" presStyleCnt="0"/>
      <dgm:spPr/>
    </dgm:pt>
    <dgm:pt modelId="{8459E988-0AD5-49EE-A48C-0EB0DA676DEB}" type="pres">
      <dgm:prSet presAssocID="{67135949-428F-4BB7-ADBD-A19C3651CD11}" presName="parTxOnly" presStyleLbl="node1" presStyleIdx="4" presStyleCnt="5" custScaleX="125624" custScaleY="122986">
        <dgm:presLayoutVars>
          <dgm:chMax val="0"/>
          <dgm:chPref val="0"/>
          <dgm:bulletEnabled val="1"/>
        </dgm:presLayoutVars>
      </dgm:prSet>
      <dgm:spPr/>
      <dgm:t>
        <a:bodyPr/>
        <a:lstStyle/>
        <a:p>
          <a:endParaRPr lang="en-US"/>
        </a:p>
      </dgm:t>
    </dgm:pt>
  </dgm:ptLst>
  <dgm:cxnLst>
    <dgm:cxn modelId="{301B1B1E-55F4-45D5-93F5-2F77ED7105F7}" srcId="{4C5E4D4B-12C8-467C-BFB9-A0F19F3F2D6E}" destId="{F221FCD9-E784-4096-A0F5-EF4150CF78E3}" srcOrd="0" destOrd="0" parTransId="{4C8A9FB6-3197-455B-B097-D93594A9A370}" sibTransId="{7C973FE3-CD6A-466F-984C-EB26FEDBA626}"/>
    <dgm:cxn modelId="{FD9EF6AA-37B6-405F-83F5-3D0D6FE21982}" srcId="{4C5E4D4B-12C8-467C-BFB9-A0F19F3F2D6E}" destId="{1AC5BB0F-DAB2-4BC4-A116-E02673B7038C}" srcOrd="3" destOrd="0" parTransId="{3F81B5AC-D84A-4F56-BE73-6CDCDE75C492}" sibTransId="{283FDCF7-C813-44F3-892A-5356464466E4}"/>
    <dgm:cxn modelId="{BB0BE94B-70D2-41CB-AB8A-C782D12FEA67}" type="presOf" srcId="{64AC548E-54FD-4386-BA0C-1CBC9E6AF94C}" destId="{FF2693A7-4FE6-4874-A9D7-894AA25E4B60}" srcOrd="0" destOrd="0" presId="urn:microsoft.com/office/officeart/2005/8/layout/chevron1"/>
    <dgm:cxn modelId="{77D466BC-54B1-44C0-9AA0-47FD7F46D81E}" srcId="{4C5E4D4B-12C8-467C-BFB9-A0F19F3F2D6E}" destId="{67135949-428F-4BB7-ADBD-A19C3651CD11}" srcOrd="4" destOrd="0" parTransId="{801E19D9-ED1A-4E0D-A4CA-7B1289E67A3D}" sibTransId="{19ECF295-23EC-4224-B6C2-9EE32F6571B3}"/>
    <dgm:cxn modelId="{536B5E31-E50B-4A0E-8D11-1B629187DCAF}" type="presOf" srcId="{1AC5BB0F-DAB2-4BC4-A116-E02673B7038C}" destId="{BC24075B-4AD2-49B5-9618-741A7EEF315D}" srcOrd="0" destOrd="0" presId="urn:microsoft.com/office/officeart/2005/8/layout/chevron1"/>
    <dgm:cxn modelId="{8BBBC2FB-6DC8-414D-9B9A-715BC3B6CF96}" type="presOf" srcId="{4C5E4D4B-12C8-467C-BFB9-A0F19F3F2D6E}" destId="{FE1E43D9-B2D6-4413-8B13-3BEC6B44A1FE}" srcOrd="0" destOrd="0" presId="urn:microsoft.com/office/officeart/2005/8/layout/chevron1"/>
    <dgm:cxn modelId="{BB2C2B5E-0C33-429A-B313-39185DFEBED2}" srcId="{4C5E4D4B-12C8-467C-BFB9-A0F19F3F2D6E}" destId="{64AC548E-54FD-4386-BA0C-1CBC9E6AF94C}" srcOrd="1" destOrd="0" parTransId="{31244D07-E9DD-4F32-900F-5899DDEF3EB9}" sibTransId="{0AC33B39-301E-44A9-B9E7-B90ECDC509F1}"/>
    <dgm:cxn modelId="{FF3EFAD3-2051-43CE-B7B8-D7A5B399D371}" type="presOf" srcId="{167B11CE-DDBD-48F6-98B5-61DF75717783}" destId="{4C5E0D96-6032-441F-B1D0-80027FA7C6FD}" srcOrd="0" destOrd="0" presId="urn:microsoft.com/office/officeart/2005/8/layout/chevron1"/>
    <dgm:cxn modelId="{75AAB04C-657D-4C81-8D5B-294164F08211}" srcId="{4C5E4D4B-12C8-467C-BFB9-A0F19F3F2D6E}" destId="{167B11CE-DDBD-48F6-98B5-61DF75717783}" srcOrd="2" destOrd="0" parTransId="{5983854C-5614-4523-B7D8-4D2BF9E52651}" sibTransId="{9AB28B2C-8104-4B98-84F1-C2C3253D828A}"/>
    <dgm:cxn modelId="{6DBFB3C2-F016-49F3-8519-447269DA10F4}" type="presOf" srcId="{67135949-428F-4BB7-ADBD-A19C3651CD11}" destId="{8459E988-0AD5-49EE-A48C-0EB0DA676DEB}" srcOrd="0" destOrd="0" presId="urn:microsoft.com/office/officeart/2005/8/layout/chevron1"/>
    <dgm:cxn modelId="{E381422D-407C-4E7A-A3A6-223104A85E64}" type="presOf" srcId="{F221FCD9-E784-4096-A0F5-EF4150CF78E3}" destId="{D7ED98E9-5EA5-4255-A6FB-BA3B50CB90DB}" srcOrd="0" destOrd="0" presId="urn:microsoft.com/office/officeart/2005/8/layout/chevron1"/>
    <dgm:cxn modelId="{771B0F0B-3487-4669-9612-AB76D562A3BC}" type="presParOf" srcId="{FE1E43D9-B2D6-4413-8B13-3BEC6B44A1FE}" destId="{D7ED98E9-5EA5-4255-A6FB-BA3B50CB90DB}" srcOrd="0" destOrd="0" presId="urn:microsoft.com/office/officeart/2005/8/layout/chevron1"/>
    <dgm:cxn modelId="{90B2F88B-53A2-4DD9-9D26-ABBE322061B9}" type="presParOf" srcId="{FE1E43D9-B2D6-4413-8B13-3BEC6B44A1FE}" destId="{3B999F3E-E2FB-4F61-BD64-0ECF433DD099}" srcOrd="1" destOrd="0" presId="urn:microsoft.com/office/officeart/2005/8/layout/chevron1"/>
    <dgm:cxn modelId="{ABCC299D-5FDB-45AB-A92C-89988911B2F3}" type="presParOf" srcId="{FE1E43D9-B2D6-4413-8B13-3BEC6B44A1FE}" destId="{FF2693A7-4FE6-4874-A9D7-894AA25E4B60}" srcOrd="2" destOrd="0" presId="urn:microsoft.com/office/officeart/2005/8/layout/chevron1"/>
    <dgm:cxn modelId="{D035223D-C6FA-4F5A-8ADA-F2A3BA4332B1}" type="presParOf" srcId="{FE1E43D9-B2D6-4413-8B13-3BEC6B44A1FE}" destId="{92F85462-D294-4A61-968B-E1635BF4CED5}" srcOrd="3" destOrd="0" presId="urn:microsoft.com/office/officeart/2005/8/layout/chevron1"/>
    <dgm:cxn modelId="{00080EFF-11C8-4D3B-8F42-71959EF80BF4}" type="presParOf" srcId="{FE1E43D9-B2D6-4413-8B13-3BEC6B44A1FE}" destId="{4C5E0D96-6032-441F-B1D0-80027FA7C6FD}" srcOrd="4" destOrd="0" presId="urn:microsoft.com/office/officeart/2005/8/layout/chevron1"/>
    <dgm:cxn modelId="{18E5AD3E-BA9E-4AE6-B129-98D44E0C82CA}" type="presParOf" srcId="{FE1E43D9-B2D6-4413-8B13-3BEC6B44A1FE}" destId="{2E179C73-CBE6-4FA7-AB52-0536E7816C53}" srcOrd="5" destOrd="0" presId="urn:microsoft.com/office/officeart/2005/8/layout/chevron1"/>
    <dgm:cxn modelId="{DB6D8C27-058B-439C-AF21-781E58117E75}" type="presParOf" srcId="{FE1E43D9-B2D6-4413-8B13-3BEC6B44A1FE}" destId="{BC24075B-4AD2-49B5-9618-741A7EEF315D}" srcOrd="6" destOrd="0" presId="urn:microsoft.com/office/officeart/2005/8/layout/chevron1"/>
    <dgm:cxn modelId="{ACABEDE4-88BB-44DA-9200-D35BE03A7FD5}" type="presParOf" srcId="{FE1E43D9-B2D6-4413-8B13-3BEC6B44A1FE}" destId="{987B128C-D617-4519-8310-AE4CC3A84FCD}" srcOrd="7" destOrd="0" presId="urn:microsoft.com/office/officeart/2005/8/layout/chevron1"/>
    <dgm:cxn modelId="{A8F39DCB-C98E-4A92-9F5B-4FB8385D9339}" type="presParOf" srcId="{FE1E43D9-B2D6-4413-8B13-3BEC6B44A1FE}" destId="{8459E988-0AD5-49EE-A48C-0EB0DA676DE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C5E4D4B-12C8-467C-BFB9-A0F19F3F2D6E}" type="doc">
      <dgm:prSet loTypeId="urn:microsoft.com/office/officeart/2005/8/layout/chevron1" loCatId="process" qsTypeId="urn:microsoft.com/office/officeart/2005/8/quickstyle/simple1" qsCatId="simple" csTypeId="urn:microsoft.com/office/officeart/2005/8/colors/accent1_4" csCatId="accent1" phldr="1"/>
      <dgm:spPr/>
    </dgm:pt>
    <dgm:pt modelId="{F221FCD9-E784-4096-A0F5-EF4150CF78E3}">
      <dgm:prSet phldrT="[Text]" custT="1"/>
      <dgm:spPr/>
      <dgm:t>
        <a:bodyPr/>
        <a:lstStyle/>
        <a:p>
          <a:r>
            <a:rPr lang="en-US" sz="2400" dirty="0"/>
            <a:t>Hire</a:t>
          </a:r>
        </a:p>
      </dgm:t>
    </dgm:pt>
    <dgm:pt modelId="{4C8A9FB6-3197-455B-B097-D93594A9A370}" type="parTrans" cxnId="{301B1B1E-55F4-45D5-93F5-2F77ED7105F7}">
      <dgm:prSet/>
      <dgm:spPr/>
      <dgm:t>
        <a:bodyPr/>
        <a:lstStyle/>
        <a:p>
          <a:endParaRPr lang="en-US"/>
        </a:p>
      </dgm:t>
    </dgm:pt>
    <dgm:pt modelId="{7C973FE3-CD6A-466F-984C-EB26FEDBA626}" type="sibTrans" cxnId="{301B1B1E-55F4-45D5-93F5-2F77ED7105F7}">
      <dgm:prSet/>
      <dgm:spPr/>
      <dgm:t>
        <a:bodyPr/>
        <a:lstStyle/>
        <a:p>
          <a:endParaRPr lang="en-US"/>
        </a:p>
      </dgm:t>
    </dgm:pt>
    <dgm:pt modelId="{64AC548E-54FD-4386-BA0C-1CBC9E6AF94C}">
      <dgm:prSet phldrT="[Text]" custT="1"/>
      <dgm:spPr/>
      <dgm:t>
        <a:bodyPr/>
        <a:lstStyle/>
        <a:p>
          <a:r>
            <a:rPr lang="en-US" sz="1600" dirty="0"/>
            <a:t>Appraisal</a:t>
          </a:r>
        </a:p>
      </dgm:t>
    </dgm:pt>
    <dgm:pt modelId="{31244D07-E9DD-4F32-900F-5899DDEF3EB9}" type="parTrans" cxnId="{BB2C2B5E-0C33-429A-B313-39185DFEBED2}">
      <dgm:prSet/>
      <dgm:spPr/>
      <dgm:t>
        <a:bodyPr/>
        <a:lstStyle/>
        <a:p>
          <a:endParaRPr lang="en-US"/>
        </a:p>
      </dgm:t>
    </dgm:pt>
    <dgm:pt modelId="{0AC33B39-301E-44A9-B9E7-B90ECDC509F1}" type="sibTrans" cxnId="{BB2C2B5E-0C33-429A-B313-39185DFEBED2}">
      <dgm:prSet/>
      <dgm:spPr/>
      <dgm:t>
        <a:bodyPr/>
        <a:lstStyle/>
        <a:p>
          <a:endParaRPr lang="en-US"/>
        </a:p>
      </dgm:t>
    </dgm:pt>
    <dgm:pt modelId="{167B11CE-DDBD-48F6-98B5-61DF75717783}">
      <dgm:prSet phldrT="[Text]" custT="1"/>
      <dgm:spPr/>
      <dgm:t>
        <a:bodyPr/>
        <a:lstStyle/>
        <a:p>
          <a:r>
            <a:rPr lang="en-US" sz="1600" dirty="0"/>
            <a:t>Merit</a:t>
          </a:r>
        </a:p>
      </dgm:t>
    </dgm:pt>
    <dgm:pt modelId="{5983854C-5614-4523-B7D8-4D2BF9E52651}" type="parTrans" cxnId="{75AAB04C-657D-4C81-8D5B-294164F08211}">
      <dgm:prSet/>
      <dgm:spPr/>
      <dgm:t>
        <a:bodyPr/>
        <a:lstStyle/>
        <a:p>
          <a:endParaRPr lang="en-US"/>
        </a:p>
      </dgm:t>
    </dgm:pt>
    <dgm:pt modelId="{9AB28B2C-8104-4B98-84F1-C2C3253D828A}" type="sibTrans" cxnId="{75AAB04C-657D-4C81-8D5B-294164F08211}">
      <dgm:prSet/>
      <dgm:spPr/>
      <dgm:t>
        <a:bodyPr/>
        <a:lstStyle/>
        <a:p>
          <a:endParaRPr lang="en-US"/>
        </a:p>
      </dgm:t>
    </dgm:pt>
    <dgm:pt modelId="{1AC5BB0F-DAB2-4BC4-A116-E02673B7038C}">
      <dgm:prSet phldrT="[Text]" custT="1"/>
      <dgm:spPr/>
      <dgm:t>
        <a:bodyPr/>
        <a:lstStyle/>
        <a:p>
          <a:r>
            <a:rPr lang="en-US" sz="1400" dirty="0"/>
            <a:t>Promotions</a:t>
          </a:r>
          <a:endParaRPr lang="en-US" sz="1200" dirty="0"/>
        </a:p>
      </dgm:t>
    </dgm:pt>
    <dgm:pt modelId="{3F81B5AC-D84A-4F56-BE73-6CDCDE75C492}" type="parTrans" cxnId="{FD9EF6AA-37B6-405F-83F5-3D0D6FE21982}">
      <dgm:prSet/>
      <dgm:spPr/>
      <dgm:t>
        <a:bodyPr/>
        <a:lstStyle/>
        <a:p>
          <a:endParaRPr lang="en-US"/>
        </a:p>
      </dgm:t>
    </dgm:pt>
    <dgm:pt modelId="{283FDCF7-C813-44F3-892A-5356464466E4}" type="sibTrans" cxnId="{FD9EF6AA-37B6-405F-83F5-3D0D6FE21982}">
      <dgm:prSet/>
      <dgm:spPr/>
      <dgm:t>
        <a:bodyPr/>
        <a:lstStyle/>
        <a:p>
          <a:endParaRPr lang="en-US"/>
        </a:p>
      </dgm:t>
    </dgm:pt>
    <dgm:pt modelId="{67135949-428F-4BB7-ADBD-A19C3651CD11}">
      <dgm:prSet phldrT="[Text]" custT="1"/>
      <dgm:spPr/>
      <dgm:t>
        <a:bodyPr/>
        <a:lstStyle/>
        <a:p>
          <a:r>
            <a:rPr lang="en-US" sz="1400" dirty="0"/>
            <a:t>Adjustments</a:t>
          </a:r>
        </a:p>
      </dgm:t>
    </dgm:pt>
    <dgm:pt modelId="{801E19D9-ED1A-4E0D-A4CA-7B1289E67A3D}" type="parTrans" cxnId="{77D466BC-54B1-44C0-9AA0-47FD7F46D81E}">
      <dgm:prSet/>
      <dgm:spPr/>
      <dgm:t>
        <a:bodyPr/>
        <a:lstStyle/>
        <a:p>
          <a:endParaRPr lang="en-US"/>
        </a:p>
      </dgm:t>
    </dgm:pt>
    <dgm:pt modelId="{19ECF295-23EC-4224-B6C2-9EE32F6571B3}" type="sibTrans" cxnId="{77D466BC-54B1-44C0-9AA0-47FD7F46D81E}">
      <dgm:prSet/>
      <dgm:spPr/>
      <dgm:t>
        <a:bodyPr/>
        <a:lstStyle/>
        <a:p>
          <a:endParaRPr lang="en-US"/>
        </a:p>
      </dgm:t>
    </dgm:pt>
    <dgm:pt modelId="{FE1E43D9-B2D6-4413-8B13-3BEC6B44A1FE}" type="pres">
      <dgm:prSet presAssocID="{4C5E4D4B-12C8-467C-BFB9-A0F19F3F2D6E}" presName="Name0" presStyleCnt="0">
        <dgm:presLayoutVars>
          <dgm:dir/>
          <dgm:animLvl val="lvl"/>
          <dgm:resizeHandles val="exact"/>
        </dgm:presLayoutVars>
      </dgm:prSet>
      <dgm:spPr/>
    </dgm:pt>
    <dgm:pt modelId="{D7ED98E9-5EA5-4255-A6FB-BA3B50CB90DB}" type="pres">
      <dgm:prSet presAssocID="{F221FCD9-E784-4096-A0F5-EF4150CF78E3}" presName="parTxOnly" presStyleLbl="node1" presStyleIdx="0" presStyleCnt="5" custLinFactNeighborX="-1124" custLinFactNeighborY="-35">
        <dgm:presLayoutVars>
          <dgm:chMax val="0"/>
          <dgm:chPref val="0"/>
          <dgm:bulletEnabled val="1"/>
        </dgm:presLayoutVars>
      </dgm:prSet>
      <dgm:spPr/>
      <dgm:t>
        <a:bodyPr/>
        <a:lstStyle/>
        <a:p>
          <a:endParaRPr lang="en-US"/>
        </a:p>
      </dgm:t>
    </dgm:pt>
    <dgm:pt modelId="{3B999F3E-E2FB-4F61-BD64-0ECF433DD099}" type="pres">
      <dgm:prSet presAssocID="{7C973FE3-CD6A-466F-984C-EB26FEDBA626}" presName="parTxOnlySpace" presStyleCnt="0"/>
      <dgm:spPr/>
    </dgm:pt>
    <dgm:pt modelId="{FF2693A7-4FE6-4874-A9D7-894AA25E4B60}" type="pres">
      <dgm:prSet presAssocID="{64AC548E-54FD-4386-BA0C-1CBC9E6AF94C}" presName="parTxOnly" presStyleLbl="node1" presStyleIdx="1" presStyleCnt="5">
        <dgm:presLayoutVars>
          <dgm:chMax val="0"/>
          <dgm:chPref val="0"/>
          <dgm:bulletEnabled val="1"/>
        </dgm:presLayoutVars>
      </dgm:prSet>
      <dgm:spPr/>
      <dgm:t>
        <a:bodyPr/>
        <a:lstStyle/>
        <a:p>
          <a:endParaRPr lang="en-US"/>
        </a:p>
      </dgm:t>
    </dgm:pt>
    <dgm:pt modelId="{92F85462-D294-4A61-968B-E1635BF4CED5}" type="pres">
      <dgm:prSet presAssocID="{0AC33B39-301E-44A9-B9E7-B90ECDC509F1}" presName="parTxOnlySpace" presStyleCnt="0"/>
      <dgm:spPr/>
    </dgm:pt>
    <dgm:pt modelId="{4C5E0D96-6032-441F-B1D0-80027FA7C6FD}" type="pres">
      <dgm:prSet presAssocID="{167B11CE-DDBD-48F6-98B5-61DF75717783}" presName="parTxOnly" presStyleLbl="node1" presStyleIdx="2" presStyleCnt="5">
        <dgm:presLayoutVars>
          <dgm:chMax val="0"/>
          <dgm:chPref val="0"/>
          <dgm:bulletEnabled val="1"/>
        </dgm:presLayoutVars>
      </dgm:prSet>
      <dgm:spPr/>
      <dgm:t>
        <a:bodyPr/>
        <a:lstStyle/>
        <a:p>
          <a:endParaRPr lang="en-US"/>
        </a:p>
      </dgm:t>
    </dgm:pt>
    <dgm:pt modelId="{2E179C73-CBE6-4FA7-AB52-0536E7816C53}" type="pres">
      <dgm:prSet presAssocID="{9AB28B2C-8104-4B98-84F1-C2C3253D828A}" presName="parTxOnlySpace" presStyleCnt="0"/>
      <dgm:spPr/>
    </dgm:pt>
    <dgm:pt modelId="{BC24075B-4AD2-49B5-9618-741A7EEF315D}" type="pres">
      <dgm:prSet presAssocID="{1AC5BB0F-DAB2-4BC4-A116-E02673B7038C}" presName="parTxOnly" presStyleLbl="node1" presStyleIdx="3" presStyleCnt="5" custScaleX="128177" custScaleY="102715">
        <dgm:presLayoutVars>
          <dgm:chMax val="0"/>
          <dgm:chPref val="0"/>
          <dgm:bulletEnabled val="1"/>
        </dgm:presLayoutVars>
      </dgm:prSet>
      <dgm:spPr/>
      <dgm:t>
        <a:bodyPr/>
        <a:lstStyle/>
        <a:p>
          <a:endParaRPr lang="en-US"/>
        </a:p>
      </dgm:t>
    </dgm:pt>
    <dgm:pt modelId="{987B128C-D617-4519-8310-AE4CC3A84FCD}" type="pres">
      <dgm:prSet presAssocID="{283FDCF7-C813-44F3-892A-5356464466E4}" presName="parTxOnlySpace" presStyleCnt="0"/>
      <dgm:spPr/>
    </dgm:pt>
    <dgm:pt modelId="{8459E988-0AD5-49EE-A48C-0EB0DA676DEB}" type="pres">
      <dgm:prSet presAssocID="{67135949-428F-4BB7-ADBD-A19C3651CD11}" presName="parTxOnly" presStyleLbl="node1" presStyleIdx="4" presStyleCnt="5" custScaleX="125624" custScaleY="122986">
        <dgm:presLayoutVars>
          <dgm:chMax val="0"/>
          <dgm:chPref val="0"/>
          <dgm:bulletEnabled val="1"/>
        </dgm:presLayoutVars>
      </dgm:prSet>
      <dgm:spPr/>
      <dgm:t>
        <a:bodyPr/>
        <a:lstStyle/>
        <a:p>
          <a:endParaRPr lang="en-US"/>
        </a:p>
      </dgm:t>
    </dgm:pt>
  </dgm:ptLst>
  <dgm:cxnLst>
    <dgm:cxn modelId="{301B1B1E-55F4-45D5-93F5-2F77ED7105F7}" srcId="{4C5E4D4B-12C8-467C-BFB9-A0F19F3F2D6E}" destId="{F221FCD9-E784-4096-A0F5-EF4150CF78E3}" srcOrd="0" destOrd="0" parTransId="{4C8A9FB6-3197-455B-B097-D93594A9A370}" sibTransId="{7C973FE3-CD6A-466F-984C-EB26FEDBA626}"/>
    <dgm:cxn modelId="{FD9EF6AA-37B6-405F-83F5-3D0D6FE21982}" srcId="{4C5E4D4B-12C8-467C-BFB9-A0F19F3F2D6E}" destId="{1AC5BB0F-DAB2-4BC4-A116-E02673B7038C}" srcOrd="3" destOrd="0" parTransId="{3F81B5AC-D84A-4F56-BE73-6CDCDE75C492}" sibTransId="{283FDCF7-C813-44F3-892A-5356464466E4}"/>
    <dgm:cxn modelId="{BB0BE94B-70D2-41CB-AB8A-C782D12FEA67}" type="presOf" srcId="{64AC548E-54FD-4386-BA0C-1CBC9E6AF94C}" destId="{FF2693A7-4FE6-4874-A9D7-894AA25E4B60}" srcOrd="0" destOrd="0" presId="urn:microsoft.com/office/officeart/2005/8/layout/chevron1"/>
    <dgm:cxn modelId="{77D466BC-54B1-44C0-9AA0-47FD7F46D81E}" srcId="{4C5E4D4B-12C8-467C-BFB9-A0F19F3F2D6E}" destId="{67135949-428F-4BB7-ADBD-A19C3651CD11}" srcOrd="4" destOrd="0" parTransId="{801E19D9-ED1A-4E0D-A4CA-7B1289E67A3D}" sibTransId="{19ECF295-23EC-4224-B6C2-9EE32F6571B3}"/>
    <dgm:cxn modelId="{536B5E31-E50B-4A0E-8D11-1B629187DCAF}" type="presOf" srcId="{1AC5BB0F-DAB2-4BC4-A116-E02673B7038C}" destId="{BC24075B-4AD2-49B5-9618-741A7EEF315D}" srcOrd="0" destOrd="0" presId="urn:microsoft.com/office/officeart/2005/8/layout/chevron1"/>
    <dgm:cxn modelId="{8BBBC2FB-6DC8-414D-9B9A-715BC3B6CF96}" type="presOf" srcId="{4C5E4D4B-12C8-467C-BFB9-A0F19F3F2D6E}" destId="{FE1E43D9-B2D6-4413-8B13-3BEC6B44A1FE}" srcOrd="0" destOrd="0" presId="urn:microsoft.com/office/officeart/2005/8/layout/chevron1"/>
    <dgm:cxn modelId="{BB2C2B5E-0C33-429A-B313-39185DFEBED2}" srcId="{4C5E4D4B-12C8-467C-BFB9-A0F19F3F2D6E}" destId="{64AC548E-54FD-4386-BA0C-1CBC9E6AF94C}" srcOrd="1" destOrd="0" parTransId="{31244D07-E9DD-4F32-900F-5899DDEF3EB9}" sibTransId="{0AC33B39-301E-44A9-B9E7-B90ECDC509F1}"/>
    <dgm:cxn modelId="{FF3EFAD3-2051-43CE-B7B8-D7A5B399D371}" type="presOf" srcId="{167B11CE-DDBD-48F6-98B5-61DF75717783}" destId="{4C5E0D96-6032-441F-B1D0-80027FA7C6FD}" srcOrd="0" destOrd="0" presId="urn:microsoft.com/office/officeart/2005/8/layout/chevron1"/>
    <dgm:cxn modelId="{75AAB04C-657D-4C81-8D5B-294164F08211}" srcId="{4C5E4D4B-12C8-467C-BFB9-A0F19F3F2D6E}" destId="{167B11CE-DDBD-48F6-98B5-61DF75717783}" srcOrd="2" destOrd="0" parTransId="{5983854C-5614-4523-B7D8-4D2BF9E52651}" sibTransId="{9AB28B2C-8104-4B98-84F1-C2C3253D828A}"/>
    <dgm:cxn modelId="{6DBFB3C2-F016-49F3-8519-447269DA10F4}" type="presOf" srcId="{67135949-428F-4BB7-ADBD-A19C3651CD11}" destId="{8459E988-0AD5-49EE-A48C-0EB0DA676DEB}" srcOrd="0" destOrd="0" presId="urn:microsoft.com/office/officeart/2005/8/layout/chevron1"/>
    <dgm:cxn modelId="{E381422D-407C-4E7A-A3A6-223104A85E64}" type="presOf" srcId="{F221FCD9-E784-4096-A0F5-EF4150CF78E3}" destId="{D7ED98E9-5EA5-4255-A6FB-BA3B50CB90DB}" srcOrd="0" destOrd="0" presId="urn:microsoft.com/office/officeart/2005/8/layout/chevron1"/>
    <dgm:cxn modelId="{771B0F0B-3487-4669-9612-AB76D562A3BC}" type="presParOf" srcId="{FE1E43D9-B2D6-4413-8B13-3BEC6B44A1FE}" destId="{D7ED98E9-5EA5-4255-A6FB-BA3B50CB90DB}" srcOrd="0" destOrd="0" presId="urn:microsoft.com/office/officeart/2005/8/layout/chevron1"/>
    <dgm:cxn modelId="{90B2F88B-53A2-4DD9-9D26-ABBE322061B9}" type="presParOf" srcId="{FE1E43D9-B2D6-4413-8B13-3BEC6B44A1FE}" destId="{3B999F3E-E2FB-4F61-BD64-0ECF433DD099}" srcOrd="1" destOrd="0" presId="urn:microsoft.com/office/officeart/2005/8/layout/chevron1"/>
    <dgm:cxn modelId="{ABCC299D-5FDB-45AB-A92C-89988911B2F3}" type="presParOf" srcId="{FE1E43D9-B2D6-4413-8B13-3BEC6B44A1FE}" destId="{FF2693A7-4FE6-4874-A9D7-894AA25E4B60}" srcOrd="2" destOrd="0" presId="urn:microsoft.com/office/officeart/2005/8/layout/chevron1"/>
    <dgm:cxn modelId="{D035223D-C6FA-4F5A-8ADA-F2A3BA4332B1}" type="presParOf" srcId="{FE1E43D9-B2D6-4413-8B13-3BEC6B44A1FE}" destId="{92F85462-D294-4A61-968B-E1635BF4CED5}" srcOrd="3" destOrd="0" presId="urn:microsoft.com/office/officeart/2005/8/layout/chevron1"/>
    <dgm:cxn modelId="{00080EFF-11C8-4D3B-8F42-71959EF80BF4}" type="presParOf" srcId="{FE1E43D9-B2D6-4413-8B13-3BEC6B44A1FE}" destId="{4C5E0D96-6032-441F-B1D0-80027FA7C6FD}" srcOrd="4" destOrd="0" presId="urn:microsoft.com/office/officeart/2005/8/layout/chevron1"/>
    <dgm:cxn modelId="{18E5AD3E-BA9E-4AE6-B129-98D44E0C82CA}" type="presParOf" srcId="{FE1E43D9-B2D6-4413-8B13-3BEC6B44A1FE}" destId="{2E179C73-CBE6-4FA7-AB52-0536E7816C53}" srcOrd="5" destOrd="0" presId="urn:microsoft.com/office/officeart/2005/8/layout/chevron1"/>
    <dgm:cxn modelId="{DB6D8C27-058B-439C-AF21-781E58117E75}" type="presParOf" srcId="{FE1E43D9-B2D6-4413-8B13-3BEC6B44A1FE}" destId="{BC24075B-4AD2-49B5-9618-741A7EEF315D}" srcOrd="6" destOrd="0" presId="urn:microsoft.com/office/officeart/2005/8/layout/chevron1"/>
    <dgm:cxn modelId="{ACABEDE4-88BB-44DA-9200-D35BE03A7FD5}" type="presParOf" srcId="{FE1E43D9-B2D6-4413-8B13-3BEC6B44A1FE}" destId="{987B128C-D617-4519-8310-AE4CC3A84FCD}" srcOrd="7" destOrd="0" presId="urn:microsoft.com/office/officeart/2005/8/layout/chevron1"/>
    <dgm:cxn modelId="{A8F39DCB-C98E-4A92-9F5B-4FB8385D9339}" type="presParOf" srcId="{FE1E43D9-B2D6-4413-8B13-3BEC6B44A1FE}" destId="{8459E988-0AD5-49EE-A48C-0EB0DA676DE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D98E9-5EA5-4255-A6FB-BA3B50CB90DB}">
      <dsp:nvSpPr>
        <dsp:cNvPr id="0" name=""/>
        <dsp:cNvSpPr/>
      </dsp:nvSpPr>
      <dsp:spPr>
        <a:xfrm>
          <a:off x="0" y="503489"/>
          <a:ext cx="1722425" cy="688970"/>
        </a:xfrm>
        <a:prstGeom prst="chevron">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a:t>Hire*</a:t>
          </a:r>
        </a:p>
      </dsp:txBody>
      <dsp:txXfrm>
        <a:off x="344485" y="503489"/>
        <a:ext cx="1033455" cy="688970"/>
      </dsp:txXfrm>
    </dsp:sp>
    <dsp:sp modelId="{FF2693A7-4FE6-4874-A9D7-894AA25E4B60}">
      <dsp:nvSpPr>
        <dsp:cNvPr id="0" name=""/>
        <dsp:cNvSpPr/>
      </dsp:nvSpPr>
      <dsp:spPr>
        <a:xfrm>
          <a:off x="1552117" y="503730"/>
          <a:ext cx="1722425" cy="688970"/>
        </a:xfrm>
        <a:prstGeom prst="chevron">
          <a:avLst/>
        </a:prstGeom>
        <a:solidFill>
          <a:schemeClr val="accent1">
            <a:shade val="50000"/>
            <a:hueOff val="0"/>
            <a:satOff val="-14995"/>
            <a:lumOff val="192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Appraisal</a:t>
          </a:r>
        </a:p>
      </dsp:txBody>
      <dsp:txXfrm>
        <a:off x="1896602" y="503730"/>
        <a:ext cx="1033455" cy="688970"/>
      </dsp:txXfrm>
    </dsp:sp>
    <dsp:sp modelId="{4C5E0D96-6032-441F-B1D0-80027FA7C6FD}">
      <dsp:nvSpPr>
        <dsp:cNvPr id="0" name=""/>
        <dsp:cNvSpPr/>
      </dsp:nvSpPr>
      <dsp:spPr>
        <a:xfrm>
          <a:off x="3102300" y="503730"/>
          <a:ext cx="1722425" cy="688970"/>
        </a:xfrm>
        <a:prstGeom prst="chevron">
          <a:avLst/>
        </a:prstGeom>
        <a:solidFill>
          <a:schemeClr val="accent1">
            <a:shade val="50000"/>
            <a:hueOff val="0"/>
            <a:satOff val="-29990"/>
            <a:lumOff val="384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Merit</a:t>
          </a:r>
        </a:p>
      </dsp:txBody>
      <dsp:txXfrm>
        <a:off x="3446785" y="503730"/>
        <a:ext cx="1033455" cy="688970"/>
      </dsp:txXfrm>
    </dsp:sp>
    <dsp:sp modelId="{BC24075B-4AD2-49B5-9618-741A7EEF315D}">
      <dsp:nvSpPr>
        <dsp:cNvPr id="0" name=""/>
        <dsp:cNvSpPr/>
      </dsp:nvSpPr>
      <dsp:spPr>
        <a:xfrm>
          <a:off x="4652483" y="503730"/>
          <a:ext cx="1722425" cy="688970"/>
        </a:xfrm>
        <a:prstGeom prst="chevron">
          <a:avLst/>
        </a:prstGeom>
        <a:solidFill>
          <a:schemeClr val="accent1">
            <a:shade val="50000"/>
            <a:hueOff val="0"/>
            <a:satOff val="-29990"/>
            <a:lumOff val="384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t>Promotions</a:t>
          </a:r>
          <a:endParaRPr lang="en-US" sz="1200" kern="1200" dirty="0"/>
        </a:p>
      </dsp:txBody>
      <dsp:txXfrm>
        <a:off x="4996968" y="503730"/>
        <a:ext cx="1033455" cy="688970"/>
      </dsp:txXfrm>
    </dsp:sp>
    <dsp:sp modelId="{8459E988-0AD5-49EE-A48C-0EB0DA676DEB}">
      <dsp:nvSpPr>
        <dsp:cNvPr id="0" name=""/>
        <dsp:cNvSpPr/>
      </dsp:nvSpPr>
      <dsp:spPr>
        <a:xfrm>
          <a:off x="6202665" y="503730"/>
          <a:ext cx="1722425" cy="688970"/>
        </a:xfrm>
        <a:prstGeom prst="chevron">
          <a:avLst/>
        </a:prstGeom>
        <a:solidFill>
          <a:schemeClr val="accent1">
            <a:shade val="50000"/>
            <a:hueOff val="0"/>
            <a:satOff val="-14995"/>
            <a:lumOff val="192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t>Adjustments</a:t>
          </a:r>
        </a:p>
      </dsp:txBody>
      <dsp:txXfrm>
        <a:off x="6547150" y="503730"/>
        <a:ext cx="1033455" cy="6889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D98E9-5EA5-4255-A6FB-BA3B50CB90DB}">
      <dsp:nvSpPr>
        <dsp:cNvPr id="0" name=""/>
        <dsp:cNvSpPr/>
      </dsp:nvSpPr>
      <dsp:spPr>
        <a:xfrm>
          <a:off x="1027" y="0"/>
          <a:ext cx="2020142" cy="836518"/>
        </a:xfrm>
        <a:prstGeom prst="chevron">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a:t>Hire</a:t>
          </a:r>
        </a:p>
      </dsp:txBody>
      <dsp:txXfrm>
        <a:off x="419286" y="0"/>
        <a:ext cx="1183624" cy="836518"/>
      </dsp:txXfrm>
    </dsp:sp>
    <dsp:sp modelId="{FF2693A7-4FE6-4874-A9D7-894AA25E4B60}">
      <dsp:nvSpPr>
        <dsp:cNvPr id="0" name=""/>
        <dsp:cNvSpPr/>
      </dsp:nvSpPr>
      <dsp:spPr>
        <a:xfrm>
          <a:off x="1859091" y="93127"/>
          <a:ext cx="1639206" cy="650263"/>
        </a:xfrm>
        <a:prstGeom prst="chevron">
          <a:avLst/>
        </a:prstGeom>
        <a:solidFill>
          <a:schemeClr val="accent1">
            <a:shade val="50000"/>
            <a:hueOff val="0"/>
            <a:satOff val="-14995"/>
            <a:lumOff val="192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Appraisal</a:t>
          </a:r>
        </a:p>
      </dsp:txBody>
      <dsp:txXfrm>
        <a:off x="2184223" y="93127"/>
        <a:ext cx="988943" cy="650263"/>
      </dsp:txXfrm>
    </dsp:sp>
    <dsp:sp modelId="{4C5E0D96-6032-441F-B1D0-80027FA7C6FD}">
      <dsp:nvSpPr>
        <dsp:cNvPr id="0" name=""/>
        <dsp:cNvSpPr/>
      </dsp:nvSpPr>
      <dsp:spPr>
        <a:xfrm>
          <a:off x="3334377" y="93127"/>
          <a:ext cx="1639206" cy="650263"/>
        </a:xfrm>
        <a:prstGeom prst="chevron">
          <a:avLst/>
        </a:prstGeom>
        <a:solidFill>
          <a:schemeClr val="accent1">
            <a:shade val="50000"/>
            <a:hueOff val="0"/>
            <a:satOff val="-29990"/>
            <a:lumOff val="384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Merit</a:t>
          </a:r>
        </a:p>
      </dsp:txBody>
      <dsp:txXfrm>
        <a:off x="3659509" y="93127"/>
        <a:ext cx="988943" cy="650263"/>
      </dsp:txXfrm>
    </dsp:sp>
    <dsp:sp modelId="{BC24075B-4AD2-49B5-9618-741A7EEF315D}">
      <dsp:nvSpPr>
        <dsp:cNvPr id="0" name=""/>
        <dsp:cNvSpPr/>
      </dsp:nvSpPr>
      <dsp:spPr>
        <a:xfrm>
          <a:off x="4809663" y="93127"/>
          <a:ext cx="1639206" cy="650263"/>
        </a:xfrm>
        <a:prstGeom prst="chevron">
          <a:avLst/>
        </a:prstGeom>
        <a:solidFill>
          <a:schemeClr val="accent1">
            <a:shade val="50000"/>
            <a:hueOff val="0"/>
            <a:satOff val="-29990"/>
            <a:lumOff val="384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t>Promotions</a:t>
          </a:r>
          <a:endParaRPr lang="en-US" sz="1200" kern="1200" dirty="0"/>
        </a:p>
      </dsp:txBody>
      <dsp:txXfrm>
        <a:off x="5134795" y="93127"/>
        <a:ext cx="988943" cy="650263"/>
      </dsp:txXfrm>
    </dsp:sp>
    <dsp:sp modelId="{8459E988-0AD5-49EE-A48C-0EB0DA676DEB}">
      <dsp:nvSpPr>
        <dsp:cNvPr id="0" name=""/>
        <dsp:cNvSpPr/>
      </dsp:nvSpPr>
      <dsp:spPr>
        <a:xfrm>
          <a:off x="6284949" y="93127"/>
          <a:ext cx="1639206" cy="650263"/>
        </a:xfrm>
        <a:prstGeom prst="chevron">
          <a:avLst/>
        </a:prstGeom>
        <a:solidFill>
          <a:schemeClr val="accent1">
            <a:shade val="50000"/>
            <a:hueOff val="0"/>
            <a:satOff val="-14995"/>
            <a:lumOff val="192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t>Adjustments</a:t>
          </a:r>
        </a:p>
      </dsp:txBody>
      <dsp:txXfrm>
        <a:off x="6610081" y="93127"/>
        <a:ext cx="988943" cy="6502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D98E9-5EA5-4255-A6FB-BA3B50CB90DB}">
      <dsp:nvSpPr>
        <dsp:cNvPr id="0" name=""/>
        <dsp:cNvSpPr/>
      </dsp:nvSpPr>
      <dsp:spPr>
        <a:xfrm>
          <a:off x="0" y="520919"/>
          <a:ext cx="1635336" cy="654134"/>
        </a:xfrm>
        <a:prstGeom prst="chevron">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a:t>Hire</a:t>
          </a:r>
        </a:p>
      </dsp:txBody>
      <dsp:txXfrm>
        <a:off x="327067" y="520919"/>
        <a:ext cx="981202" cy="654134"/>
      </dsp:txXfrm>
    </dsp:sp>
    <dsp:sp modelId="{FF2693A7-4FE6-4874-A9D7-894AA25E4B60}">
      <dsp:nvSpPr>
        <dsp:cNvPr id="0" name=""/>
        <dsp:cNvSpPr/>
      </dsp:nvSpPr>
      <dsp:spPr>
        <a:xfrm>
          <a:off x="1473492" y="442642"/>
          <a:ext cx="2036435" cy="811146"/>
        </a:xfrm>
        <a:prstGeom prst="chevron">
          <a:avLst/>
        </a:prstGeom>
        <a:solidFill>
          <a:schemeClr val="accent1">
            <a:shade val="50000"/>
            <a:hueOff val="0"/>
            <a:satOff val="-14995"/>
            <a:lumOff val="192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Appraisal</a:t>
          </a:r>
        </a:p>
      </dsp:txBody>
      <dsp:txXfrm>
        <a:off x="1879065" y="442642"/>
        <a:ext cx="1225289" cy="811146"/>
      </dsp:txXfrm>
    </dsp:sp>
    <dsp:sp modelId="{4C5E0D96-6032-441F-B1D0-80027FA7C6FD}">
      <dsp:nvSpPr>
        <dsp:cNvPr id="0" name=""/>
        <dsp:cNvSpPr/>
      </dsp:nvSpPr>
      <dsp:spPr>
        <a:xfrm>
          <a:off x="3346394" y="521148"/>
          <a:ext cx="1635336" cy="654134"/>
        </a:xfrm>
        <a:prstGeom prst="chevron">
          <a:avLst/>
        </a:prstGeom>
        <a:solidFill>
          <a:schemeClr val="accent1">
            <a:shade val="50000"/>
            <a:hueOff val="0"/>
            <a:satOff val="-29990"/>
            <a:lumOff val="384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Merit</a:t>
          </a:r>
        </a:p>
      </dsp:txBody>
      <dsp:txXfrm>
        <a:off x="3673461" y="521148"/>
        <a:ext cx="981202" cy="654134"/>
      </dsp:txXfrm>
    </dsp:sp>
    <dsp:sp modelId="{BC24075B-4AD2-49B5-9618-741A7EEF315D}">
      <dsp:nvSpPr>
        <dsp:cNvPr id="0" name=""/>
        <dsp:cNvSpPr/>
      </dsp:nvSpPr>
      <dsp:spPr>
        <a:xfrm>
          <a:off x="4818196" y="521148"/>
          <a:ext cx="1635336" cy="654134"/>
        </a:xfrm>
        <a:prstGeom prst="chevron">
          <a:avLst/>
        </a:prstGeom>
        <a:solidFill>
          <a:schemeClr val="accent1">
            <a:shade val="50000"/>
            <a:hueOff val="0"/>
            <a:satOff val="-29990"/>
            <a:lumOff val="384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00075">
            <a:lnSpc>
              <a:spcPct val="90000"/>
            </a:lnSpc>
            <a:spcBef>
              <a:spcPct val="0"/>
            </a:spcBef>
            <a:spcAft>
              <a:spcPct val="35000"/>
            </a:spcAft>
          </a:pPr>
          <a:r>
            <a:rPr lang="en-US" sz="1350" kern="1200" dirty="0"/>
            <a:t>Promotions</a:t>
          </a:r>
        </a:p>
      </dsp:txBody>
      <dsp:txXfrm>
        <a:off x="5145263" y="521148"/>
        <a:ext cx="981202" cy="654134"/>
      </dsp:txXfrm>
    </dsp:sp>
    <dsp:sp modelId="{8459E988-0AD5-49EE-A48C-0EB0DA676DEB}">
      <dsp:nvSpPr>
        <dsp:cNvPr id="0" name=""/>
        <dsp:cNvSpPr/>
      </dsp:nvSpPr>
      <dsp:spPr>
        <a:xfrm>
          <a:off x="6289999" y="521148"/>
          <a:ext cx="1635336" cy="654134"/>
        </a:xfrm>
        <a:prstGeom prst="chevron">
          <a:avLst/>
        </a:prstGeom>
        <a:solidFill>
          <a:schemeClr val="accent1">
            <a:shade val="50000"/>
            <a:hueOff val="0"/>
            <a:satOff val="-14995"/>
            <a:lumOff val="192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00075">
            <a:lnSpc>
              <a:spcPct val="90000"/>
            </a:lnSpc>
            <a:spcBef>
              <a:spcPct val="0"/>
            </a:spcBef>
            <a:spcAft>
              <a:spcPct val="35000"/>
            </a:spcAft>
          </a:pPr>
          <a:r>
            <a:rPr lang="en-US" sz="1350" kern="1200" dirty="0"/>
            <a:t>Adjustments</a:t>
          </a:r>
        </a:p>
      </dsp:txBody>
      <dsp:txXfrm>
        <a:off x="6617066" y="521148"/>
        <a:ext cx="981202" cy="6541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D98E9-5EA5-4255-A6FB-BA3B50CB90DB}">
      <dsp:nvSpPr>
        <dsp:cNvPr id="0" name=""/>
        <dsp:cNvSpPr/>
      </dsp:nvSpPr>
      <dsp:spPr>
        <a:xfrm>
          <a:off x="0" y="520919"/>
          <a:ext cx="1635336" cy="654134"/>
        </a:xfrm>
        <a:prstGeom prst="chevron">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a:t>Hire</a:t>
          </a:r>
        </a:p>
      </dsp:txBody>
      <dsp:txXfrm>
        <a:off x="327067" y="520919"/>
        <a:ext cx="981202" cy="654134"/>
      </dsp:txXfrm>
    </dsp:sp>
    <dsp:sp modelId="{FF2693A7-4FE6-4874-A9D7-894AA25E4B60}">
      <dsp:nvSpPr>
        <dsp:cNvPr id="0" name=""/>
        <dsp:cNvSpPr/>
      </dsp:nvSpPr>
      <dsp:spPr>
        <a:xfrm>
          <a:off x="1473492" y="442642"/>
          <a:ext cx="2036435" cy="811146"/>
        </a:xfrm>
        <a:prstGeom prst="chevron">
          <a:avLst/>
        </a:prstGeom>
        <a:solidFill>
          <a:schemeClr val="accent1">
            <a:shade val="50000"/>
            <a:hueOff val="0"/>
            <a:satOff val="-14995"/>
            <a:lumOff val="192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Appraisal</a:t>
          </a:r>
        </a:p>
      </dsp:txBody>
      <dsp:txXfrm>
        <a:off x="1879065" y="442642"/>
        <a:ext cx="1225289" cy="811146"/>
      </dsp:txXfrm>
    </dsp:sp>
    <dsp:sp modelId="{4C5E0D96-6032-441F-B1D0-80027FA7C6FD}">
      <dsp:nvSpPr>
        <dsp:cNvPr id="0" name=""/>
        <dsp:cNvSpPr/>
      </dsp:nvSpPr>
      <dsp:spPr>
        <a:xfrm>
          <a:off x="3346394" y="521148"/>
          <a:ext cx="1635336" cy="654134"/>
        </a:xfrm>
        <a:prstGeom prst="chevron">
          <a:avLst/>
        </a:prstGeom>
        <a:solidFill>
          <a:schemeClr val="accent1">
            <a:shade val="50000"/>
            <a:hueOff val="0"/>
            <a:satOff val="-29990"/>
            <a:lumOff val="384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Merit</a:t>
          </a:r>
        </a:p>
      </dsp:txBody>
      <dsp:txXfrm>
        <a:off x="3673461" y="521148"/>
        <a:ext cx="981202" cy="654134"/>
      </dsp:txXfrm>
    </dsp:sp>
    <dsp:sp modelId="{BC24075B-4AD2-49B5-9618-741A7EEF315D}">
      <dsp:nvSpPr>
        <dsp:cNvPr id="0" name=""/>
        <dsp:cNvSpPr/>
      </dsp:nvSpPr>
      <dsp:spPr>
        <a:xfrm>
          <a:off x="4818196" y="521148"/>
          <a:ext cx="1635336" cy="654134"/>
        </a:xfrm>
        <a:prstGeom prst="chevron">
          <a:avLst/>
        </a:prstGeom>
        <a:solidFill>
          <a:schemeClr val="accent1">
            <a:shade val="50000"/>
            <a:hueOff val="0"/>
            <a:satOff val="-29990"/>
            <a:lumOff val="384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00075">
            <a:lnSpc>
              <a:spcPct val="90000"/>
            </a:lnSpc>
            <a:spcBef>
              <a:spcPct val="0"/>
            </a:spcBef>
            <a:spcAft>
              <a:spcPct val="35000"/>
            </a:spcAft>
          </a:pPr>
          <a:r>
            <a:rPr lang="en-US" sz="1350" kern="1200" dirty="0"/>
            <a:t>Promotions</a:t>
          </a:r>
        </a:p>
      </dsp:txBody>
      <dsp:txXfrm>
        <a:off x="5145263" y="521148"/>
        <a:ext cx="981202" cy="654134"/>
      </dsp:txXfrm>
    </dsp:sp>
    <dsp:sp modelId="{8459E988-0AD5-49EE-A48C-0EB0DA676DEB}">
      <dsp:nvSpPr>
        <dsp:cNvPr id="0" name=""/>
        <dsp:cNvSpPr/>
      </dsp:nvSpPr>
      <dsp:spPr>
        <a:xfrm>
          <a:off x="6289999" y="521148"/>
          <a:ext cx="1635336" cy="654134"/>
        </a:xfrm>
        <a:prstGeom prst="chevron">
          <a:avLst/>
        </a:prstGeom>
        <a:solidFill>
          <a:schemeClr val="accent1">
            <a:shade val="50000"/>
            <a:hueOff val="0"/>
            <a:satOff val="-14995"/>
            <a:lumOff val="192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00075">
            <a:lnSpc>
              <a:spcPct val="90000"/>
            </a:lnSpc>
            <a:spcBef>
              <a:spcPct val="0"/>
            </a:spcBef>
            <a:spcAft>
              <a:spcPct val="35000"/>
            </a:spcAft>
          </a:pPr>
          <a:r>
            <a:rPr lang="en-US" sz="1350" kern="1200" dirty="0"/>
            <a:t>Adjustments</a:t>
          </a:r>
        </a:p>
      </dsp:txBody>
      <dsp:txXfrm>
        <a:off x="6617066" y="521148"/>
        <a:ext cx="981202" cy="6541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D98E9-5EA5-4255-A6FB-BA3B50CB90DB}">
      <dsp:nvSpPr>
        <dsp:cNvPr id="0" name=""/>
        <dsp:cNvSpPr/>
      </dsp:nvSpPr>
      <dsp:spPr>
        <a:xfrm>
          <a:off x="0" y="400739"/>
          <a:ext cx="1666301" cy="666520"/>
        </a:xfrm>
        <a:prstGeom prst="chevron">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a:t>Hire</a:t>
          </a:r>
        </a:p>
      </dsp:txBody>
      <dsp:txXfrm>
        <a:off x="333260" y="400739"/>
        <a:ext cx="999781" cy="666520"/>
      </dsp:txXfrm>
    </dsp:sp>
    <dsp:sp modelId="{FF2693A7-4FE6-4874-A9D7-894AA25E4B60}">
      <dsp:nvSpPr>
        <dsp:cNvPr id="0" name=""/>
        <dsp:cNvSpPr/>
      </dsp:nvSpPr>
      <dsp:spPr>
        <a:xfrm>
          <a:off x="1499820" y="400973"/>
          <a:ext cx="1666301" cy="666520"/>
        </a:xfrm>
        <a:prstGeom prst="chevron">
          <a:avLst/>
        </a:prstGeom>
        <a:solidFill>
          <a:schemeClr val="accent1">
            <a:shade val="50000"/>
            <a:hueOff val="0"/>
            <a:satOff val="-14995"/>
            <a:lumOff val="192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Appraisal</a:t>
          </a:r>
        </a:p>
      </dsp:txBody>
      <dsp:txXfrm>
        <a:off x="1833080" y="400973"/>
        <a:ext cx="999781" cy="666520"/>
      </dsp:txXfrm>
    </dsp:sp>
    <dsp:sp modelId="{4C5E0D96-6032-441F-B1D0-80027FA7C6FD}">
      <dsp:nvSpPr>
        <dsp:cNvPr id="0" name=""/>
        <dsp:cNvSpPr/>
      </dsp:nvSpPr>
      <dsp:spPr>
        <a:xfrm>
          <a:off x="2999491" y="345858"/>
          <a:ext cx="1928043" cy="776749"/>
        </a:xfrm>
        <a:prstGeom prst="chevron">
          <a:avLst/>
        </a:prstGeom>
        <a:solidFill>
          <a:schemeClr val="accent1">
            <a:shade val="50000"/>
            <a:hueOff val="0"/>
            <a:satOff val="-29990"/>
            <a:lumOff val="384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Merit</a:t>
          </a:r>
        </a:p>
      </dsp:txBody>
      <dsp:txXfrm>
        <a:off x="3387866" y="345858"/>
        <a:ext cx="1151294" cy="776749"/>
      </dsp:txXfrm>
    </dsp:sp>
    <dsp:sp modelId="{BC24075B-4AD2-49B5-9618-741A7EEF315D}">
      <dsp:nvSpPr>
        <dsp:cNvPr id="0" name=""/>
        <dsp:cNvSpPr/>
      </dsp:nvSpPr>
      <dsp:spPr>
        <a:xfrm>
          <a:off x="4760904" y="400973"/>
          <a:ext cx="1666301" cy="666520"/>
        </a:xfrm>
        <a:prstGeom prst="chevron">
          <a:avLst/>
        </a:prstGeom>
        <a:solidFill>
          <a:schemeClr val="accent1">
            <a:shade val="50000"/>
            <a:hueOff val="0"/>
            <a:satOff val="-29990"/>
            <a:lumOff val="384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t>Promotions</a:t>
          </a:r>
          <a:endParaRPr lang="en-US" sz="1200" kern="1200" dirty="0"/>
        </a:p>
      </dsp:txBody>
      <dsp:txXfrm>
        <a:off x="5094164" y="400973"/>
        <a:ext cx="999781" cy="666520"/>
      </dsp:txXfrm>
    </dsp:sp>
    <dsp:sp modelId="{8459E988-0AD5-49EE-A48C-0EB0DA676DEB}">
      <dsp:nvSpPr>
        <dsp:cNvPr id="0" name=""/>
        <dsp:cNvSpPr/>
      </dsp:nvSpPr>
      <dsp:spPr>
        <a:xfrm>
          <a:off x="6260575" y="400973"/>
          <a:ext cx="1666301" cy="666520"/>
        </a:xfrm>
        <a:prstGeom prst="chevron">
          <a:avLst/>
        </a:prstGeom>
        <a:solidFill>
          <a:schemeClr val="accent1">
            <a:shade val="50000"/>
            <a:hueOff val="0"/>
            <a:satOff val="-14995"/>
            <a:lumOff val="192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t>Adjustments</a:t>
          </a:r>
        </a:p>
      </dsp:txBody>
      <dsp:txXfrm>
        <a:off x="6593835" y="400973"/>
        <a:ext cx="999781" cy="6665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D98E9-5EA5-4255-A6FB-BA3B50CB90DB}">
      <dsp:nvSpPr>
        <dsp:cNvPr id="0" name=""/>
        <dsp:cNvSpPr/>
      </dsp:nvSpPr>
      <dsp:spPr>
        <a:xfrm>
          <a:off x="0" y="400739"/>
          <a:ext cx="1666301" cy="666520"/>
        </a:xfrm>
        <a:prstGeom prst="chevron">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a:t>Hire</a:t>
          </a:r>
        </a:p>
      </dsp:txBody>
      <dsp:txXfrm>
        <a:off x="333260" y="400739"/>
        <a:ext cx="999781" cy="666520"/>
      </dsp:txXfrm>
    </dsp:sp>
    <dsp:sp modelId="{FF2693A7-4FE6-4874-A9D7-894AA25E4B60}">
      <dsp:nvSpPr>
        <dsp:cNvPr id="0" name=""/>
        <dsp:cNvSpPr/>
      </dsp:nvSpPr>
      <dsp:spPr>
        <a:xfrm>
          <a:off x="1499820" y="400973"/>
          <a:ext cx="1666301" cy="666520"/>
        </a:xfrm>
        <a:prstGeom prst="chevron">
          <a:avLst/>
        </a:prstGeom>
        <a:solidFill>
          <a:schemeClr val="accent1">
            <a:shade val="50000"/>
            <a:hueOff val="0"/>
            <a:satOff val="-14995"/>
            <a:lumOff val="192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Appraisal</a:t>
          </a:r>
        </a:p>
      </dsp:txBody>
      <dsp:txXfrm>
        <a:off x="1833080" y="400973"/>
        <a:ext cx="999781" cy="666520"/>
      </dsp:txXfrm>
    </dsp:sp>
    <dsp:sp modelId="{4C5E0D96-6032-441F-B1D0-80027FA7C6FD}">
      <dsp:nvSpPr>
        <dsp:cNvPr id="0" name=""/>
        <dsp:cNvSpPr/>
      </dsp:nvSpPr>
      <dsp:spPr>
        <a:xfrm>
          <a:off x="2999491" y="345858"/>
          <a:ext cx="1928043" cy="776749"/>
        </a:xfrm>
        <a:prstGeom prst="chevron">
          <a:avLst/>
        </a:prstGeom>
        <a:solidFill>
          <a:schemeClr val="accent1">
            <a:shade val="50000"/>
            <a:hueOff val="0"/>
            <a:satOff val="-29990"/>
            <a:lumOff val="384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Merit</a:t>
          </a:r>
        </a:p>
      </dsp:txBody>
      <dsp:txXfrm>
        <a:off x="3387866" y="345858"/>
        <a:ext cx="1151294" cy="776749"/>
      </dsp:txXfrm>
    </dsp:sp>
    <dsp:sp modelId="{BC24075B-4AD2-49B5-9618-741A7EEF315D}">
      <dsp:nvSpPr>
        <dsp:cNvPr id="0" name=""/>
        <dsp:cNvSpPr/>
      </dsp:nvSpPr>
      <dsp:spPr>
        <a:xfrm>
          <a:off x="4760904" y="400973"/>
          <a:ext cx="1666301" cy="666520"/>
        </a:xfrm>
        <a:prstGeom prst="chevron">
          <a:avLst/>
        </a:prstGeom>
        <a:solidFill>
          <a:schemeClr val="accent1">
            <a:shade val="50000"/>
            <a:hueOff val="0"/>
            <a:satOff val="-29990"/>
            <a:lumOff val="384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t>Promotions</a:t>
          </a:r>
          <a:endParaRPr lang="en-US" sz="1200" kern="1200" dirty="0"/>
        </a:p>
      </dsp:txBody>
      <dsp:txXfrm>
        <a:off x="5094164" y="400973"/>
        <a:ext cx="999781" cy="666520"/>
      </dsp:txXfrm>
    </dsp:sp>
    <dsp:sp modelId="{8459E988-0AD5-49EE-A48C-0EB0DA676DEB}">
      <dsp:nvSpPr>
        <dsp:cNvPr id="0" name=""/>
        <dsp:cNvSpPr/>
      </dsp:nvSpPr>
      <dsp:spPr>
        <a:xfrm>
          <a:off x="6260575" y="400973"/>
          <a:ext cx="1666301" cy="666520"/>
        </a:xfrm>
        <a:prstGeom prst="chevron">
          <a:avLst/>
        </a:prstGeom>
        <a:solidFill>
          <a:schemeClr val="accent1">
            <a:shade val="50000"/>
            <a:hueOff val="0"/>
            <a:satOff val="-14995"/>
            <a:lumOff val="192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t>Adjustments</a:t>
          </a:r>
        </a:p>
      </dsp:txBody>
      <dsp:txXfrm>
        <a:off x="6593835" y="400973"/>
        <a:ext cx="999781" cy="6665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D98E9-5EA5-4255-A6FB-BA3B50CB90DB}">
      <dsp:nvSpPr>
        <dsp:cNvPr id="0" name=""/>
        <dsp:cNvSpPr/>
      </dsp:nvSpPr>
      <dsp:spPr>
        <a:xfrm>
          <a:off x="19" y="527414"/>
          <a:ext cx="1602886" cy="641154"/>
        </a:xfrm>
        <a:prstGeom prst="chevron">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a:t>Hire</a:t>
          </a:r>
        </a:p>
      </dsp:txBody>
      <dsp:txXfrm>
        <a:off x="320596" y="527414"/>
        <a:ext cx="961732" cy="641154"/>
      </dsp:txXfrm>
    </dsp:sp>
    <dsp:sp modelId="{FF2693A7-4FE6-4874-A9D7-894AA25E4B60}">
      <dsp:nvSpPr>
        <dsp:cNvPr id="0" name=""/>
        <dsp:cNvSpPr/>
      </dsp:nvSpPr>
      <dsp:spPr>
        <a:xfrm>
          <a:off x="1444418" y="527638"/>
          <a:ext cx="1602886" cy="641154"/>
        </a:xfrm>
        <a:prstGeom prst="chevron">
          <a:avLst/>
        </a:prstGeom>
        <a:solidFill>
          <a:schemeClr val="accent1">
            <a:shade val="50000"/>
            <a:hueOff val="0"/>
            <a:satOff val="-14995"/>
            <a:lumOff val="192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Appraisal</a:t>
          </a:r>
        </a:p>
      </dsp:txBody>
      <dsp:txXfrm>
        <a:off x="1764995" y="527638"/>
        <a:ext cx="961732" cy="641154"/>
      </dsp:txXfrm>
    </dsp:sp>
    <dsp:sp modelId="{4C5E0D96-6032-441F-B1D0-80027FA7C6FD}">
      <dsp:nvSpPr>
        <dsp:cNvPr id="0" name=""/>
        <dsp:cNvSpPr/>
      </dsp:nvSpPr>
      <dsp:spPr>
        <a:xfrm>
          <a:off x="2887016" y="527638"/>
          <a:ext cx="1602886" cy="641154"/>
        </a:xfrm>
        <a:prstGeom prst="chevron">
          <a:avLst/>
        </a:prstGeom>
        <a:solidFill>
          <a:schemeClr val="accent1">
            <a:shade val="50000"/>
            <a:hueOff val="0"/>
            <a:satOff val="-29990"/>
            <a:lumOff val="384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Merit</a:t>
          </a:r>
        </a:p>
      </dsp:txBody>
      <dsp:txXfrm>
        <a:off x="3207593" y="527638"/>
        <a:ext cx="961732" cy="641154"/>
      </dsp:txXfrm>
    </dsp:sp>
    <dsp:sp modelId="{BC24075B-4AD2-49B5-9618-741A7EEF315D}">
      <dsp:nvSpPr>
        <dsp:cNvPr id="0" name=""/>
        <dsp:cNvSpPr/>
      </dsp:nvSpPr>
      <dsp:spPr>
        <a:xfrm>
          <a:off x="4329613" y="342755"/>
          <a:ext cx="1931317" cy="1010921"/>
        </a:xfrm>
        <a:prstGeom prst="chevron">
          <a:avLst/>
        </a:prstGeom>
        <a:solidFill>
          <a:schemeClr val="accent1">
            <a:shade val="50000"/>
            <a:hueOff val="0"/>
            <a:satOff val="-29990"/>
            <a:lumOff val="384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t>Promotions</a:t>
          </a:r>
        </a:p>
      </dsp:txBody>
      <dsp:txXfrm>
        <a:off x="4835074" y="342755"/>
        <a:ext cx="920396" cy="1010921"/>
      </dsp:txXfrm>
    </dsp:sp>
    <dsp:sp modelId="{8459E988-0AD5-49EE-A48C-0EB0DA676DEB}">
      <dsp:nvSpPr>
        <dsp:cNvPr id="0" name=""/>
        <dsp:cNvSpPr/>
      </dsp:nvSpPr>
      <dsp:spPr>
        <a:xfrm>
          <a:off x="6100642" y="520570"/>
          <a:ext cx="1722830" cy="655291"/>
        </a:xfrm>
        <a:prstGeom prst="chevron">
          <a:avLst/>
        </a:prstGeom>
        <a:solidFill>
          <a:schemeClr val="accent1">
            <a:shade val="50000"/>
            <a:hueOff val="0"/>
            <a:satOff val="-14995"/>
            <a:lumOff val="192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t>Adjustments</a:t>
          </a:r>
        </a:p>
      </dsp:txBody>
      <dsp:txXfrm>
        <a:off x="6428288" y="520570"/>
        <a:ext cx="1067539" cy="6552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D98E9-5EA5-4255-A6FB-BA3B50CB90DB}">
      <dsp:nvSpPr>
        <dsp:cNvPr id="0" name=""/>
        <dsp:cNvSpPr/>
      </dsp:nvSpPr>
      <dsp:spPr>
        <a:xfrm>
          <a:off x="0" y="539511"/>
          <a:ext cx="1542441" cy="616976"/>
        </a:xfrm>
        <a:prstGeom prst="chevron">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a:t>Hire</a:t>
          </a:r>
        </a:p>
      </dsp:txBody>
      <dsp:txXfrm>
        <a:off x="308488" y="539511"/>
        <a:ext cx="925465" cy="616976"/>
      </dsp:txXfrm>
    </dsp:sp>
    <dsp:sp modelId="{FF2693A7-4FE6-4874-A9D7-894AA25E4B60}">
      <dsp:nvSpPr>
        <dsp:cNvPr id="0" name=""/>
        <dsp:cNvSpPr/>
      </dsp:nvSpPr>
      <dsp:spPr>
        <a:xfrm>
          <a:off x="1389170" y="539727"/>
          <a:ext cx="1542441" cy="616976"/>
        </a:xfrm>
        <a:prstGeom prst="chevron">
          <a:avLst/>
        </a:prstGeom>
        <a:solidFill>
          <a:schemeClr val="accent1">
            <a:shade val="50000"/>
            <a:hueOff val="0"/>
            <a:satOff val="-14995"/>
            <a:lumOff val="192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Appraisal</a:t>
          </a:r>
        </a:p>
      </dsp:txBody>
      <dsp:txXfrm>
        <a:off x="1697658" y="539727"/>
        <a:ext cx="925465" cy="616976"/>
      </dsp:txXfrm>
    </dsp:sp>
    <dsp:sp modelId="{4C5E0D96-6032-441F-B1D0-80027FA7C6FD}">
      <dsp:nvSpPr>
        <dsp:cNvPr id="0" name=""/>
        <dsp:cNvSpPr/>
      </dsp:nvSpPr>
      <dsp:spPr>
        <a:xfrm>
          <a:off x="2777367" y="539727"/>
          <a:ext cx="1542441" cy="616976"/>
        </a:xfrm>
        <a:prstGeom prst="chevron">
          <a:avLst/>
        </a:prstGeom>
        <a:solidFill>
          <a:schemeClr val="accent1">
            <a:shade val="50000"/>
            <a:hueOff val="0"/>
            <a:satOff val="-29990"/>
            <a:lumOff val="384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Merit</a:t>
          </a:r>
        </a:p>
      </dsp:txBody>
      <dsp:txXfrm>
        <a:off x="3085855" y="539727"/>
        <a:ext cx="925465" cy="616976"/>
      </dsp:txXfrm>
    </dsp:sp>
    <dsp:sp modelId="{BC24075B-4AD2-49B5-9618-741A7EEF315D}">
      <dsp:nvSpPr>
        <dsp:cNvPr id="0" name=""/>
        <dsp:cNvSpPr/>
      </dsp:nvSpPr>
      <dsp:spPr>
        <a:xfrm>
          <a:off x="4165565" y="531352"/>
          <a:ext cx="1977055" cy="633727"/>
        </a:xfrm>
        <a:prstGeom prst="chevron">
          <a:avLst/>
        </a:prstGeom>
        <a:solidFill>
          <a:schemeClr val="accent1">
            <a:shade val="50000"/>
            <a:hueOff val="0"/>
            <a:satOff val="-29990"/>
            <a:lumOff val="384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t>Promotions</a:t>
          </a:r>
          <a:endParaRPr lang="en-US" sz="1200" kern="1200" dirty="0"/>
        </a:p>
      </dsp:txBody>
      <dsp:txXfrm>
        <a:off x="4482429" y="531352"/>
        <a:ext cx="1343328" cy="633727"/>
      </dsp:txXfrm>
    </dsp:sp>
    <dsp:sp modelId="{8459E988-0AD5-49EE-A48C-0EB0DA676DEB}">
      <dsp:nvSpPr>
        <dsp:cNvPr id="0" name=""/>
        <dsp:cNvSpPr/>
      </dsp:nvSpPr>
      <dsp:spPr>
        <a:xfrm>
          <a:off x="5988376" y="468818"/>
          <a:ext cx="1937676" cy="758794"/>
        </a:xfrm>
        <a:prstGeom prst="chevron">
          <a:avLst/>
        </a:prstGeom>
        <a:solidFill>
          <a:schemeClr val="accent1">
            <a:shade val="50000"/>
            <a:hueOff val="0"/>
            <a:satOff val="-14995"/>
            <a:lumOff val="192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t>Adjustments</a:t>
          </a:r>
        </a:p>
      </dsp:txBody>
      <dsp:txXfrm>
        <a:off x="6367773" y="468818"/>
        <a:ext cx="1178882" cy="7587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D98E9-5EA5-4255-A6FB-BA3B50CB90DB}">
      <dsp:nvSpPr>
        <dsp:cNvPr id="0" name=""/>
        <dsp:cNvSpPr/>
      </dsp:nvSpPr>
      <dsp:spPr>
        <a:xfrm>
          <a:off x="0" y="539511"/>
          <a:ext cx="1542441" cy="616976"/>
        </a:xfrm>
        <a:prstGeom prst="chevron">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a:t>Hire</a:t>
          </a:r>
        </a:p>
      </dsp:txBody>
      <dsp:txXfrm>
        <a:off x="308488" y="539511"/>
        <a:ext cx="925465" cy="616976"/>
      </dsp:txXfrm>
    </dsp:sp>
    <dsp:sp modelId="{FF2693A7-4FE6-4874-A9D7-894AA25E4B60}">
      <dsp:nvSpPr>
        <dsp:cNvPr id="0" name=""/>
        <dsp:cNvSpPr/>
      </dsp:nvSpPr>
      <dsp:spPr>
        <a:xfrm>
          <a:off x="1389170" y="539727"/>
          <a:ext cx="1542441" cy="616976"/>
        </a:xfrm>
        <a:prstGeom prst="chevron">
          <a:avLst/>
        </a:prstGeom>
        <a:solidFill>
          <a:schemeClr val="accent1">
            <a:shade val="50000"/>
            <a:hueOff val="0"/>
            <a:satOff val="-14995"/>
            <a:lumOff val="192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Appraisal</a:t>
          </a:r>
        </a:p>
      </dsp:txBody>
      <dsp:txXfrm>
        <a:off x="1697658" y="539727"/>
        <a:ext cx="925465" cy="616976"/>
      </dsp:txXfrm>
    </dsp:sp>
    <dsp:sp modelId="{4C5E0D96-6032-441F-B1D0-80027FA7C6FD}">
      <dsp:nvSpPr>
        <dsp:cNvPr id="0" name=""/>
        <dsp:cNvSpPr/>
      </dsp:nvSpPr>
      <dsp:spPr>
        <a:xfrm>
          <a:off x="2777367" y="539727"/>
          <a:ext cx="1542441" cy="616976"/>
        </a:xfrm>
        <a:prstGeom prst="chevron">
          <a:avLst/>
        </a:prstGeom>
        <a:solidFill>
          <a:schemeClr val="accent1">
            <a:shade val="50000"/>
            <a:hueOff val="0"/>
            <a:satOff val="-29990"/>
            <a:lumOff val="384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Merit</a:t>
          </a:r>
        </a:p>
      </dsp:txBody>
      <dsp:txXfrm>
        <a:off x="3085855" y="539727"/>
        <a:ext cx="925465" cy="616976"/>
      </dsp:txXfrm>
    </dsp:sp>
    <dsp:sp modelId="{BC24075B-4AD2-49B5-9618-741A7EEF315D}">
      <dsp:nvSpPr>
        <dsp:cNvPr id="0" name=""/>
        <dsp:cNvSpPr/>
      </dsp:nvSpPr>
      <dsp:spPr>
        <a:xfrm>
          <a:off x="4165565" y="531352"/>
          <a:ext cx="1977055" cy="633727"/>
        </a:xfrm>
        <a:prstGeom prst="chevron">
          <a:avLst/>
        </a:prstGeom>
        <a:solidFill>
          <a:schemeClr val="accent1">
            <a:shade val="50000"/>
            <a:hueOff val="0"/>
            <a:satOff val="-29990"/>
            <a:lumOff val="384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t>Promotions</a:t>
          </a:r>
          <a:endParaRPr lang="en-US" sz="1200" kern="1200" dirty="0"/>
        </a:p>
      </dsp:txBody>
      <dsp:txXfrm>
        <a:off x="4482429" y="531352"/>
        <a:ext cx="1343328" cy="633727"/>
      </dsp:txXfrm>
    </dsp:sp>
    <dsp:sp modelId="{8459E988-0AD5-49EE-A48C-0EB0DA676DEB}">
      <dsp:nvSpPr>
        <dsp:cNvPr id="0" name=""/>
        <dsp:cNvSpPr/>
      </dsp:nvSpPr>
      <dsp:spPr>
        <a:xfrm>
          <a:off x="5988376" y="468818"/>
          <a:ext cx="1937676" cy="758794"/>
        </a:xfrm>
        <a:prstGeom prst="chevron">
          <a:avLst/>
        </a:prstGeom>
        <a:solidFill>
          <a:schemeClr val="accent1">
            <a:shade val="50000"/>
            <a:hueOff val="0"/>
            <a:satOff val="-14995"/>
            <a:lumOff val="192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t>Adjustments</a:t>
          </a:r>
        </a:p>
      </dsp:txBody>
      <dsp:txXfrm>
        <a:off x="6367773" y="468818"/>
        <a:ext cx="1178882" cy="75879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E5C4FF-7BA6-4EFC-BEDD-D06FF4541973}" type="datetimeFigureOut">
              <a:rPr lang="en-US" smtClean="0"/>
              <a:t>10/14/2022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90A31-A375-4856-9398-3AFBA5A3824E}" type="slidenum">
              <a:rPr lang="en-US" smtClean="0"/>
              <a:t>‹#›</a:t>
            </a:fld>
            <a:endParaRPr lang="en-US"/>
          </a:p>
        </p:txBody>
      </p:sp>
    </p:spTree>
    <p:extLst>
      <p:ext uri="{BB962C8B-B14F-4D97-AF65-F5344CB8AC3E}">
        <p14:creationId xmlns:p14="http://schemas.microsoft.com/office/powerpoint/2010/main" val="481803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9CA651-6862-484E-ACD4-E77C417A432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74470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rgbClr val="FF0000"/>
                </a:solidFill>
              </a:rPr>
              <a:t>Presented by HR</a:t>
            </a:r>
          </a:p>
          <a:p>
            <a:endParaRPr lang="en-US" dirty="0"/>
          </a:p>
          <a:p>
            <a:r>
              <a:rPr lang="en-US" dirty="0"/>
              <a:t>Performance – not a forced distribution/ranking</a:t>
            </a:r>
          </a:p>
          <a:p>
            <a:endParaRPr lang="en-US" dirty="0"/>
          </a:p>
          <a:p>
            <a:r>
              <a:rPr lang="en-US" dirty="0"/>
              <a:t>Salary Ranges – Posted on Insight; Min (new to role) – Mid (experienced) – Max (experienced and high performing)</a:t>
            </a:r>
          </a:p>
          <a:p>
            <a:endParaRPr lang="en-US" dirty="0"/>
          </a:p>
          <a:p>
            <a:r>
              <a:rPr lang="en-US" dirty="0"/>
              <a:t>Compensation Budget: ‘Pool: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DOE issues Annual Guidance on merit increase budget and salary structure movement. </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HR provides recommendation to Director's Council. DC reviews and sets Compensation Budget within DOE guidance and overall lab budget considerations. </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Budget is divided among divisions based on payroll base (as of 2/1 annually).</a:t>
            </a:r>
          </a:p>
          <a:p>
            <a:endParaRPr lang="en-US" sz="1200" b="0" i="0" kern="1200" dirty="0">
              <a:solidFill>
                <a:schemeClr val="tx1"/>
              </a:solidFill>
              <a:effectLst/>
              <a:latin typeface="+mn-lt"/>
              <a:ea typeface="+mn-ea"/>
              <a:cs typeface="+mn-cs"/>
            </a:endParaRPr>
          </a:p>
          <a:p>
            <a:r>
              <a:rPr lang="en-US" dirty="0"/>
              <a:t>Note:  This comes from Operating Budget – this is the largest component of Lab’s budget.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95264F-0999-4CD0-80BC-99B3D60CCC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7056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rgbClr val="FF0000"/>
                </a:solidFill>
              </a:rPr>
              <a:t>Presented by HR</a:t>
            </a:r>
          </a:p>
          <a:p>
            <a:endParaRPr lang="en-US" dirty="0"/>
          </a:p>
          <a:p>
            <a:r>
              <a:rPr lang="en-US" dirty="0"/>
              <a:t>Performance – not a forced distribution/ranking</a:t>
            </a:r>
          </a:p>
          <a:p>
            <a:endParaRPr lang="en-US" dirty="0"/>
          </a:p>
          <a:p>
            <a:r>
              <a:rPr lang="en-US" dirty="0"/>
              <a:t>Salary Ranges – Posted on Insight; Min (new to role) – Mid (experienced) – Max (experienced and high performing)</a:t>
            </a:r>
          </a:p>
          <a:p>
            <a:endParaRPr lang="en-US" dirty="0"/>
          </a:p>
          <a:p>
            <a:r>
              <a:rPr lang="en-US" dirty="0"/>
              <a:t>Compensation Budget: ‘Pool: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DOE issues Annual Guidance on merit increase budget and salary structure movement. </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HR provides recommendation to Director's Council. DC reviews and sets Compensation Budget within DOE guidance and overall lab budget considerations. </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Budget is divided among divisions based on payroll base (as of 2/1 annually).</a:t>
            </a:r>
          </a:p>
          <a:p>
            <a:endParaRPr lang="en-US" sz="1200" b="0" i="0" kern="1200" dirty="0">
              <a:solidFill>
                <a:schemeClr val="tx1"/>
              </a:solidFill>
              <a:effectLst/>
              <a:latin typeface="+mn-lt"/>
              <a:ea typeface="+mn-ea"/>
              <a:cs typeface="+mn-cs"/>
            </a:endParaRPr>
          </a:p>
          <a:p>
            <a:r>
              <a:rPr lang="en-US" dirty="0"/>
              <a:t>Note:  This comes from Operating Budget – this is the largest component of Lab’s budget.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95264F-0999-4CD0-80BC-99B3D60CCC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878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1143000"/>
            <a:ext cx="5486400" cy="3086100"/>
          </a:xfrm>
        </p:spPr>
      </p:sp>
      <p:sp>
        <p:nvSpPr>
          <p:cNvPr id="3" name="Notes Placeholder 2"/>
          <p:cNvSpPr>
            <a:spLocks noGrp="1"/>
          </p:cNvSpPr>
          <p:nvPr>
            <p:ph type="body" idx="1"/>
          </p:nvPr>
        </p:nvSpPr>
        <p:spPr/>
        <p:txBody>
          <a:bodyPr/>
          <a:lstStyle/>
          <a:p>
            <a:r>
              <a:rPr lang="en-US" dirty="0"/>
              <a:t>There are a number of considerations (cited on slide).  Importantly, </a:t>
            </a:r>
            <a:r>
              <a:rPr lang="en-US" b="1" dirty="0"/>
              <a:t>time in grade and tenure are not qualifiers</a:t>
            </a:r>
            <a:r>
              <a:rPr lang="en-US" dirty="0"/>
              <a:t>.  In addition to considerations, there also needs to be a </a:t>
            </a:r>
            <a:r>
              <a:rPr lang="en-US" b="1" dirty="0"/>
              <a:t>sustained organizational need</a:t>
            </a:r>
            <a:r>
              <a:rPr lang="en-US" dirty="0"/>
              <a:t>.  </a:t>
            </a:r>
          </a:p>
          <a:p>
            <a:endParaRPr lang="en-US" dirty="0"/>
          </a:p>
          <a:p>
            <a:r>
              <a:rPr lang="en-US" dirty="0"/>
              <a:t>KEY POINT:  Supervisor submitting packet and AD/DH, the TRC makes recommendation.  HR will review, but </a:t>
            </a:r>
            <a:r>
              <a:rPr lang="en-US" b="1" dirty="0"/>
              <a:t>final approval </a:t>
            </a:r>
            <a:r>
              <a:rPr lang="en-US" dirty="0"/>
              <a:t>is with AD/DH.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95264F-0999-4CD0-80BC-99B3D60CCC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2783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Presented by HR</a:t>
            </a:r>
          </a:p>
          <a:p>
            <a:endParaRPr lang="en-US" dirty="0"/>
          </a:p>
          <a:p>
            <a:pPr marL="0" indent="0">
              <a:buFont typeface="Arial" panose="020B0604020202020204" pitchFamily="34" charset="0"/>
              <a:buNone/>
            </a:pPr>
            <a:r>
              <a:rPr lang="en-US" dirty="0"/>
              <a:t>Adjustments</a:t>
            </a:r>
          </a:p>
          <a:p>
            <a:pPr marL="171450" indent="-171450">
              <a:buFont typeface="Arial" panose="020B0604020202020204" pitchFamily="34" charset="0"/>
              <a:buChar char="•"/>
            </a:pPr>
            <a:r>
              <a:rPr lang="en-US" dirty="0"/>
              <a:t>Market – Annually reviewed by Comp for shifts</a:t>
            </a:r>
          </a:p>
          <a:p>
            <a:pPr marL="171450" indent="-171450">
              <a:buFont typeface="Arial" panose="020B0604020202020204" pitchFamily="34" charset="0"/>
              <a:buChar char="•"/>
            </a:pPr>
            <a:r>
              <a:rPr lang="en-US" dirty="0"/>
              <a:t>Merit – DOE approved</a:t>
            </a:r>
          </a:p>
          <a:p>
            <a:pPr marL="171450" indent="-171450">
              <a:buFont typeface="Arial" panose="020B0604020202020204" pitchFamily="34" charset="0"/>
              <a:buChar char="•"/>
            </a:pPr>
            <a:r>
              <a:rPr lang="en-US" dirty="0"/>
              <a:t>Structure – salary ranges adjusted on an annual basis, DOE approved</a:t>
            </a:r>
          </a:p>
          <a:p>
            <a:endParaRPr lang="en-US" dirty="0"/>
          </a:p>
          <a:p>
            <a:r>
              <a:rPr lang="en-US" dirty="0"/>
              <a:t>Survey Reputation</a:t>
            </a:r>
          </a:p>
          <a:p>
            <a:pPr marL="171450" indent="-171450">
              <a:buFont typeface="Arial" panose="020B0604020202020204" pitchFamily="34" charset="0"/>
              <a:buChar char="•"/>
            </a:pPr>
            <a:r>
              <a:rPr lang="en-US" dirty="0"/>
              <a:t>Not crowd sourced</a:t>
            </a:r>
          </a:p>
          <a:p>
            <a:pPr marL="171450" indent="-171450">
              <a:buFont typeface="Arial" panose="020B0604020202020204" pitchFamily="34" charset="0"/>
              <a:buChar char="•"/>
            </a:pPr>
            <a:r>
              <a:rPr lang="en-US" dirty="0"/>
              <a:t>Aligns with jobs similarly situated at the lab and matched against other R&amp;D/National Lab organizations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Pricing Best Practice</a:t>
            </a:r>
          </a:p>
          <a:p>
            <a:pPr marL="171450" indent="-171450">
              <a:buFont typeface="Arial" panose="020B0604020202020204" pitchFamily="34" charset="0"/>
              <a:buChar char="•"/>
            </a:pPr>
            <a:r>
              <a:rPr lang="en-US" dirty="0"/>
              <a:t>Market – varies by position. Can be based on many factors – geography, organization size, organizational type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95264F-0999-4CD0-80BC-99B3D60CCC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3824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95264F-0999-4CD0-80BC-99B3D60CCC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8140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95264F-0999-4CD0-80BC-99B3D60CCC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55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9CA651-6862-484E-ACD4-E77C417A432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75134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9CA651-6862-484E-ACD4-E77C417A432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08993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9CA651-6862-484E-ACD4-E77C417A432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5965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9CA651-6862-484E-ACD4-E77C417A432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37583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overview of JSA/Jefferson Lab’s Compensation Philosophy – which is a small part of the Total Rewards Philosophy.</a:t>
            </a:r>
          </a:p>
          <a:p>
            <a:endParaRPr lang="en-US" dirty="0"/>
          </a:p>
          <a:p>
            <a:r>
              <a:rPr lang="en-US" dirty="0"/>
              <a:t>Emphasize it considers a number of different variables (highlighted in compensation philosophy).  With respect to salaries/monetary rewards </a:t>
            </a:r>
            <a:r>
              <a:rPr lang="en-US" b="0" i="0" u="none" dirty="0">
                <a:solidFill>
                  <a:srgbClr val="FF0000"/>
                </a:solidFill>
              </a:rPr>
              <a:t>stress </a:t>
            </a:r>
            <a:r>
              <a:rPr lang="en-US" dirty="0"/>
              <a:t>merit based.  Promotions based on responsibilities, technical duties, achievement</a:t>
            </a:r>
          </a:p>
          <a:p>
            <a:endParaRPr lang="en-US" dirty="0"/>
          </a:p>
          <a:p>
            <a:r>
              <a:rPr lang="en-US" dirty="0"/>
              <a:t>Market – Relevant labor market can vary by position, we do a number of salary surveys annually to measure against this market (see adjustments section)</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9CA651-6862-484E-ACD4-E77C417A432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77690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stress that Internal Equity is a major consideration.</a:t>
            </a:r>
          </a:p>
          <a:p>
            <a:endParaRPr lang="en-US" dirty="0"/>
          </a:p>
          <a:p>
            <a:r>
              <a:rPr lang="en-US" dirty="0"/>
              <a:t>Also, someone may ask how the market is taken into consideration.  That is done indirectly by identifying internal comparable positions that are in the same market category.  For example mechanical tech hires are compared to internal mechanical tech salaries.</a:t>
            </a:r>
          </a:p>
          <a:p>
            <a:endParaRPr lang="en-US" dirty="0"/>
          </a:p>
          <a:p>
            <a:r>
              <a:rPr lang="en-US" sz="1200" b="0" i="0" u="none" kern="0" dirty="0">
                <a:solidFill>
                  <a:srgbClr val="E7E6E6">
                    <a:lumMod val="50000"/>
                  </a:srgbClr>
                </a:solidFill>
              </a:rPr>
              <a:t>May have salary meeting as appropriate to include hiring manager</a:t>
            </a:r>
            <a:endParaRPr lang="en-US" b="0" i="0" u="non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95264F-0999-4CD0-80BC-99B3D60CCC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3050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visual representing how we approach</a:t>
            </a:r>
            <a:r>
              <a:rPr lang="en-US" baseline="0" dirty="0"/>
              <a:t> Performance Management at the Lab, note that it is an on-going activity.</a:t>
            </a:r>
          </a:p>
          <a:p>
            <a:endParaRPr lang="en-US" baseline="0" dirty="0"/>
          </a:p>
          <a:p>
            <a:r>
              <a:rPr lang="en-US" baseline="0" dirty="0"/>
              <a:t>We introduced the Individual Career Profile this year as another tool to improve communication between employees/supervisor (visible up the chain) related to professional development and to support succession management.</a:t>
            </a:r>
          </a:p>
          <a:p>
            <a:endParaRPr lang="en-US" baseline="0" dirty="0"/>
          </a:p>
          <a:p>
            <a:r>
              <a:rPr lang="en-US" baseline="0" dirty="0"/>
              <a:t>More detail if you’d like:</a:t>
            </a:r>
          </a:p>
          <a:p>
            <a:endParaRPr lang="en-US" baseline="0" dirty="0"/>
          </a:p>
          <a:p>
            <a:r>
              <a:rPr lang="en-US" baseline="0" dirty="0"/>
              <a:t>With Stuart’s arrival, we now capture the priorities for the Lab through the Lab agenda; this document is created in concert by Stuart and Lab Leadership annually, which represents all the Divisions at the Lab. Science and Technology, as well as Operational priorities for the Lab. </a:t>
            </a:r>
          </a:p>
          <a:p>
            <a:endParaRPr lang="en-US" baseline="0" dirty="0"/>
          </a:p>
          <a:p>
            <a:r>
              <a:rPr lang="en-US" baseline="0" dirty="0"/>
              <a:t>Up to Line Management to determine which aspects you are to support.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Performance check-in/feedback/mid-year</a:t>
            </a:r>
            <a:r>
              <a:rPr lang="en-US" baseline="0" dirty="0"/>
              <a:t> review – at a minimum, often we look back and realize priorities shifted and so did job expectations; mid-year check serves as a reminder to go over; this process becomes very mechanical and is not often seen as an ongoing activity. Encourage all employees, if you’re not already calibrating mid-year, take this initiative with your supervisor.</a:t>
            </a:r>
            <a:endParaRPr lang="en-US" dirty="0"/>
          </a:p>
          <a:p>
            <a:endParaRPr lang="en-US" baseline="0" dirty="0"/>
          </a:p>
          <a:p>
            <a:r>
              <a:rPr lang="en-US" baseline="0" dirty="0"/>
              <a:t>Year-end Review – formal assessments of performance over the year</a:t>
            </a:r>
          </a:p>
          <a:p>
            <a:endParaRPr lang="en-US" baseline="0" dirty="0"/>
          </a:p>
          <a:p>
            <a:r>
              <a:rPr lang="en-US" baseline="0" dirty="0"/>
              <a:t>Compensation – result of all conversations and ratings; look at how performance impacts compensation</a:t>
            </a:r>
          </a:p>
          <a:p>
            <a:endParaRPr lang="en-US" dirty="0"/>
          </a:p>
          <a:p>
            <a:r>
              <a:rPr lang="en-US" dirty="0"/>
              <a:t>Nationwide</a:t>
            </a:r>
            <a:r>
              <a:rPr lang="en-US" baseline="0" dirty="0"/>
              <a:t> merit increases are ~3% in the last several years, Lab’s program is not completely off-base here.</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9CA651-6862-484E-ACD4-E77C417A432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20789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Expectations (Safety, Respect/D&amp;I, Teamwork, Communication, Service Orientation…).  Fixed Weights (20%)</a:t>
            </a:r>
          </a:p>
          <a:p>
            <a:endParaRPr lang="en-US" dirty="0"/>
          </a:p>
          <a:p>
            <a:r>
              <a:rPr lang="en-US" dirty="0"/>
              <a:t>Technical Expectations (Supervisor Rates)</a:t>
            </a:r>
          </a:p>
          <a:p>
            <a:endParaRPr lang="en-US" dirty="0"/>
          </a:p>
          <a:p>
            <a:r>
              <a:rPr lang="en-US" dirty="0"/>
              <a:t>These are combined to produce overall rating</a:t>
            </a:r>
          </a:p>
          <a:p>
            <a:endParaRPr lang="en-US" dirty="0"/>
          </a:p>
          <a:p>
            <a:r>
              <a:rPr lang="en-US" dirty="0"/>
              <a:t>Note:  Ratings are calibrated at the Division level (not across Divisions)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95264F-0999-4CD0-80BC-99B3D60CCC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251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12827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99" y="2941864"/>
            <a:ext cx="5678108" cy="4258581"/>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181" y="6232329"/>
            <a:ext cx="2293603" cy="55706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443182" y="1720793"/>
            <a:ext cx="6776769" cy="2801201"/>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63207" y="6459469"/>
            <a:ext cx="543044" cy="273532"/>
          </a:xfrm>
          <a:prstGeom prst="rect">
            <a:avLst/>
          </a:prstGeom>
        </p:spPr>
      </p:pic>
      <p:sp>
        <p:nvSpPr>
          <p:cNvPr id="32" name="Date Placeholder 31"/>
          <p:cNvSpPr>
            <a:spLocks noGrp="1"/>
          </p:cNvSpPr>
          <p:nvPr>
            <p:ph type="dt" sz="half" idx="12"/>
          </p:nvPr>
        </p:nvSpPr>
        <p:spPr>
          <a:xfrm>
            <a:off x="443182" y="5560503"/>
            <a:ext cx="3208124" cy="365125"/>
          </a:xfrm>
        </p:spPr>
        <p:txBody>
          <a:bodyPr/>
          <a:lstStyle>
            <a:lvl1pPr algn="l">
              <a:defRPr baseline="0">
                <a:solidFill>
                  <a:schemeClr val="tx1"/>
                </a:solidFill>
                <a:latin typeface="Arial" charset="0"/>
              </a:defRPr>
            </a:lvl1pPr>
          </a:lstStyle>
          <a:p>
            <a:endParaRPr lang="en-US"/>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23879" y="6450043"/>
            <a:ext cx="2172748" cy="273531"/>
          </a:xfrm>
          <a:prstGeom prst="rect">
            <a:avLst/>
          </a:prstGeom>
        </p:spPr>
      </p:pic>
      <p:sp>
        <p:nvSpPr>
          <p:cNvPr id="9" name="Picture Placeholder 8"/>
          <p:cNvSpPr>
            <a:spLocks noGrp="1"/>
          </p:cNvSpPr>
          <p:nvPr>
            <p:ph type="pic" sz="quarter" idx="13"/>
          </p:nvPr>
        </p:nvSpPr>
        <p:spPr>
          <a:xfrm>
            <a:off x="7478184" y="1725954"/>
            <a:ext cx="4705349" cy="3935413"/>
          </a:xfrm>
          <a:blipFill>
            <a:blip r:embed="rId7"/>
            <a:stretch>
              <a:fillRect/>
            </a:stretch>
          </a:blipFill>
        </p:spPr>
        <p:txBody>
          <a:bodyPr/>
          <a:lstStyle/>
          <a:p>
            <a:r>
              <a:rPr lang="en-US"/>
              <a:t>Click icon to add picture</a:t>
            </a:r>
            <a:endParaRPr lang="en-US" dirty="0"/>
          </a:p>
        </p:txBody>
      </p:sp>
      <p:sp>
        <p:nvSpPr>
          <p:cNvPr id="15" name="Text Placeholder 14"/>
          <p:cNvSpPr>
            <a:spLocks noGrp="1"/>
          </p:cNvSpPr>
          <p:nvPr>
            <p:ph type="body" sz="quarter" idx="14" hasCustomPrompt="1"/>
          </p:nvPr>
        </p:nvSpPr>
        <p:spPr>
          <a:xfrm>
            <a:off x="443182" y="5126730"/>
            <a:ext cx="6776769" cy="420862"/>
          </a:xfrm>
        </p:spPr>
        <p:txBody>
          <a:bodyPr>
            <a:normAutofit/>
          </a:bodyPr>
          <a:lstStyle>
            <a:lvl1pPr marL="0" indent="0">
              <a:buFontTx/>
              <a:buNone/>
              <a:defRPr sz="2200" baseline="0">
                <a:solidFill>
                  <a:schemeClr val="accent6"/>
                </a:solidFill>
              </a:defRPr>
            </a:lvl1pPr>
          </a:lstStyle>
          <a:p>
            <a:pPr lvl="0"/>
            <a:r>
              <a:rPr lang="en-US" dirty="0"/>
              <a:t>Author</a:t>
            </a:r>
          </a:p>
        </p:txBody>
      </p:sp>
    </p:spTree>
    <p:extLst>
      <p:ext uri="{BB962C8B-B14F-4D97-AF65-F5344CB8AC3E}">
        <p14:creationId xmlns:p14="http://schemas.microsoft.com/office/powerpoint/2010/main" val="1098480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endParaRPr lang="en-US"/>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94A1C8B2-5EB8-4E07-9332-2D62C2983AFF}" type="slidenum">
              <a:rPr lang="en-US" smtClean="0"/>
              <a:pPr/>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9267" y="6407801"/>
            <a:ext cx="1772067" cy="430392"/>
          </a:xfrm>
          <a:prstGeom prst="rect">
            <a:avLst/>
          </a:prstGeom>
        </p:spPr>
      </p:pic>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010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 Slide">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799" y="2941864"/>
            <a:ext cx="5678108" cy="4258581"/>
          </a:xfrm>
          <a:prstGeom prst="rect">
            <a:avLst/>
          </a:prstGeom>
        </p:spPr>
      </p:pic>
      <p:pic>
        <p:nvPicPr>
          <p:cNvPr id="11" name="Picture 10"/>
          <p:cNvPicPr>
            <a:picLocks noChangeAspect="1"/>
          </p:cNvPicPr>
          <p:nvPr/>
        </p:nvPicPr>
        <p:blipFill>
          <a:blip r:embed="rId3"/>
          <a:stretch>
            <a:fillRect/>
          </a:stretch>
        </p:blipFill>
        <p:spPr>
          <a:xfrm>
            <a:off x="0" y="0"/>
            <a:ext cx="12192000" cy="12827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3207" y="6459469"/>
            <a:ext cx="543044" cy="27353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23879" y="6450043"/>
            <a:ext cx="2172748" cy="273531"/>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3181" y="6232329"/>
            <a:ext cx="2293603" cy="557060"/>
          </a:xfrm>
          <a:prstGeom prst="rect">
            <a:avLst/>
          </a:prstGeom>
        </p:spPr>
      </p:pic>
      <p:sp>
        <p:nvSpPr>
          <p:cNvPr id="3" name="Picture Placeholder 2"/>
          <p:cNvSpPr>
            <a:spLocks noGrp="1"/>
          </p:cNvSpPr>
          <p:nvPr>
            <p:ph type="pic" sz="quarter" idx="13"/>
          </p:nvPr>
        </p:nvSpPr>
        <p:spPr>
          <a:xfrm>
            <a:off x="7478184" y="1734523"/>
            <a:ext cx="4713816" cy="3926844"/>
          </a:xfrm>
          <a:blipFill>
            <a:blip r:embed="rId7"/>
            <a:stretch>
              <a:fillRect/>
            </a:stretch>
          </a:blipFill>
        </p:spPr>
        <p:txBody>
          <a:bodyPr/>
          <a:lstStyle/>
          <a:p>
            <a:r>
              <a:rPr lang="en-US"/>
              <a:t>Click icon to add picture</a:t>
            </a:r>
          </a:p>
        </p:txBody>
      </p:sp>
      <p:sp>
        <p:nvSpPr>
          <p:cNvPr id="8" name="Text Placeholder 7"/>
          <p:cNvSpPr>
            <a:spLocks noGrp="1"/>
          </p:cNvSpPr>
          <p:nvPr>
            <p:ph type="body" sz="quarter" idx="12" hasCustomPrompt="1"/>
          </p:nvPr>
        </p:nvSpPr>
        <p:spPr>
          <a:xfrm>
            <a:off x="424849" y="5217805"/>
            <a:ext cx="4007384" cy="369887"/>
          </a:xfrm>
        </p:spPr>
        <p:txBody>
          <a:bodyPr>
            <a:noAutofit/>
          </a:bodyPr>
          <a:lstStyle>
            <a:lvl1pPr marL="0" indent="0">
              <a:buNone/>
              <a:defRPr sz="2200" baseline="0">
                <a:solidFill>
                  <a:schemeClr val="accent6"/>
                </a:solidFill>
              </a:defRPr>
            </a:lvl1pPr>
          </a:lstStyle>
          <a:p>
            <a:pPr lvl="0"/>
            <a:r>
              <a:rPr lang="en-US" dirty="0"/>
              <a:t>Name, Title</a:t>
            </a:r>
          </a:p>
        </p:txBody>
      </p:sp>
      <p:sp>
        <p:nvSpPr>
          <p:cNvPr id="5" name="Text Placeholder 4"/>
          <p:cNvSpPr>
            <a:spLocks noGrp="1"/>
          </p:cNvSpPr>
          <p:nvPr>
            <p:ph type="body" sz="quarter" idx="14"/>
          </p:nvPr>
        </p:nvSpPr>
        <p:spPr>
          <a:xfrm>
            <a:off x="424850" y="659732"/>
            <a:ext cx="11383433" cy="461379"/>
          </a:xfrm>
        </p:spPr>
        <p:txBody>
          <a:bodyPr>
            <a:noAutofit/>
          </a:bodyPr>
          <a:lstStyle>
            <a:lvl1pPr marL="0" indent="0">
              <a:buFontTx/>
              <a:buNone/>
              <a:defRPr sz="3000" b="1" i="0" cap="none" baseline="0"/>
            </a:lvl1pPr>
            <a:lvl2pPr marL="457200" indent="0">
              <a:buFontTx/>
              <a:buNone/>
              <a:defRPr sz="3000" cap="none" baseline="0"/>
            </a:lvl2pPr>
            <a:lvl3pPr marL="914400" indent="0">
              <a:buFontTx/>
              <a:buNone/>
              <a:defRPr sz="3000" cap="none" baseline="0"/>
            </a:lvl3pPr>
            <a:lvl4pPr marL="1371600" indent="0">
              <a:buFontTx/>
              <a:buNone/>
              <a:defRPr sz="3000" cap="none" baseline="0"/>
            </a:lvl4pPr>
            <a:lvl5pPr marL="1828800" indent="0">
              <a:buFontTx/>
              <a:buNone/>
              <a:defRPr sz="3000" cap="none" baseline="0"/>
            </a:lvl5pPr>
          </a:lstStyle>
          <a:p>
            <a:pPr lvl="0"/>
            <a:r>
              <a:rPr lang="en-US"/>
              <a:t>Click to edit Master text styles</a:t>
            </a:r>
          </a:p>
        </p:txBody>
      </p:sp>
      <p:sp>
        <p:nvSpPr>
          <p:cNvPr id="7" name="Text Placeholder 6"/>
          <p:cNvSpPr>
            <a:spLocks noGrp="1"/>
          </p:cNvSpPr>
          <p:nvPr>
            <p:ph type="body" sz="quarter" idx="15"/>
          </p:nvPr>
        </p:nvSpPr>
        <p:spPr>
          <a:xfrm>
            <a:off x="424849" y="1750850"/>
            <a:ext cx="6400800" cy="3363912"/>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7"/>
          <p:cNvSpPr>
            <a:spLocks noGrp="1"/>
          </p:cNvSpPr>
          <p:nvPr>
            <p:ph type="body" sz="quarter" idx="16"/>
          </p:nvPr>
        </p:nvSpPr>
        <p:spPr>
          <a:xfrm>
            <a:off x="424850" y="5588001"/>
            <a:ext cx="3865033" cy="257629"/>
          </a:xfrm>
        </p:spPr>
        <p:txBody>
          <a:bodyPr>
            <a:noAutofit/>
          </a:bodyPr>
          <a:lstStyle>
            <a:lvl1pPr marL="0" indent="0">
              <a:buFontTx/>
              <a:buNone/>
              <a:defRPr sz="1000" baseline="0"/>
            </a:lvl1pPr>
            <a:lvl2pPr marL="457200" indent="0">
              <a:buFontTx/>
              <a:buNone/>
              <a:defRPr sz="1000" baseline="0"/>
            </a:lvl2pPr>
            <a:lvl3pPr marL="914400" indent="0">
              <a:buFontTx/>
              <a:buNone/>
              <a:defRPr sz="1000" baseline="0"/>
            </a:lvl3pPr>
            <a:lvl4pPr marL="1371600" indent="0">
              <a:buFontTx/>
              <a:buNone/>
              <a:defRPr sz="1000" baseline="0"/>
            </a:lvl4pPr>
            <a:lvl5pPr marL="1828800" indent="0">
              <a:buFontTx/>
              <a:buNone/>
              <a:defRPr sz="1000" baseline="0"/>
            </a:lvl5pPr>
          </a:lstStyle>
          <a:p>
            <a:pPr lvl="0"/>
            <a:r>
              <a:rPr lang="en-US"/>
              <a:t>Click to edit Master text styles</a:t>
            </a:r>
          </a:p>
        </p:txBody>
      </p:sp>
    </p:spTree>
    <p:extLst>
      <p:ext uri="{BB962C8B-B14F-4D97-AF65-F5344CB8AC3E}">
        <p14:creationId xmlns:p14="http://schemas.microsoft.com/office/powerpoint/2010/main" val="3745634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B9F4B6D-ECBA-4AE4-8F28-BFDA988A89A0}"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49A6C1-2E60-48D6-8F57-FF80BE996A2E}" type="slidenum">
              <a:rPr lang="en-US" smtClean="0"/>
              <a:t>‹#›</a:t>
            </a:fld>
            <a:endParaRPr lang="en-US"/>
          </a:p>
        </p:txBody>
      </p:sp>
    </p:spTree>
    <p:extLst>
      <p:ext uri="{BB962C8B-B14F-4D97-AF65-F5344CB8AC3E}">
        <p14:creationId xmlns:p14="http://schemas.microsoft.com/office/powerpoint/2010/main" val="36129368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3FD7CCD-BC07-4C9B-8396-1FF23E0F7909}" type="slidenum">
              <a:rPr lang="en-US" smtClean="0"/>
              <a:pPr/>
              <a:t>‹#›</a:t>
            </a:fld>
            <a:endParaRPr lang="en-US"/>
          </a:p>
        </p:txBody>
      </p:sp>
    </p:spTree>
    <p:extLst>
      <p:ext uri="{BB962C8B-B14F-4D97-AF65-F5344CB8AC3E}">
        <p14:creationId xmlns:p14="http://schemas.microsoft.com/office/powerpoint/2010/main" val="401434167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0.pn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1.png"/><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3.png"/><Relationship Id="rId7" Type="http://schemas.openxmlformats.org/officeDocument/2006/relationships/diagramColors" Target="../diagrams/colors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5B5C-FAA2-44E6-8D57-59FAF28FEE87}"/>
              </a:ext>
            </a:extLst>
          </p:cNvPr>
          <p:cNvSpPr>
            <a:spLocks noGrp="1"/>
          </p:cNvSpPr>
          <p:nvPr>
            <p:ph type="ctrTitle"/>
          </p:nvPr>
        </p:nvSpPr>
        <p:spPr/>
        <p:txBody>
          <a:bodyPr/>
          <a:lstStyle/>
          <a:p>
            <a:r>
              <a:rPr lang="en-US" sz="4800" dirty="0"/>
              <a:t>Engineering Division </a:t>
            </a:r>
            <a:r>
              <a:rPr lang="en-US" dirty="0"/>
              <a:t/>
            </a:r>
            <a:br>
              <a:rPr lang="en-US" dirty="0"/>
            </a:br>
            <a:r>
              <a:rPr lang="en-US" sz="4000" b="0" dirty="0"/>
              <a:t>All-Hands</a:t>
            </a:r>
            <a:endParaRPr lang="en-US" b="0" dirty="0"/>
          </a:p>
        </p:txBody>
      </p:sp>
      <p:sp>
        <p:nvSpPr>
          <p:cNvPr id="3" name="Subtitle 2">
            <a:extLst>
              <a:ext uri="{FF2B5EF4-FFF2-40B4-BE49-F238E27FC236}">
                <a16:creationId xmlns:a16="http://schemas.microsoft.com/office/drawing/2014/main" id="{748634EC-A39D-4744-A828-E7EBC5515D9F}"/>
              </a:ext>
            </a:extLst>
          </p:cNvPr>
          <p:cNvSpPr>
            <a:spLocks noGrp="1"/>
          </p:cNvSpPr>
          <p:nvPr>
            <p:ph type="subTitle" idx="1"/>
          </p:nvPr>
        </p:nvSpPr>
        <p:spPr>
          <a:xfrm>
            <a:off x="1524000" y="4537710"/>
            <a:ext cx="9144000" cy="720090"/>
          </a:xfrm>
        </p:spPr>
        <p:txBody>
          <a:bodyPr>
            <a:normAutofit fontScale="92500" lnSpcReduction="20000"/>
          </a:bodyPr>
          <a:lstStyle/>
          <a:p>
            <a:r>
              <a:rPr lang="en-US" sz="2400" dirty="0"/>
              <a:t>October 17, 2022</a:t>
            </a:r>
          </a:p>
          <a:p>
            <a:r>
              <a:rPr lang="en-US" sz="2400" dirty="0"/>
              <a:t>W. Oren, K. McLean</a:t>
            </a:r>
          </a:p>
        </p:txBody>
      </p:sp>
    </p:spTree>
    <p:extLst>
      <p:ext uri="{BB962C8B-B14F-4D97-AF65-F5344CB8AC3E}">
        <p14:creationId xmlns:p14="http://schemas.microsoft.com/office/powerpoint/2010/main" val="3704361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50000"/>
                  </a:schemeClr>
                </a:solidFill>
              </a:rPr>
              <a:t>Salary Setting Upon Hire</a:t>
            </a:r>
          </a:p>
        </p:txBody>
      </p:sp>
      <p:pic>
        <p:nvPicPr>
          <p:cNvPr id="4" name="Picture 3"/>
          <p:cNvPicPr>
            <a:picLocks noChangeAspect="1"/>
          </p:cNvPicPr>
          <p:nvPr/>
        </p:nvPicPr>
        <p:blipFill>
          <a:blip r:embed="rId3"/>
          <a:stretch>
            <a:fillRect/>
          </a:stretch>
        </p:blipFill>
        <p:spPr>
          <a:xfrm>
            <a:off x="819331" y="1067966"/>
            <a:ext cx="3909687" cy="5205833"/>
          </a:xfrm>
          <a:prstGeom prst="rect">
            <a:avLst/>
          </a:prstGeom>
        </p:spPr>
      </p:pic>
      <p:sp>
        <p:nvSpPr>
          <p:cNvPr id="5" name="TextBox 4"/>
          <p:cNvSpPr txBox="1"/>
          <p:nvPr/>
        </p:nvSpPr>
        <p:spPr>
          <a:xfrm>
            <a:off x="5577368" y="1103153"/>
            <a:ext cx="5715000" cy="55399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B0F0"/>
                </a:solidFill>
                <a:effectLst/>
                <a:uLnTx/>
                <a:uFillTx/>
                <a:latin typeface="Calibri" panose="020F0502020204030204"/>
                <a:ea typeface="+mn-ea"/>
                <a:cs typeface="+mn-cs"/>
              </a:rPr>
              <a:t>How are Salaries Determined Upon Hire?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0" cap="none" spc="0" normalizeH="0" baseline="0" noProof="0" dirty="0">
              <a:ln>
                <a:noFill/>
              </a:ln>
              <a:solidFill>
                <a:srgbClr val="E7E6E6">
                  <a:lumMod val="50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rgbClr val="E7E6E6">
                    <a:lumMod val="50000"/>
                  </a:srgbClr>
                </a:solidFill>
                <a:effectLst/>
                <a:uLnTx/>
                <a:uFillTx/>
                <a:latin typeface="Calibri" panose="020F0502020204030204"/>
                <a:ea typeface="+mn-ea"/>
                <a:cs typeface="+mn-cs"/>
              </a:rPr>
              <a:t>Division Head works with Compensation to determine Salary </a:t>
            </a:r>
            <a:r>
              <a:rPr kumimoji="0" lang="en-US" sz="2400" b="0" i="0" u="none" strike="noStrike" kern="0" cap="none" spc="0" normalizeH="0" baseline="0" noProof="0" dirty="0">
                <a:ln>
                  <a:noFill/>
                </a:ln>
                <a:solidFill>
                  <a:srgbClr val="00B050"/>
                </a:solidFill>
                <a:effectLst/>
                <a:uLnTx/>
                <a:uFillTx/>
                <a:latin typeface="Calibri" panose="020F0502020204030204"/>
                <a:ea typeface="+mn-ea"/>
                <a:cs typeface="+mn-cs"/>
              </a:rPr>
              <a:t>(Engineering holds hiring meetings for this)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0" cap="none" spc="0" normalizeH="0" baseline="0" noProof="0" dirty="0">
              <a:ln>
                <a:noFill/>
              </a:ln>
              <a:solidFill>
                <a:srgbClr val="E7E6E6">
                  <a:lumMod val="50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rgbClr val="E7E6E6">
                    <a:lumMod val="50000"/>
                  </a:srgbClr>
                </a:solidFill>
                <a:effectLst/>
                <a:uLnTx/>
                <a:uFillTx/>
                <a:latin typeface="Calibri" panose="020F0502020204030204"/>
                <a:ea typeface="+mn-ea"/>
                <a:cs typeface="+mn-cs"/>
              </a:rPr>
              <a:t>Considerations: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rgbClr val="E7E6E6">
                    <a:lumMod val="50000"/>
                  </a:srgbClr>
                </a:solidFill>
                <a:effectLst/>
                <a:uLnTx/>
                <a:uFillTx/>
                <a:latin typeface="Calibri" panose="020F0502020204030204"/>
                <a:ea typeface="+mn-ea"/>
                <a:cs typeface="+mn-cs"/>
              </a:rPr>
              <a:t>Internal Equity - </a:t>
            </a:r>
            <a:r>
              <a:rPr kumimoji="0" lang="en-US" sz="2400" b="0" i="0" u="none" strike="noStrike" kern="0" cap="none" spc="0" normalizeH="0" baseline="0" noProof="0" dirty="0" err="1">
                <a:ln>
                  <a:noFill/>
                </a:ln>
                <a:solidFill>
                  <a:srgbClr val="00B050"/>
                </a:solidFill>
                <a:effectLst/>
                <a:uLnTx/>
                <a:uFillTx/>
                <a:latin typeface="Calibri" panose="020F0502020204030204"/>
                <a:ea typeface="+mn-ea"/>
                <a:cs typeface="+mn-cs"/>
              </a:rPr>
              <a:t>Comparables</a:t>
            </a:r>
            <a:endParaRPr kumimoji="0" lang="en-US" sz="2400" b="0" i="0" u="none" strike="noStrike" kern="0" cap="none" spc="0" normalizeH="0" baseline="0" noProof="0" dirty="0">
              <a:ln>
                <a:noFill/>
              </a:ln>
              <a:solidFill>
                <a:srgbClr val="00B050"/>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rgbClr val="E7E6E6">
                    <a:lumMod val="50000"/>
                  </a:srgbClr>
                </a:solidFill>
                <a:effectLst/>
                <a:uLnTx/>
                <a:uFillTx/>
                <a:latin typeface="Calibri" panose="020F0502020204030204"/>
                <a:ea typeface="+mn-ea"/>
                <a:cs typeface="+mn-cs"/>
              </a:rPr>
              <a:t>Experience – </a:t>
            </a:r>
            <a:r>
              <a:rPr kumimoji="0" lang="en-US" sz="2400" b="0" i="0" u="none" strike="noStrike" kern="0" cap="none" spc="0" normalizeH="0" baseline="0" noProof="0" dirty="0">
                <a:ln>
                  <a:noFill/>
                </a:ln>
                <a:solidFill>
                  <a:srgbClr val="00B050"/>
                </a:solidFill>
                <a:effectLst/>
                <a:uLnTx/>
                <a:uFillTx/>
                <a:latin typeface="Calibri" panose="020F0502020204030204"/>
                <a:ea typeface="+mn-ea"/>
                <a:cs typeface="+mn-cs"/>
              </a:rPr>
              <a:t>Total years</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rgbClr val="E7E6E6">
                    <a:lumMod val="50000"/>
                  </a:srgbClr>
                </a:solidFill>
                <a:effectLst/>
                <a:uLnTx/>
                <a:uFillTx/>
                <a:latin typeface="Calibri" panose="020F0502020204030204"/>
                <a:ea typeface="+mn-ea"/>
                <a:cs typeface="+mn-cs"/>
              </a:rPr>
              <a:t>Knowledge</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rgbClr val="E7E6E6">
                    <a:lumMod val="50000"/>
                  </a:srgbClr>
                </a:solidFill>
                <a:effectLst/>
                <a:uLnTx/>
                <a:uFillTx/>
                <a:latin typeface="Calibri" panose="020F0502020204030204"/>
                <a:ea typeface="+mn-ea"/>
                <a:cs typeface="+mn-cs"/>
              </a:rPr>
              <a:t>Skills</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rgbClr val="E7E6E6">
                    <a:lumMod val="50000"/>
                  </a:srgbClr>
                </a:solidFill>
                <a:effectLst/>
                <a:uLnTx/>
                <a:uFillTx/>
                <a:latin typeface="Calibri" panose="020F0502020204030204"/>
                <a:ea typeface="+mn-ea"/>
                <a:cs typeface="+mn-cs"/>
              </a:rPr>
              <a:t>Ability</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rgbClr val="E7E6E6">
                    <a:lumMod val="50000"/>
                  </a:srgbClr>
                </a:solidFill>
                <a:effectLst/>
                <a:uLnTx/>
                <a:uFillTx/>
                <a:latin typeface="Calibri" panose="020F0502020204030204"/>
                <a:ea typeface="+mn-ea"/>
                <a:cs typeface="+mn-cs"/>
              </a:rPr>
              <a:t>Education – </a:t>
            </a:r>
            <a:r>
              <a:rPr kumimoji="0" lang="en-US" sz="2400" b="0" i="0" u="none" strike="noStrike" kern="0" cap="none" spc="0" normalizeH="0" baseline="0" noProof="0" dirty="0">
                <a:ln>
                  <a:noFill/>
                </a:ln>
                <a:solidFill>
                  <a:srgbClr val="00B050"/>
                </a:solidFill>
                <a:effectLst/>
                <a:uLnTx/>
                <a:uFillTx/>
                <a:latin typeface="Calibri" panose="020F0502020204030204"/>
                <a:ea typeface="+mn-ea"/>
                <a:cs typeface="+mn-cs"/>
              </a:rPr>
              <a:t>Field &amp; “Degree earned”</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rgbClr val="E7E6E6">
                    <a:lumMod val="50000"/>
                  </a:srgbClr>
                </a:solidFill>
                <a:effectLst/>
                <a:uLnTx/>
                <a:uFillTx/>
                <a:latin typeface="Calibri" panose="020F0502020204030204"/>
                <a:ea typeface="+mn-ea"/>
                <a:cs typeface="+mn-cs"/>
              </a:rPr>
              <a:t>Role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aphicFrame>
        <p:nvGraphicFramePr>
          <p:cNvPr id="7" name="Diagram 6">
            <a:extLst>
              <a:ext uri="{FF2B5EF4-FFF2-40B4-BE49-F238E27FC236}">
                <a16:creationId xmlns:a16="http://schemas.microsoft.com/office/drawing/2014/main" id="{583498B8-FFB7-4F01-AF57-2A6E0F32380A}"/>
              </a:ext>
            </a:extLst>
          </p:cNvPr>
          <p:cNvGraphicFramePr/>
          <p:nvPr>
            <p:extLst/>
          </p:nvPr>
        </p:nvGraphicFramePr>
        <p:xfrm>
          <a:off x="4173939" y="0"/>
          <a:ext cx="7927026" cy="8365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54318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7E1C93C-5050-FC42-8F10-D22D4F119D13}" type="slidenum">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11</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Oval 5"/>
          <p:cNvSpPr/>
          <p:nvPr/>
        </p:nvSpPr>
        <p:spPr>
          <a:xfrm>
            <a:off x="4861560" y="2438600"/>
            <a:ext cx="2468880" cy="1980800"/>
          </a:xfrm>
          <a:prstGeom prst="ellipse">
            <a:avLst/>
          </a:prstGeom>
          <a:solidFill>
            <a:srgbClr val="0070C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On-going feedback and coaching throughout the year</a:t>
            </a:r>
          </a:p>
        </p:txBody>
      </p:sp>
      <p:sp>
        <p:nvSpPr>
          <p:cNvPr id="13" name="Donut 12"/>
          <p:cNvSpPr/>
          <p:nvPr/>
        </p:nvSpPr>
        <p:spPr>
          <a:xfrm>
            <a:off x="3718560" y="1554480"/>
            <a:ext cx="4754880" cy="3749040"/>
          </a:xfrm>
          <a:prstGeom prst="donut">
            <a:avLst>
              <a:gd name="adj" fmla="val 4632"/>
            </a:avLst>
          </a:prstGeom>
          <a:solidFill>
            <a:schemeClr val="accent3">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Chevron 6"/>
          <p:cNvSpPr/>
          <p:nvPr/>
        </p:nvSpPr>
        <p:spPr>
          <a:xfrm rot="19022937">
            <a:off x="4185270" y="1940411"/>
            <a:ext cx="495300" cy="565607"/>
          </a:xfrm>
          <a:prstGeom prst="chevron">
            <a:avLst>
              <a:gd name="adj" fmla="val 63200"/>
            </a:avLst>
          </a:prstGeom>
          <a:solidFill>
            <a:srgbClr val="0070C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Chevron 19"/>
          <p:cNvSpPr/>
          <p:nvPr/>
        </p:nvSpPr>
        <p:spPr>
          <a:xfrm rot="8739010">
            <a:off x="7588601" y="4359562"/>
            <a:ext cx="495300" cy="565607"/>
          </a:xfrm>
          <a:prstGeom prst="chevron">
            <a:avLst>
              <a:gd name="adj" fmla="val 63200"/>
            </a:avLst>
          </a:prstGeom>
          <a:solidFill>
            <a:srgbClr val="0070C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Right Triangle 14"/>
          <p:cNvSpPr/>
          <p:nvPr/>
        </p:nvSpPr>
        <p:spPr>
          <a:xfrm rot="5400000">
            <a:off x="2695411" y="523997"/>
            <a:ext cx="2377440" cy="3200400"/>
          </a:xfrm>
          <a:prstGeom prst="rtTriangl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vert="vert270" wrap="square" lIns="0" tIns="0" rIns="0" bIns="0"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ight Triangle 15"/>
          <p:cNvSpPr/>
          <p:nvPr/>
        </p:nvSpPr>
        <p:spPr>
          <a:xfrm rot="5400000" flipH="1" flipV="1">
            <a:off x="7152178" y="3225043"/>
            <a:ext cx="2377440" cy="3200400"/>
          </a:xfrm>
          <a:prstGeom prst="rtTriangl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Chevron 18"/>
          <p:cNvSpPr/>
          <p:nvPr/>
        </p:nvSpPr>
        <p:spPr>
          <a:xfrm rot="13255212">
            <a:off x="4241259" y="4451001"/>
            <a:ext cx="495300" cy="565607"/>
          </a:xfrm>
          <a:prstGeom prst="chevron">
            <a:avLst>
              <a:gd name="adj" fmla="val 63200"/>
            </a:avLst>
          </a:prstGeom>
          <a:solidFill>
            <a:srgbClr val="0070C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Right Triangle 16"/>
          <p:cNvSpPr/>
          <p:nvPr/>
        </p:nvSpPr>
        <p:spPr>
          <a:xfrm rot="16200000" flipH="1">
            <a:off x="7152178" y="523997"/>
            <a:ext cx="2377440" cy="3200400"/>
          </a:xfrm>
          <a:prstGeom prst="rtTriangl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ight Triangle 17"/>
          <p:cNvSpPr/>
          <p:nvPr/>
        </p:nvSpPr>
        <p:spPr>
          <a:xfrm>
            <a:off x="2283931" y="3453643"/>
            <a:ext cx="3200400" cy="2560320"/>
          </a:xfrm>
          <a:prstGeom prst="rtTriangl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Rounded Rectangle 10"/>
          <p:cNvSpPr/>
          <p:nvPr/>
        </p:nvSpPr>
        <p:spPr>
          <a:xfrm>
            <a:off x="7563658" y="2697480"/>
            <a:ext cx="2377440" cy="1463040"/>
          </a:xfrm>
          <a:prstGeom prst="roundRect">
            <a:avLst/>
          </a:prstGeom>
          <a:solidFill>
            <a:srgbClr val="00B0F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Performance Check-in/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Feedback/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Mid-year review</a:t>
            </a:r>
          </a:p>
        </p:txBody>
      </p:sp>
      <p:sp>
        <p:nvSpPr>
          <p:cNvPr id="10" name="Rounded Rectangle 9"/>
          <p:cNvSpPr/>
          <p:nvPr/>
        </p:nvSpPr>
        <p:spPr>
          <a:xfrm>
            <a:off x="2283932" y="2971800"/>
            <a:ext cx="2292325" cy="914400"/>
          </a:xfrm>
          <a:prstGeom prst="roundRect">
            <a:avLst/>
          </a:prstGeom>
          <a:solidFill>
            <a:srgbClr val="00B0F0"/>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Compensation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Decisions</a:t>
            </a:r>
          </a:p>
        </p:txBody>
      </p:sp>
      <p:sp>
        <p:nvSpPr>
          <p:cNvPr id="9" name="Rounded Rectangle 8"/>
          <p:cNvSpPr/>
          <p:nvPr/>
        </p:nvSpPr>
        <p:spPr>
          <a:xfrm>
            <a:off x="5181600" y="5109709"/>
            <a:ext cx="1828800" cy="914400"/>
          </a:xfrm>
          <a:prstGeom prst="roundRect">
            <a:avLst/>
          </a:prstGeom>
          <a:solidFill>
            <a:srgbClr val="00B0F0"/>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Year-end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Review</a:t>
            </a:r>
          </a:p>
        </p:txBody>
      </p:sp>
      <p:sp>
        <p:nvSpPr>
          <p:cNvPr id="8" name="Rounded Rectangle 7"/>
          <p:cNvSpPr/>
          <p:nvPr/>
        </p:nvSpPr>
        <p:spPr>
          <a:xfrm>
            <a:off x="5044440" y="928667"/>
            <a:ext cx="2103120" cy="1251626"/>
          </a:xfrm>
          <a:prstGeom prst="roundRect">
            <a:avLst>
              <a:gd name="adj" fmla="val 15293"/>
            </a:avLst>
          </a:prstGeom>
          <a:solidFill>
            <a:srgbClr val="00B0F0"/>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Goal Setting &amp; Development Planning</a:t>
            </a:r>
          </a:p>
        </p:txBody>
      </p:sp>
      <p:sp>
        <p:nvSpPr>
          <p:cNvPr id="3" name="TextBox 2"/>
          <p:cNvSpPr txBox="1"/>
          <p:nvPr/>
        </p:nvSpPr>
        <p:spPr>
          <a:xfrm>
            <a:off x="2328138" y="1002456"/>
            <a:ext cx="2288069" cy="1338828"/>
          </a:xfrm>
          <a:prstGeom prst="rect">
            <a:avLst/>
          </a:prstGeom>
          <a:noFill/>
        </p:spPr>
        <p:txBody>
          <a:bodyPr wrap="square" lIns="0" tIns="0" rtlCol="0">
            <a:spAutoFit/>
          </a:bodyPr>
          <a:lstStyle/>
          <a:p>
            <a:pPr marL="117475" marR="0" lvl="0" indent="-117475"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Division calibration occurs</a:t>
            </a:r>
          </a:p>
          <a:p>
            <a:pPr marL="117475" marR="0" lvl="0" indent="-117475"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Final ratings are agreed upon</a:t>
            </a:r>
          </a:p>
          <a:p>
            <a:pPr marL="117475" marR="0" lvl="0" indent="-117475"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HR Reviews</a:t>
            </a:r>
          </a:p>
          <a:p>
            <a:pPr marL="117475" marR="0" lvl="0" indent="-117475"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Released to line management for delivery to employees</a:t>
            </a:r>
          </a:p>
          <a:p>
            <a:pPr marL="117475" marR="0" lvl="0" indent="-117475"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“Pay-for-performance” </a:t>
            </a:r>
          </a:p>
          <a:p>
            <a:pPr marL="0" marR="0" lvl="0" indent="11430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model</a:t>
            </a:r>
          </a:p>
        </p:txBody>
      </p:sp>
      <p:sp>
        <p:nvSpPr>
          <p:cNvPr id="21" name="Chevron 20"/>
          <p:cNvSpPr/>
          <p:nvPr/>
        </p:nvSpPr>
        <p:spPr>
          <a:xfrm rot="2144983">
            <a:off x="7399250" y="1868942"/>
            <a:ext cx="495300" cy="565607"/>
          </a:xfrm>
          <a:prstGeom prst="chevron">
            <a:avLst>
              <a:gd name="adj" fmla="val 63200"/>
            </a:avLst>
          </a:prstGeom>
          <a:solidFill>
            <a:srgbClr val="0070C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TextBox 21"/>
          <p:cNvSpPr txBox="1"/>
          <p:nvPr/>
        </p:nvSpPr>
        <p:spPr>
          <a:xfrm>
            <a:off x="2359548" y="4177356"/>
            <a:ext cx="2025179" cy="1892826"/>
          </a:xfrm>
          <a:prstGeom prst="rect">
            <a:avLst/>
          </a:prstGeom>
          <a:noFill/>
        </p:spPr>
        <p:txBody>
          <a:bodyPr wrap="square" lIns="0" tIns="0" rtlCol="0">
            <a:spAutoFit/>
          </a:bodyPr>
          <a:lstStyle/>
          <a:p>
            <a:pPr marL="117475" marR="0" lvl="0" indent="-117475"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Solicit </a:t>
            </a:r>
          </a:p>
          <a:p>
            <a:pPr marL="0" marR="0" lvl="0" indent="11430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feedback</a:t>
            </a:r>
          </a:p>
          <a:p>
            <a:pPr marL="117475" marR="0" lvl="0" indent="-117475"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Formal review</a:t>
            </a:r>
          </a:p>
          <a:p>
            <a:pPr marL="342900" marR="0" lvl="1"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Self-assessments</a:t>
            </a:r>
          </a:p>
          <a:p>
            <a:pPr marL="342900" marR="0" lvl="1"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Manager and employee meet to discuss performance</a:t>
            </a:r>
          </a:p>
          <a:p>
            <a:pPr marL="342900" marR="0" lvl="1"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Calibration</a:t>
            </a:r>
          </a:p>
          <a:p>
            <a:pPr marL="342900" marR="0" lvl="1"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Manager completes assessment</a:t>
            </a:r>
          </a:p>
        </p:txBody>
      </p:sp>
      <p:sp>
        <p:nvSpPr>
          <p:cNvPr id="23" name="TextBox 22"/>
          <p:cNvSpPr txBox="1"/>
          <p:nvPr/>
        </p:nvSpPr>
        <p:spPr>
          <a:xfrm>
            <a:off x="7772400" y="958174"/>
            <a:ext cx="2168699" cy="1338828"/>
          </a:xfrm>
          <a:prstGeom prst="rect">
            <a:avLst/>
          </a:prstGeom>
          <a:noFill/>
        </p:spPr>
        <p:txBody>
          <a:bodyPr wrap="square" lIns="0" tIns="0" rIns="0" rtlCol="0">
            <a:spAutoFit/>
          </a:bodyPr>
          <a:lstStyle/>
          <a:p>
            <a:pPr marL="117475" marR="0" lvl="0" indent="-117475"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Set Lab, Division/Department, </a:t>
            </a:r>
          </a:p>
          <a:p>
            <a:pPr marL="0" marR="0" lvl="0" indent="115888"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and individual goals</a:t>
            </a:r>
          </a:p>
          <a:p>
            <a:pPr marL="287338" marR="0" lvl="1" indent="-117475" algn="l" defTabSz="96837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Communicate goals, develop strategy to achieve</a:t>
            </a:r>
          </a:p>
          <a:p>
            <a:pPr marL="573088" marR="0" lvl="0" indent="-11588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rPr>
              <a:t>Create &amp; discuss Individual Career 	Profile (ICP)</a:t>
            </a:r>
          </a:p>
        </p:txBody>
      </p:sp>
      <p:sp>
        <p:nvSpPr>
          <p:cNvPr id="24" name="TextBox 23"/>
          <p:cNvSpPr txBox="1"/>
          <p:nvPr/>
        </p:nvSpPr>
        <p:spPr>
          <a:xfrm>
            <a:off x="7668316" y="4351971"/>
            <a:ext cx="2272782" cy="1661993"/>
          </a:xfrm>
          <a:prstGeom prst="rect">
            <a:avLst/>
          </a:prstGeom>
          <a:noFill/>
        </p:spPr>
        <p:txBody>
          <a:bodyPr wrap="square" lIns="0" tIns="0" rIns="0" bIns="0" rtlCol="0">
            <a:spAutoFit/>
          </a:bodyPr>
          <a:lstStyle/>
          <a:p>
            <a:pPr marL="1371600" marR="0" lvl="3" indent="1127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Solicit feedback</a:t>
            </a:r>
          </a:p>
          <a:p>
            <a:pPr marL="1200150" marR="0" lvl="2" indent="-1730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Formal or informal </a:t>
            </a:r>
          </a:p>
          <a:p>
            <a:pPr marL="515938" marR="0" lvl="2" indent="112713"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performance check-in via a mid-year review or feedback sessions</a:t>
            </a:r>
          </a:p>
          <a:p>
            <a:pPr marL="117475" marR="0" lvl="0" indent="-117475"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Communicate clear messages around performance</a:t>
            </a:r>
          </a:p>
        </p:txBody>
      </p:sp>
      <p:sp>
        <p:nvSpPr>
          <p:cNvPr id="25" name="Text Placeholder 14"/>
          <p:cNvSpPr txBox="1">
            <a:spLocks/>
          </p:cNvSpPr>
          <p:nvPr/>
        </p:nvSpPr>
        <p:spPr>
          <a:xfrm>
            <a:off x="1752601" y="6361339"/>
            <a:ext cx="2898775" cy="2576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Performance Management @ JLab</a:t>
            </a:r>
          </a:p>
        </p:txBody>
      </p:sp>
      <p:sp>
        <p:nvSpPr>
          <p:cNvPr id="26" name="Title 1"/>
          <p:cNvSpPr>
            <a:spLocks noGrp="1"/>
          </p:cNvSpPr>
          <p:nvPr>
            <p:ph type="title"/>
          </p:nvPr>
        </p:nvSpPr>
        <p:spPr>
          <a:xfrm>
            <a:off x="200731" y="165165"/>
            <a:ext cx="8464378" cy="487490"/>
          </a:xfrm>
        </p:spPr>
        <p:txBody>
          <a:bodyPr>
            <a:normAutofit fontScale="90000"/>
          </a:bodyPr>
          <a:lstStyle/>
          <a:p>
            <a:r>
              <a:rPr lang="en-US" dirty="0">
                <a:solidFill>
                  <a:schemeClr val="bg2">
                    <a:lumMod val="50000"/>
                  </a:schemeClr>
                </a:solidFill>
              </a:rPr>
              <a:t>Performance Management:</a:t>
            </a:r>
            <a:br>
              <a:rPr lang="en-US" dirty="0">
                <a:solidFill>
                  <a:schemeClr val="bg2">
                    <a:lumMod val="50000"/>
                  </a:schemeClr>
                </a:solidFill>
              </a:rPr>
            </a:br>
            <a:r>
              <a:rPr lang="en-US" dirty="0">
                <a:solidFill>
                  <a:schemeClr val="bg2">
                    <a:lumMod val="50000"/>
                  </a:schemeClr>
                </a:solidFill>
              </a:rPr>
              <a:t>Process</a:t>
            </a:r>
          </a:p>
        </p:txBody>
      </p:sp>
      <p:graphicFrame>
        <p:nvGraphicFramePr>
          <p:cNvPr id="27" name="Diagram 26">
            <a:extLst>
              <a:ext uri="{FF2B5EF4-FFF2-40B4-BE49-F238E27FC236}">
                <a16:creationId xmlns:a16="http://schemas.microsoft.com/office/drawing/2014/main" id="{3AC1E1AC-5CEA-4C00-9763-52A9BD760516}"/>
              </a:ext>
            </a:extLst>
          </p:cNvPr>
          <p:cNvGraphicFramePr/>
          <p:nvPr>
            <p:extLst/>
          </p:nvPr>
        </p:nvGraphicFramePr>
        <p:xfrm>
          <a:off x="4236771" y="-433746"/>
          <a:ext cx="7927026" cy="1696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569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1" presetClass="entr" presetSubtype="0" fill="hold" grpId="0" nodeType="withEffect">
                                  <p:stCondLst>
                                    <p:cond delay="1000"/>
                                  </p:stCondLst>
                                  <p:childTnLst>
                                    <p:set>
                                      <p:cBhvr>
                                        <p:cTn id="9" dur="1" fill="hold">
                                          <p:stCondLst>
                                            <p:cond delay="0"/>
                                          </p:stCondLst>
                                        </p:cTn>
                                        <p:tgtEl>
                                          <p:spTgt spid="2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randombar(horizontal)">
                                      <p:cBhvr>
                                        <p:cTn id="14" dur="500"/>
                                        <p:tgtEl>
                                          <p:spTgt spid="21"/>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par>
                                <p:cTn id="18" presetID="1" presetClass="entr" presetSubtype="0" fill="hold" grpId="0" nodeType="withEffect">
                                  <p:stCondLst>
                                    <p:cond delay="1000"/>
                                  </p:stCondLst>
                                  <p:childTnLst>
                                    <p:set>
                                      <p:cBhvr>
                                        <p:cTn id="19" dur="1" fill="hold">
                                          <p:stCondLst>
                                            <p:cond delay="0"/>
                                          </p:stCondLst>
                                        </p:cTn>
                                        <p:tgtEl>
                                          <p:spTgt spid="2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randombar(horizontal)">
                                      <p:cBhvr>
                                        <p:cTn id="24" dur="500"/>
                                        <p:tgtEl>
                                          <p:spTgt spid="20"/>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par>
                                <p:cTn id="28" presetID="1" presetClass="entr" presetSubtype="0" fill="hold" grpId="0" nodeType="withEffect">
                                  <p:stCondLst>
                                    <p:cond delay="1000"/>
                                  </p:stCondLst>
                                  <p:childTnLst>
                                    <p:set>
                                      <p:cBhvr>
                                        <p:cTn id="29" dur="1" fill="hold">
                                          <p:stCondLst>
                                            <p:cond delay="0"/>
                                          </p:stCondLst>
                                        </p:cTn>
                                        <p:tgtEl>
                                          <p:spTgt spid="2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randombar(horizontal)">
                                      <p:cBhvr>
                                        <p:cTn id="34" dur="500"/>
                                        <p:tgtEl>
                                          <p:spTgt spid="19"/>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2000"/>
                                        <p:tgtEl>
                                          <p:spTgt spid="10"/>
                                        </p:tgtEl>
                                      </p:cBhvr>
                                    </p:animEffect>
                                  </p:childTnLst>
                                </p:cTn>
                              </p:par>
                              <p:par>
                                <p:cTn id="38" presetID="1" presetClass="entr" presetSubtype="0" fill="hold" grpId="0" nodeType="withEffect">
                                  <p:stCondLst>
                                    <p:cond delay="1000"/>
                                  </p:stCondLst>
                                  <p:childTnLst>
                                    <p:set>
                                      <p:cBhvr>
                                        <p:cTn id="39" dur="1" fill="hold">
                                          <p:stCondLst>
                                            <p:cond delay="0"/>
                                          </p:stCondLst>
                                        </p:cTn>
                                        <p:tgtEl>
                                          <p:spTgt spid="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randombar(horizontal)">
                                      <p:cBhvr>
                                        <p:cTn id="44" dur="500"/>
                                        <p:tgtEl>
                                          <p:spTgt spid="7"/>
                                        </p:tgtEl>
                                      </p:cBhvr>
                                    </p:animEffect>
                                  </p:childTnLst>
                                </p:cTn>
                              </p:par>
                              <p:par>
                                <p:cTn id="45" presetID="31" presetClass="entr" presetSubtype="0" fill="hold" grpId="0" nodeType="withEffect">
                                  <p:stCondLst>
                                    <p:cond delay="1000"/>
                                  </p:stCondLst>
                                  <p:childTnLst>
                                    <p:set>
                                      <p:cBhvr>
                                        <p:cTn id="46" dur="1" fill="hold">
                                          <p:stCondLst>
                                            <p:cond delay="0"/>
                                          </p:stCondLst>
                                        </p:cTn>
                                        <p:tgtEl>
                                          <p:spTgt spid="6"/>
                                        </p:tgtEl>
                                        <p:attrNameLst>
                                          <p:attrName>style.visibility</p:attrName>
                                        </p:attrNameLst>
                                      </p:cBhvr>
                                      <p:to>
                                        <p:strVal val="visible"/>
                                      </p:to>
                                    </p:set>
                                    <p:anim calcmode="lin" valueType="num">
                                      <p:cBhvr>
                                        <p:cTn id="47" dur="2000" fill="hold"/>
                                        <p:tgtEl>
                                          <p:spTgt spid="6"/>
                                        </p:tgtEl>
                                        <p:attrNameLst>
                                          <p:attrName>ppt_w</p:attrName>
                                        </p:attrNameLst>
                                      </p:cBhvr>
                                      <p:tavLst>
                                        <p:tav tm="0">
                                          <p:val>
                                            <p:fltVal val="0"/>
                                          </p:val>
                                        </p:tav>
                                        <p:tav tm="100000">
                                          <p:val>
                                            <p:strVal val="#ppt_w"/>
                                          </p:val>
                                        </p:tav>
                                      </p:tavLst>
                                    </p:anim>
                                    <p:anim calcmode="lin" valueType="num">
                                      <p:cBhvr>
                                        <p:cTn id="48" dur="2000" fill="hold"/>
                                        <p:tgtEl>
                                          <p:spTgt spid="6"/>
                                        </p:tgtEl>
                                        <p:attrNameLst>
                                          <p:attrName>ppt_h</p:attrName>
                                        </p:attrNameLst>
                                      </p:cBhvr>
                                      <p:tavLst>
                                        <p:tav tm="0">
                                          <p:val>
                                            <p:fltVal val="0"/>
                                          </p:val>
                                        </p:tav>
                                        <p:tav tm="100000">
                                          <p:val>
                                            <p:strVal val="#ppt_h"/>
                                          </p:val>
                                        </p:tav>
                                      </p:tavLst>
                                    </p:anim>
                                    <p:anim calcmode="lin" valueType="num">
                                      <p:cBhvr>
                                        <p:cTn id="49" dur="2000" fill="hold"/>
                                        <p:tgtEl>
                                          <p:spTgt spid="6"/>
                                        </p:tgtEl>
                                        <p:attrNameLst>
                                          <p:attrName>style.rotation</p:attrName>
                                        </p:attrNameLst>
                                      </p:cBhvr>
                                      <p:tavLst>
                                        <p:tav tm="0">
                                          <p:val>
                                            <p:fltVal val="90"/>
                                          </p:val>
                                        </p:tav>
                                        <p:tav tm="100000">
                                          <p:val>
                                            <p:fltVal val="0"/>
                                          </p:val>
                                        </p:tav>
                                      </p:tavLst>
                                    </p:anim>
                                    <p:animEffect transition="in" filter="fade">
                                      <p:cBhvr>
                                        <p:cTn id="5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0" grpId="0" animBg="1"/>
      <p:bldP spid="19" grpId="0" animBg="1"/>
      <p:bldP spid="11" grpId="0" animBg="1"/>
      <p:bldP spid="10" grpId="0" animBg="1"/>
      <p:bldP spid="9" grpId="0" animBg="1"/>
      <p:bldP spid="8" grpId="0" animBg="1"/>
      <p:bldP spid="3" grpId="0"/>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59304" y="1337624"/>
            <a:ext cx="5925516" cy="3940469"/>
          </a:xfrm>
          <a:prstGeom prst="rect">
            <a:avLst/>
          </a:prstGeom>
        </p:spPr>
      </p:pic>
      <p:sp>
        <p:nvSpPr>
          <p:cNvPr id="2" name="Title 1"/>
          <p:cNvSpPr>
            <a:spLocks noGrp="1"/>
          </p:cNvSpPr>
          <p:nvPr>
            <p:ph type="title"/>
          </p:nvPr>
        </p:nvSpPr>
        <p:spPr>
          <a:xfrm>
            <a:off x="411892" y="239493"/>
            <a:ext cx="11285837" cy="487490"/>
          </a:xfrm>
        </p:spPr>
        <p:txBody>
          <a:bodyPr/>
          <a:lstStyle/>
          <a:p>
            <a:r>
              <a:rPr lang="en-US" dirty="0">
                <a:solidFill>
                  <a:schemeClr val="bg2">
                    <a:lumMod val="50000"/>
                  </a:schemeClr>
                </a:solidFill>
              </a:rPr>
              <a:t>Performance Management</a:t>
            </a:r>
          </a:p>
        </p:txBody>
      </p:sp>
      <p:sp>
        <p:nvSpPr>
          <p:cNvPr id="4" name="Oval 3"/>
          <p:cNvSpPr/>
          <p:nvPr/>
        </p:nvSpPr>
        <p:spPr>
          <a:xfrm>
            <a:off x="1154545" y="1213427"/>
            <a:ext cx="4864100" cy="48387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How is my Performance Rating Set?</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rPr>
              <a:t>Against Expectations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rPr>
              <a:t>(Core &amp; Technical)</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rPr>
              <a:t>Supervisor assigns rating</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rPr>
              <a:t>Reviewed/Adjusted during Division </a:t>
            </a:r>
            <a:r>
              <a:rPr kumimoji="0" lang="en-US" sz="2000" b="1" i="0" u="none" strike="noStrike" kern="0" cap="none" spc="0" normalizeH="0" baseline="0" noProof="0" dirty="0">
                <a:ln>
                  <a:noFill/>
                </a:ln>
                <a:solidFill>
                  <a:srgbClr val="FFFFFF"/>
                </a:solidFill>
                <a:effectLst/>
                <a:uLnTx/>
                <a:uFillTx/>
                <a:latin typeface="Calibri" panose="020F0502020204030204"/>
                <a:ea typeface="+mn-ea"/>
                <a:cs typeface="+mn-cs"/>
              </a:rPr>
              <a:t>Calibration </a:t>
            </a:r>
            <a:r>
              <a:rPr kumimoji="0" lang="en-US" sz="1050" b="1" i="0" u="none" strike="noStrike" kern="0" cap="none" spc="0" normalizeH="0" baseline="0" noProof="0" dirty="0">
                <a:ln>
                  <a:noFill/>
                </a:ln>
                <a:solidFill>
                  <a:srgbClr val="FFFFFF"/>
                </a:solidFill>
                <a:effectLst/>
                <a:uLnTx/>
                <a:uFillTx/>
                <a:latin typeface="Calibri" panose="020F0502020204030204"/>
                <a:ea typeface="+mn-ea"/>
                <a:cs typeface="+mn-cs"/>
              </a:rPr>
              <a:t>(if warranted)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rPr>
              <a:t>Note:  No Calibration across Divisions</a:t>
            </a:r>
            <a:endPar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a:off x="544945" y="5763491"/>
            <a:ext cx="6400800" cy="83127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rPr>
              <a:t>Individual Career Profile</a:t>
            </a:r>
          </a:p>
        </p:txBody>
      </p:sp>
      <p:graphicFrame>
        <p:nvGraphicFramePr>
          <p:cNvPr id="8" name="Diagram 7">
            <a:extLst>
              <a:ext uri="{FF2B5EF4-FFF2-40B4-BE49-F238E27FC236}">
                <a16:creationId xmlns:a16="http://schemas.microsoft.com/office/drawing/2014/main" id="{7A0D8646-73AA-4949-A6A0-F3C4F57A8AEC}"/>
              </a:ext>
            </a:extLst>
          </p:cNvPr>
          <p:cNvGraphicFramePr/>
          <p:nvPr>
            <p:extLst/>
          </p:nvPr>
        </p:nvGraphicFramePr>
        <p:xfrm>
          <a:off x="4236771" y="-433746"/>
          <a:ext cx="7927026" cy="16964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4161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50000"/>
                  </a:schemeClr>
                </a:solidFill>
              </a:rPr>
              <a:t>Merit Increases</a:t>
            </a:r>
          </a:p>
        </p:txBody>
      </p:sp>
      <p:sp>
        <p:nvSpPr>
          <p:cNvPr id="6" name="Oval 5"/>
          <p:cNvSpPr/>
          <p:nvPr/>
        </p:nvSpPr>
        <p:spPr>
          <a:xfrm>
            <a:off x="666629" y="2323214"/>
            <a:ext cx="3299315" cy="2837172"/>
          </a:xfrm>
          <a:prstGeom prst="ellipse">
            <a:avLst/>
          </a:prstGeom>
          <a:solidFill>
            <a:srgbClr val="70AD47">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What’s Considered for Me?</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1" i="0" u="none" strike="noStrike" kern="0" cap="none" spc="0" normalizeH="0" baseline="0" noProof="0" dirty="0">
                <a:ln>
                  <a:noFill/>
                </a:ln>
                <a:solidFill>
                  <a:srgbClr val="000000">
                    <a:lumMod val="50000"/>
                    <a:lumOff val="50000"/>
                  </a:srgbClr>
                </a:solidFill>
                <a:effectLst/>
                <a:uLnTx/>
                <a:uFillTx/>
                <a:latin typeface="Calibri" panose="020F0502020204030204"/>
                <a:ea typeface="+mn-ea"/>
                <a:cs typeface="+mn-cs"/>
              </a:rPr>
              <a:t>Performance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1" i="0" u="none" strike="noStrike" kern="0" cap="none" spc="0" normalizeH="0" baseline="0" noProof="0" dirty="0">
                <a:ln>
                  <a:noFill/>
                </a:ln>
                <a:solidFill>
                  <a:srgbClr val="000000">
                    <a:lumMod val="50000"/>
                    <a:lumOff val="50000"/>
                  </a:srgbClr>
                </a:solidFill>
                <a:effectLst/>
                <a:uLnTx/>
                <a:uFillTx/>
                <a:latin typeface="Calibri" panose="020F0502020204030204"/>
                <a:ea typeface="+mn-ea"/>
                <a:cs typeface="+mn-cs"/>
              </a:rPr>
              <a:t>Above or below middle of the pay range</a:t>
            </a:r>
          </a:p>
          <a:p>
            <a:pPr marL="457200" marR="0" lvl="0" indent="-45720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800" b="1" i="0" u="none" strike="noStrike" kern="0" cap="none" spc="0" normalizeH="0" baseline="0" noProof="0" dirty="0">
              <a:ln>
                <a:noFill/>
              </a:ln>
              <a:solidFill>
                <a:srgbClr val="E7E6E6">
                  <a:lumMod val="50000"/>
                </a:srgbClr>
              </a:solidFill>
              <a:effectLst/>
              <a:uLnTx/>
              <a:uFillTx/>
              <a:latin typeface="Calibri" panose="020F0502020204030204"/>
              <a:ea typeface="+mn-ea"/>
              <a:cs typeface="+mn-cs"/>
            </a:endParaRPr>
          </a:p>
        </p:txBody>
      </p:sp>
      <p:pic>
        <p:nvPicPr>
          <p:cNvPr id="7" name="Picture 6"/>
          <p:cNvPicPr>
            <a:picLocks noChangeAspect="1"/>
          </p:cNvPicPr>
          <p:nvPr/>
        </p:nvPicPr>
        <p:blipFill>
          <a:blip r:embed="rId3"/>
          <a:stretch>
            <a:fillRect/>
          </a:stretch>
        </p:blipFill>
        <p:spPr>
          <a:xfrm>
            <a:off x="4129002" y="1479647"/>
            <a:ext cx="3933994" cy="2216150"/>
          </a:xfrm>
          <a:prstGeom prst="rect">
            <a:avLst/>
          </a:prstGeom>
        </p:spPr>
      </p:pic>
      <p:sp>
        <p:nvSpPr>
          <p:cNvPr id="5" name="Oval 4">
            <a:extLst>
              <a:ext uri="{FF2B5EF4-FFF2-40B4-BE49-F238E27FC236}">
                <a16:creationId xmlns:a16="http://schemas.microsoft.com/office/drawing/2014/main" id="{1F7BA8B6-04F4-428C-83DF-91F9B8614EE8}"/>
              </a:ext>
            </a:extLst>
          </p:cNvPr>
          <p:cNvSpPr/>
          <p:nvPr/>
        </p:nvSpPr>
        <p:spPr>
          <a:xfrm>
            <a:off x="8155173" y="2323215"/>
            <a:ext cx="3299315" cy="2837171"/>
          </a:xfrm>
          <a:prstGeom prst="ellipse">
            <a:avLst/>
          </a:prstGeom>
          <a:solidFill>
            <a:schemeClr val="accent1">
              <a:lumMod val="40000"/>
              <a:lumOff val="60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Who makes the decision?</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1" i="0" u="none" strike="noStrike" kern="0" cap="none" spc="0" normalizeH="0" baseline="0" noProof="0" dirty="0">
                <a:ln>
                  <a:noFill/>
                </a:ln>
                <a:solidFill>
                  <a:srgbClr val="E7E6E6">
                    <a:lumMod val="50000"/>
                  </a:srgbClr>
                </a:solidFill>
                <a:effectLst/>
                <a:uLnTx/>
                <a:uFillTx/>
                <a:latin typeface="Calibri" panose="020F0502020204030204"/>
                <a:ea typeface="+mn-ea"/>
                <a:cs typeface="+mn-cs"/>
              </a:rPr>
              <a:t>Division Leader within defined parameters of program (w/ HR review)</a:t>
            </a:r>
          </a:p>
          <a:p>
            <a:pPr marL="457200" marR="0" lvl="0" indent="-45720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800" b="1" i="0" u="none" strike="noStrike" kern="0" cap="none" spc="0" normalizeH="0" baseline="0" noProof="0" dirty="0">
              <a:ln>
                <a:noFill/>
              </a:ln>
              <a:solidFill>
                <a:srgbClr val="E7E6E6">
                  <a:lumMod val="50000"/>
                </a:srgbClr>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A596EE59-3E90-4441-9CAC-ED06516E2BCA}"/>
              </a:ext>
            </a:extLst>
          </p:cNvPr>
          <p:cNvSpPr/>
          <p:nvPr/>
        </p:nvSpPr>
        <p:spPr>
          <a:xfrm>
            <a:off x="4446342" y="3903865"/>
            <a:ext cx="3299315" cy="2837172"/>
          </a:xfrm>
          <a:prstGeom prst="ellipse">
            <a:avLst/>
          </a:prstGeom>
          <a:solidFill>
            <a:srgbClr val="99CCFF"/>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What’s Considered for Jefferson Lab?</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1" i="0" u="none" strike="noStrike" kern="0" cap="none" spc="0" normalizeH="0" baseline="0" noProof="0" dirty="0">
                <a:ln>
                  <a:noFill/>
                </a:ln>
                <a:solidFill>
                  <a:srgbClr val="000000">
                    <a:lumMod val="50000"/>
                    <a:lumOff val="50000"/>
                  </a:srgbClr>
                </a:solidFill>
                <a:effectLst/>
                <a:uLnTx/>
                <a:uFillTx/>
                <a:latin typeface="Calibri" panose="020F0502020204030204"/>
                <a:ea typeface="+mn-ea"/>
                <a:cs typeface="+mn-cs"/>
              </a:rPr>
              <a:t>Compensation Pool/Budget</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1" i="0" u="none" strike="noStrike" kern="0" cap="none" spc="0" normalizeH="0" baseline="0" noProof="0" dirty="0">
                <a:ln>
                  <a:noFill/>
                </a:ln>
                <a:solidFill>
                  <a:srgbClr val="000000">
                    <a:lumMod val="50000"/>
                    <a:lumOff val="50000"/>
                  </a:srgbClr>
                </a:solidFill>
                <a:effectLst/>
                <a:uLnTx/>
                <a:uFillTx/>
                <a:latin typeface="Calibri" panose="020F0502020204030204"/>
                <a:ea typeface="+mn-ea"/>
                <a:cs typeface="+mn-cs"/>
              </a:rPr>
              <a:t>Allotment to Division</a:t>
            </a:r>
          </a:p>
          <a:p>
            <a:pPr marL="457200" marR="0" lvl="0" indent="-45720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800" b="1" i="0" u="none" strike="noStrike" kern="0" cap="none" spc="0" normalizeH="0" baseline="0" noProof="0" dirty="0">
              <a:ln>
                <a:noFill/>
              </a:ln>
              <a:solidFill>
                <a:srgbClr val="E7E6E6">
                  <a:lumMod val="50000"/>
                </a:srgbClr>
              </a:solidFill>
              <a:effectLst/>
              <a:uLnTx/>
              <a:uFillTx/>
              <a:latin typeface="Calibri" panose="020F0502020204030204"/>
              <a:ea typeface="+mn-ea"/>
              <a:cs typeface="+mn-cs"/>
            </a:endParaRPr>
          </a:p>
        </p:txBody>
      </p:sp>
      <p:graphicFrame>
        <p:nvGraphicFramePr>
          <p:cNvPr id="9" name="Diagram 8">
            <a:extLst>
              <a:ext uri="{FF2B5EF4-FFF2-40B4-BE49-F238E27FC236}">
                <a16:creationId xmlns:a16="http://schemas.microsoft.com/office/drawing/2014/main" id="{10451CC7-004D-4270-90AE-D5EBA0BE0178}"/>
              </a:ext>
            </a:extLst>
          </p:cNvPr>
          <p:cNvGraphicFramePr/>
          <p:nvPr>
            <p:extLst/>
          </p:nvPr>
        </p:nvGraphicFramePr>
        <p:xfrm>
          <a:off x="4191660" y="-364629"/>
          <a:ext cx="7927026" cy="14684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7E41B70A-B35C-4F94-9B4E-A157FA2AC387}"/>
              </a:ext>
            </a:extLst>
          </p:cNvPr>
          <p:cNvSpPr txBox="1"/>
          <p:nvPr/>
        </p:nvSpPr>
        <p:spPr>
          <a:xfrm>
            <a:off x="8155173" y="5469685"/>
            <a:ext cx="3299315"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rPr>
              <a:t>For Engineering the Division Head consults with Department Heads and Lab Comp Manager</a:t>
            </a:r>
          </a:p>
        </p:txBody>
      </p:sp>
      <p:sp>
        <p:nvSpPr>
          <p:cNvPr id="4" name="Arrow: Up 3">
            <a:extLst>
              <a:ext uri="{FF2B5EF4-FFF2-40B4-BE49-F238E27FC236}">
                <a16:creationId xmlns:a16="http://schemas.microsoft.com/office/drawing/2014/main" id="{C03B7494-A095-4056-8A25-C759FB238FBD}"/>
              </a:ext>
            </a:extLst>
          </p:cNvPr>
          <p:cNvSpPr/>
          <p:nvPr/>
        </p:nvSpPr>
        <p:spPr>
          <a:xfrm>
            <a:off x="9513895" y="5160386"/>
            <a:ext cx="484632" cy="30929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071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50000"/>
                  </a:schemeClr>
                </a:solidFill>
              </a:rPr>
              <a:t>Merit Increases</a:t>
            </a:r>
          </a:p>
        </p:txBody>
      </p:sp>
      <p:graphicFrame>
        <p:nvGraphicFramePr>
          <p:cNvPr id="9" name="Diagram 8">
            <a:extLst>
              <a:ext uri="{FF2B5EF4-FFF2-40B4-BE49-F238E27FC236}">
                <a16:creationId xmlns:a16="http://schemas.microsoft.com/office/drawing/2014/main" id="{10451CC7-004D-4270-90AE-D5EBA0BE0178}"/>
              </a:ext>
            </a:extLst>
          </p:cNvPr>
          <p:cNvGraphicFramePr/>
          <p:nvPr>
            <p:extLst/>
          </p:nvPr>
        </p:nvGraphicFramePr>
        <p:xfrm>
          <a:off x="4191660" y="-364629"/>
          <a:ext cx="7927026" cy="1468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a:extLst>
              <a:ext uri="{FF2B5EF4-FFF2-40B4-BE49-F238E27FC236}">
                <a16:creationId xmlns:a16="http://schemas.microsoft.com/office/drawing/2014/main" id="{F725B6A4-CE53-4F3F-993B-9EA0E4A4101B}"/>
              </a:ext>
            </a:extLst>
          </p:cNvPr>
          <p:cNvPicPr>
            <a:picLocks noChangeAspect="1"/>
          </p:cNvPicPr>
          <p:nvPr/>
        </p:nvPicPr>
        <p:blipFill>
          <a:blip r:embed="rId8"/>
          <a:stretch>
            <a:fillRect/>
          </a:stretch>
        </p:blipFill>
        <p:spPr>
          <a:xfrm>
            <a:off x="2536395" y="3429000"/>
            <a:ext cx="7692417" cy="2242384"/>
          </a:xfrm>
          <a:prstGeom prst="rect">
            <a:avLst/>
          </a:prstGeom>
        </p:spPr>
      </p:pic>
      <p:sp>
        <p:nvSpPr>
          <p:cNvPr id="13" name="TextBox 12">
            <a:extLst>
              <a:ext uri="{FF2B5EF4-FFF2-40B4-BE49-F238E27FC236}">
                <a16:creationId xmlns:a16="http://schemas.microsoft.com/office/drawing/2014/main" id="{C6711522-9FE7-4F01-9097-4564954DC052}"/>
              </a:ext>
            </a:extLst>
          </p:cNvPr>
          <p:cNvSpPr txBox="1"/>
          <p:nvPr/>
        </p:nvSpPr>
        <p:spPr>
          <a:xfrm>
            <a:off x="0" y="1330856"/>
            <a:ext cx="12192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mn-cs"/>
              </a:rPr>
              <a:t>Potential Merit Increases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mn-cs"/>
              </a:rPr>
              <a:t>assumes a 2% merit budget</a:t>
            </a:r>
          </a:p>
        </p:txBody>
      </p:sp>
    </p:spTree>
    <p:extLst>
      <p:ext uri="{BB962C8B-B14F-4D97-AF65-F5344CB8AC3E}">
        <p14:creationId xmlns:p14="http://schemas.microsoft.com/office/powerpoint/2010/main" val="2914448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ight Arrow 29"/>
          <p:cNvSpPr/>
          <p:nvPr/>
        </p:nvSpPr>
        <p:spPr>
          <a:xfrm>
            <a:off x="760384" y="3263655"/>
            <a:ext cx="9469869" cy="2120170"/>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solidFill>
                  <a:schemeClr val="bg2">
                    <a:lumMod val="50000"/>
                  </a:schemeClr>
                </a:solidFill>
              </a:rPr>
              <a:t>What About Promotions?</a:t>
            </a:r>
          </a:p>
        </p:txBody>
      </p:sp>
      <p:pic>
        <p:nvPicPr>
          <p:cNvPr id="12" name="Picture 11"/>
          <p:cNvPicPr>
            <a:picLocks noChangeAspect="1"/>
          </p:cNvPicPr>
          <p:nvPr/>
        </p:nvPicPr>
        <p:blipFill>
          <a:blip r:embed="rId3"/>
          <a:stretch>
            <a:fillRect/>
          </a:stretch>
        </p:blipFill>
        <p:spPr>
          <a:xfrm>
            <a:off x="10260211" y="3834600"/>
            <a:ext cx="1706421" cy="1135545"/>
          </a:xfrm>
          <a:prstGeom prst="rect">
            <a:avLst/>
          </a:prstGeom>
        </p:spPr>
      </p:pic>
      <p:sp>
        <p:nvSpPr>
          <p:cNvPr id="13" name="TextBox 12"/>
          <p:cNvSpPr txBox="1"/>
          <p:nvPr/>
        </p:nvSpPr>
        <p:spPr>
          <a:xfrm>
            <a:off x="330249" y="5279000"/>
            <a:ext cx="2804744" cy="1384995"/>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The JSA/JLab promotion process is designed to assure the consistency of promotion standards across the Lab, equitable treatment of employees, and compliance with applicable laws and regulations</a:t>
            </a:r>
          </a:p>
        </p:txBody>
      </p:sp>
      <p:sp>
        <p:nvSpPr>
          <p:cNvPr id="3" name="TextBox 2"/>
          <p:cNvSpPr txBox="1"/>
          <p:nvPr/>
        </p:nvSpPr>
        <p:spPr>
          <a:xfrm>
            <a:off x="95693" y="919169"/>
            <a:ext cx="5838772" cy="461665"/>
          </a:xfrm>
          <a:prstGeom prst="rect">
            <a:avLst/>
          </a:prstGeom>
          <a:solidFill>
            <a:srgbClr val="C0F1F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Is there a sustained organizational need?</a:t>
            </a:r>
          </a:p>
        </p:txBody>
      </p:sp>
      <p:sp>
        <p:nvSpPr>
          <p:cNvPr id="9" name="TextBox 8"/>
          <p:cNvSpPr txBox="1"/>
          <p:nvPr/>
        </p:nvSpPr>
        <p:spPr>
          <a:xfrm>
            <a:off x="95693" y="1685174"/>
            <a:ext cx="5838771" cy="830997"/>
          </a:xfrm>
          <a:prstGeom prst="rect">
            <a:avLst/>
          </a:prstGeom>
          <a:solidFill>
            <a:srgbClr val="C0F1F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Tenure or Time in Grade is not a qualifier/factor </a:t>
            </a:r>
          </a:p>
        </p:txBody>
      </p:sp>
      <p:sp>
        <p:nvSpPr>
          <p:cNvPr id="8" name="TextBox 7"/>
          <p:cNvSpPr txBox="1"/>
          <p:nvPr/>
        </p:nvSpPr>
        <p:spPr>
          <a:xfrm>
            <a:off x="903410" y="4010783"/>
            <a:ext cx="1658422"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Supervisor Prepares Packet</a:t>
            </a:r>
          </a:p>
        </p:txBody>
      </p:sp>
      <p:sp>
        <p:nvSpPr>
          <p:cNvPr id="14" name="TextBox 13"/>
          <p:cNvSpPr txBox="1"/>
          <p:nvPr/>
        </p:nvSpPr>
        <p:spPr>
          <a:xfrm>
            <a:off x="2702486" y="4149282"/>
            <a:ext cx="165842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AD/DH Reviews</a:t>
            </a:r>
          </a:p>
        </p:txBody>
      </p:sp>
      <p:sp>
        <p:nvSpPr>
          <p:cNvPr id="15" name="TextBox 14"/>
          <p:cNvSpPr txBox="1"/>
          <p:nvPr/>
        </p:nvSpPr>
        <p:spPr>
          <a:xfrm>
            <a:off x="6070155" y="4118967"/>
            <a:ext cx="1658422"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HR Review</a:t>
            </a:r>
          </a:p>
        </p:txBody>
      </p:sp>
      <p:sp>
        <p:nvSpPr>
          <p:cNvPr id="16" name="TextBox 15"/>
          <p:cNvSpPr txBox="1"/>
          <p:nvPr/>
        </p:nvSpPr>
        <p:spPr>
          <a:xfrm>
            <a:off x="7963981" y="3993326"/>
            <a:ext cx="1658422"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Final AD/DH Approval</a:t>
            </a:r>
          </a:p>
        </p:txBody>
      </p:sp>
      <p:sp>
        <p:nvSpPr>
          <p:cNvPr id="10" name="Oval 9"/>
          <p:cNvSpPr/>
          <p:nvPr/>
        </p:nvSpPr>
        <p:spPr>
          <a:xfrm>
            <a:off x="4727302" y="3779671"/>
            <a:ext cx="1207162" cy="1094909"/>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TRC *</a:t>
            </a:r>
          </a:p>
        </p:txBody>
      </p:sp>
      <p:cxnSp>
        <p:nvCxnSpPr>
          <p:cNvPr id="23" name="Straight Arrow Connector 22"/>
          <p:cNvCxnSpPr>
            <a:cxnSpLocks/>
          </p:cNvCxnSpPr>
          <p:nvPr/>
        </p:nvCxnSpPr>
        <p:spPr>
          <a:xfrm>
            <a:off x="3908498" y="4518614"/>
            <a:ext cx="9237" cy="770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a:off x="3917735" y="5294812"/>
            <a:ext cx="26903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cxnSpLocks/>
          </p:cNvCxnSpPr>
          <p:nvPr/>
        </p:nvCxnSpPr>
        <p:spPr>
          <a:xfrm flipH="1" flipV="1">
            <a:off x="6608079" y="4490292"/>
            <a:ext cx="9236" cy="804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727303" y="5094334"/>
            <a:ext cx="1321694" cy="369332"/>
          </a:xfrm>
          <a:prstGeom prst="rect">
            <a:avLst/>
          </a:prstGeom>
          <a:solidFill>
            <a:srgbClr val="99CC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NON TRC</a:t>
            </a:r>
          </a:p>
        </p:txBody>
      </p:sp>
      <p:sp>
        <p:nvSpPr>
          <p:cNvPr id="31" name="TextBox 30"/>
          <p:cNvSpPr txBox="1"/>
          <p:nvPr/>
        </p:nvSpPr>
        <p:spPr>
          <a:xfrm>
            <a:off x="3594447" y="5411450"/>
            <a:ext cx="3870036" cy="1446550"/>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BE1D1D"/>
                </a:solidFill>
                <a:effectLst/>
                <a:uLnTx/>
                <a:uFillTx/>
                <a:latin typeface="Calibri" panose="020F0502020204030204"/>
                <a:ea typeface="+mn-ea"/>
                <a:cs typeface="+mn-cs"/>
              </a:rPr>
              <a:t>*</a:t>
            </a:r>
            <a:r>
              <a:rPr kumimoji="0" lang="en-US" sz="1600" b="0" i="0" u="none" strike="noStrike" kern="0" cap="none" spc="0" normalizeH="0" baseline="0" noProof="0" dirty="0">
                <a:ln>
                  <a:noFill/>
                </a:ln>
                <a:solidFill>
                  <a:srgbClr val="BE1D1D"/>
                </a:solidFill>
                <a:effectLst/>
                <a:uLnTx/>
                <a:uFillTx/>
                <a:latin typeface="Calibri" panose="020F0502020204030204"/>
                <a:ea typeface="+mn-ea"/>
                <a:cs typeface="+mn-cs"/>
              </a:rPr>
              <a:t>Technical Review Committee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BE1D1D"/>
                </a:solidFill>
                <a:effectLst/>
                <a:uLnTx/>
                <a:uFillTx/>
                <a:latin typeface="Calibri" panose="020F0502020204030204"/>
                <a:ea typeface="+mn-ea"/>
                <a:cs typeface="+mn-cs"/>
              </a:rPr>
              <a:t> provide technical expertise on scientific/technical merit &amp; makes recommendation.  AD/DH has final approval.</a:t>
            </a:r>
          </a:p>
        </p:txBody>
      </p:sp>
      <p:sp>
        <p:nvSpPr>
          <p:cNvPr id="5" name="TextBox 4"/>
          <p:cNvSpPr txBox="1"/>
          <p:nvPr/>
        </p:nvSpPr>
        <p:spPr>
          <a:xfrm>
            <a:off x="6347636" y="1320806"/>
            <a:ext cx="5742632" cy="1569660"/>
          </a:xfrm>
          <a:prstGeom prst="rect">
            <a:avLst/>
          </a:prstGeom>
          <a:solidFill>
            <a:srgbClr val="C0F1FE"/>
          </a:solidFill>
        </p:spPr>
        <p:txBody>
          <a:bodyPr wrap="square" numCol="2"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Performance at proposed level</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Education/Experience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Scope/Impact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Technical</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Guidance/Initiative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Latitude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Complexity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Supervisory/</a:t>
            </a:r>
            <a:r>
              <a:rPr kumimoji="0" lang="en-US" sz="1600" b="0" i="0" u="none" strike="noStrike" kern="0" cap="none" spc="0" normalizeH="0" baseline="0" noProof="0" dirty="0" err="1">
                <a:ln>
                  <a:noFill/>
                </a:ln>
                <a:solidFill>
                  <a:prstClr val="black"/>
                </a:solidFill>
                <a:effectLst/>
                <a:uLnTx/>
                <a:uFillTx/>
                <a:latin typeface="Calibri" panose="020F0502020204030204"/>
                <a:ea typeface="+mn-ea"/>
                <a:cs typeface="+mn-cs"/>
              </a:rPr>
              <a:t>Mngt</a:t>
            </a: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Communication/ Interpersonal</a:t>
            </a:r>
          </a:p>
        </p:txBody>
      </p:sp>
      <p:sp>
        <p:nvSpPr>
          <p:cNvPr id="19" name="TextBox 18">
            <a:extLst>
              <a:ext uri="{FF2B5EF4-FFF2-40B4-BE49-F238E27FC236}">
                <a16:creationId xmlns:a16="http://schemas.microsoft.com/office/drawing/2014/main" id="{E6C6290C-3C9F-4C27-8A46-0B03099D7178}"/>
              </a:ext>
            </a:extLst>
          </p:cNvPr>
          <p:cNvSpPr txBox="1"/>
          <p:nvPr/>
        </p:nvSpPr>
        <p:spPr>
          <a:xfrm>
            <a:off x="6347637" y="927229"/>
            <a:ext cx="5742632" cy="400110"/>
          </a:xfrm>
          <a:prstGeom prst="rect">
            <a:avLst/>
          </a:prstGeom>
          <a:solidFill>
            <a:srgbClr val="C0F1FE"/>
          </a:solidFill>
        </p:spPr>
        <p:txBody>
          <a:bodyPr wrap="square" numCol="1"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panose="020F0502020204030204"/>
                <a:ea typeface="+mn-ea"/>
                <a:cs typeface="+mn-cs"/>
              </a:rPr>
              <a:t>Demonstrated</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 Proficiency &amp; Skills</a:t>
            </a:r>
          </a:p>
        </p:txBody>
      </p:sp>
      <p:graphicFrame>
        <p:nvGraphicFramePr>
          <p:cNvPr id="26" name="Diagram 25">
            <a:extLst>
              <a:ext uri="{FF2B5EF4-FFF2-40B4-BE49-F238E27FC236}">
                <a16:creationId xmlns:a16="http://schemas.microsoft.com/office/drawing/2014/main" id="{180E77A7-A083-485F-A7BF-AD7334D7737A}"/>
              </a:ext>
            </a:extLst>
          </p:cNvPr>
          <p:cNvGraphicFramePr/>
          <p:nvPr>
            <p:extLst/>
          </p:nvPr>
        </p:nvGraphicFramePr>
        <p:xfrm>
          <a:off x="4264974" y="-454071"/>
          <a:ext cx="7825294" cy="16964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2098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50000"/>
                  </a:schemeClr>
                </a:solidFill>
              </a:rPr>
              <a:t>Salary Surveys</a:t>
            </a:r>
          </a:p>
        </p:txBody>
      </p:sp>
      <p:sp>
        <p:nvSpPr>
          <p:cNvPr id="6" name="Flowchart: Punched Tape 5"/>
          <p:cNvSpPr/>
          <p:nvPr/>
        </p:nvSpPr>
        <p:spPr>
          <a:xfrm>
            <a:off x="744930" y="3486797"/>
            <a:ext cx="3299315" cy="2837172"/>
          </a:xfrm>
          <a:prstGeom prst="flowChartPunchedTape">
            <a:avLst/>
          </a:prstGeom>
          <a:solidFill>
            <a:srgbClr val="70AD47">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Reputation</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1" i="0" u="none" strike="noStrike" kern="0" cap="none" spc="0" normalizeH="0" baseline="0" noProof="0" dirty="0">
                <a:ln>
                  <a:noFill/>
                </a:ln>
                <a:solidFill>
                  <a:srgbClr val="000000">
                    <a:lumMod val="50000"/>
                    <a:lumOff val="50000"/>
                  </a:srgbClr>
                </a:solidFill>
                <a:effectLst/>
                <a:uLnTx/>
                <a:uFillTx/>
                <a:latin typeface="Calibri" panose="020F0502020204030204"/>
                <a:ea typeface="+mn-ea"/>
                <a:cs typeface="+mn-cs"/>
              </a:rPr>
              <a:t>National recognized</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1" i="0" u="none" strike="noStrike" kern="0" cap="none" spc="0" normalizeH="0" baseline="0" noProof="0" dirty="0">
                <a:ln>
                  <a:noFill/>
                </a:ln>
                <a:solidFill>
                  <a:srgbClr val="000000">
                    <a:lumMod val="50000"/>
                    <a:lumOff val="50000"/>
                  </a:srgbClr>
                </a:solidFill>
                <a:effectLst/>
                <a:uLnTx/>
                <a:uFillTx/>
                <a:latin typeface="Calibri" panose="020F0502020204030204"/>
                <a:ea typeface="+mn-ea"/>
                <a:cs typeface="+mn-cs"/>
              </a:rPr>
              <a:t>Completed by HR</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1" i="0" u="none" strike="noStrike" kern="0" cap="none" spc="0" normalizeH="0" baseline="0" noProof="0" dirty="0">
                <a:ln>
                  <a:noFill/>
                </a:ln>
                <a:solidFill>
                  <a:srgbClr val="000000">
                    <a:lumMod val="50000"/>
                    <a:lumOff val="50000"/>
                  </a:srgbClr>
                </a:solidFill>
                <a:effectLst/>
                <a:uLnTx/>
                <a:uFillTx/>
                <a:latin typeface="Calibri" panose="020F0502020204030204"/>
                <a:ea typeface="+mn-ea"/>
                <a:cs typeface="+mn-cs"/>
              </a:rPr>
              <a:t>Approved by DOE</a:t>
            </a:r>
            <a:endParaRPr kumimoji="0" lang="en-US" sz="1800" b="1" i="0" u="none" strike="noStrike" kern="0" cap="none" spc="0" normalizeH="0" baseline="0" noProof="0" dirty="0">
              <a:ln>
                <a:noFill/>
              </a:ln>
              <a:solidFill>
                <a:srgbClr val="E7E6E6">
                  <a:lumMod val="50000"/>
                </a:srgbClr>
              </a:solidFill>
              <a:effectLst/>
              <a:uLnTx/>
              <a:uFillTx/>
              <a:latin typeface="Calibri" panose="020F0502020204030204"/>
              <a:ea typeface="+mn-ea"/>
              <a:cs typeface="+mn-cs"/>
            </a:endParaRPr>
          </a:p>
        </p:txBody>
      </p:sp>
      <p:sp>
        <p:nvSpPr>
          <p:cNvPr id="5" name="Flowchart: Punched Tape 4">
            <a:extLst>
              <a:ext uri="{FF2B5EF4-FFF2-40B4-BE49-F238E27FC236}">
                <a16:creationId xmlns:a16="http://schemas.microsoft.com/office/drawing/2014/main" id="{1F7BA8B6-04F4-428C-83DF-91F9B8614EE8}"/>
              </a:ext>
            </a:extLst>
          </p:cNvPr>
          <p:cNvSpPr/>
          <p:nvPr/>
        </p:nvSpPr>
        <p:spPr>
          <a:xfrm>
            <a:off x="4609637" y="793859"/>
            <a:ext cx="2890345" cy="2238375"/>
          </a:xfrm>
          <a:prstGeom prst="flowChartPunchedTape">
            <a:avLst/>
          </a:prstGeom>
          <a:solidFill>
            <a:schemeClr val="accent1">
              <a:lumMod val="40000"/>
              <a:lumOff val="60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Adjustments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1" i="0" u="none" strike="noStrike" kern="0" cap="none" spc="0" normalizeH="0" baseline="0" noProof="0" dirty="0">
                <a:ln>
                  <a:noFill/>
                </a:ln>
                <a:solidFill>
                  <a:srgbClr val="E7E6E6">
                    <a:lumMod val="50000"/>
                  </a:srgbClr>
                </a:solidFill>
                <a:effectLst/>
                <a:uLnTx/>
                <a:uFillTx/>
                <a:latin typeface="Calibri" panose="020F0502020204030204"/>
                <a:ea typeface="+mn-ea"/>
                <a:cs typeface="+mn-cs"/>
              </a:rPr>
              <a:t>Market/Merit</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1" i="0" u="none" strike="noStrike" kern="0" cap="none" spc="0" normalizeH="0" baseline="0" noProof="0" dirty="0">
                <a:ln>
                  <a:noFill/>
                </a:ln>
                <a:solidFill>
                  <a:srgbClr val="E7E6E6">
                    <a:lumMod val="50000"/>
                  </a:srgbClr>
                </a:solidFill>
                <a:effectLst/>
                <a:uLnTx/>
                <a:uFillTx/>
                <a:latin typeface="Calibri" panose="020F0502020204030204"/>
                <a:ea typeface="+mn-ea"/>
                <a:cs typeface="+mn-cs"/>
              </a:rPr>
              <a:t>Structure/Range</a:t>
            </a:r>
          </a:p>
        </p:txBody>
      </p:sp>
      <p:sp>
        <p:nvSpPr>
          <p:cNvPr id="8" name="Flowchart: Punched Tape 7">
            <a:extLst>
              <a:ext uri="{FF2B5EF4-FFF2-40B4-BE49-F238E27FC236}">
                <a16:creationId xmlns:a16="http://schemas.microsoft.com/office/drawing/2014/main" id="{A596EE59-3E90-4441-9CAC-ED06516E2BCA}"/>
              </a:ext>
            </a:extLst>
          </p:cNvPr>
          <p:cNvSpPr/>
          <p:nvPr/>
        </p:nvSpPr>
        <p:spPr>
          <a:xfrm>
            <a:off x="8233570" y="3486797"/>
            <a:ext cx="3299315" cy="2837172"/>
          </a:xfrm>
          <a:prstGeom prst="flowChartPunchedTape">
            <a:avLst/>
          </a:prstGeom>
          <a:solidFill>
            <a:srgbClr val="99CCFF"/>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Best Practice</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1" i="0" u="none" strike="noStrike" kern="0" cap="none" spc="0" normalizeH="0" baseline="0" noProof="0" dirty="0">
                <a:ln>
                  <a:noFill/>
                </a:ln>
                <a:solidFill>
                  <a:srgbClr val="000000">
                    <a:lumMod val="50000"/>
                    <a:lumOff val="50000"/>
                  </a:srgbClr>
                </a:solidFill>
                <a:effectLst/>
                <a:uLnTx/>
                <a:uFillTx/>
                <a:latin typeface="Calibri" panose="020F0502020204030204"/>
                <a:ea typeface="+mn-ea"/>
                <a:cs typeface="+mn-cs"/>
              </a:rPr>
              <a:t>Three sources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1" i="0" u="none" strike="noStrike" kern="0" cap="none" spc="0" normalizeH="0" baseline="0" noProof="0" dirty="0">
                <a:ln>
                  <a:noFill/>
                </a:ln>
                <a:solidFill>
                  <a:srgbClr val="000000">
                    <a:lumMod val="50000"/>
                    <a:lumOff val="50000"/>
                  </a:srgbClr>
                </a:solidFill>
                <a:effectLst/>
                <a:uLnTx/>
                <a:uFillTx/>
                <a:latin typeface="Calibri" panose="020F0502020204030204"/>
                <a:ea typeface="+mn-ea"/>
                <a:cs typeface="+mn-cs"/>
              </a:rPr>
              <a:t>Appropriate “market”</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1" i="0" u="none" strike="noStrike" kern="0" cap="none" spc="0" normalizeH="0" baseline="0" noProof="0" dirty="0">
                <a:ln>
                  <a:noFill/>
                </a:ln>
                <a:solidFill>
                  <a:srgbClr val="000000">
                    <a:lumMod val="50000"/>
                    <a:lumOff val="50000"/>
                  </a:srgbClr>
                </a:solidFill>
                <a:effectLst/>
                <a:uLnTx/>
                <a:uFillTx/>
                <a:latin typeface="Calibri" panose="020F0502020204030204"/>
                <a:ea typeface="+mn-ea"/>
                <a:cs typeface="+mn-cs"/>
              </a:rPr>
              <a:t>Location</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1" i="0" u="none" strike="noStrike" kern="0" cap="none" spc="0" normalizeH="0" baseline="0" noProof="0" dirty="0">
                <a:ln>
                  <a:noFill/>
                </a:ln>
                <a:solidFill>
                  <a:srgbClr val="000000">
                    <a:lumMod val="50000"/>
                    <a:lumOff val="50000"/>
                  </a:srgbClr>
                </a:solidFill>
                <a:effectLst/>
                <a:uLnTx/>
                <a:uFillTx/>
                <a:latin typeface="Calibri" panose="020F0502020204030204"/>
                <a:ea typeface="+mn-ea"/>
                <a:cs typeface="+mn-cs"/>
              </a:rPr>
              <a:t>Size</a:t>
            </a:r>
            <a:endParaRPr kumimoji="0" lang="en-US" sz="1800" b="1" i="0" u="none" strike="noStrike" kern="0" cap="none" spc="0" normalizeH="0" baseline="0" noProof="0" dirty="0">
              <a:ln>
                <a:noFill/>
              </a:ln>
              <a:solidFill>
                <a:srgbClr val="E7E6E6">
                  <a:lumMod val="50000"/>
                </a:srgbClr>
              </a:solidFill>
              <a:effectLst/>
              <a:uLnTx/>
              <a:uFillTx/>
              <a:latin typeface="Calibri" panose="020F0502020204030204"/>
              <a:ea typeface="+mn-ea"/>
              <a:cs typeface="+mn-cs"/>
            </a:endParaRPr>
          </a:p>
        </p:txBody>
      </p:sp>
      <p:graphicFrame>
        <p:nvGraphicFramePr>
          <p:cNvPr id="9" name="Diagram 8">
            <a:extLst>
              <a:ext uri="{FF2B5EF4-FFF2-40B4-BE49-F238E27FC236}">
                <a16:creationId xmlns:a16="http://schemas.microsoft.com/office/drawing/2014/main" id="{90C88213-0BDF-47D2-98B2-D06AE8F5669E}"/>
              </a:ext>
            </a:extLst>
          </p:cNvPr>
          <p:cNvGraphicFramePr/>
          <p:nvPr>
            <p:extLst/>
          </p:nvPr>
        </p:nvGraphicFramePr>
        <p:xfrm>
          <a:off x="4191660" y="-453748"/>
          <a:ext cx="7927026" cy="1696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Image result for clipart survey">
            <a:extLst>
              <a:ext uri="{FF2B5EF4-FFF2-40B4-BE49-F238E27FC236}">
                <a16:creationId xmlns:a16="http://schemas.microsoft.com/office/drawing/2014/main" id="{41652600-A6EA-4E79-82C5-D8B98B0367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19732" y="4379086"/>
            <a:ext cx="2038350" cy="223837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4F5E0E17-81F8-4DA9-993A-564EEDE798D2}"/>
              </a:ext>
            </a:extLst>
          </p:cNvPr>
          <p:cNvCxnSpPr>
            <a:cxnSpLocks/>
          </p:cNvCxnSpPr>
          <p:nvPr/>
        </p:nvCxnSpPr>
        <p:spPr>
          <a:xfrm flipV="1">
            <a:off x="3733800" y="2590800"/>
            <a:ext cx="794962" cy="780403"/>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47226AE-8F13-45BC-BAF4-E5758E1D00B8}"/>
              </a:ext>
            </a:extLst>
          </p:cNvPr>
          <p:cNvCxnSpPr>
            <a:cxnSpLocks/>
          </p:cNvCxnSpPr>
          <p:nvPr/>
        </p:nvCxnSpPr>
        <p:spPr>
          <a:xfrm flipH="1" flipV="1">
            <a:off x="7663239" y="2692400"/>
            <a:ext cx="1010862" cy="1041400"/>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666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27" y="998939"/>
            <a:ext cx="11285837" cy="2569884"/>
          </a:xfrm>
        </p:spPr>
        <p:txBody>
          <a:bodyPr>
            <a:normAutofit/>
          </a:bodyPr>
          <a:lstStyle/>
          <a:p>
            <a:pPr algn="ctr"/>
            <a:r>
              <a:rPr lang="en-US" sz="5400" dirty="0"/>
              <a:t>Questions/Discussion</a:t>
            </a:r>
          </a:p>
        </p:txBody>
      </p:sp>
      <p:graphicFrame>
        <p:nvGraphicFramePr>
          <p:cNvPr id="9" name="Diagram 8">
            <a:extLst>
              <a:ext uri="{FF2B5EF4-FFF2-40B4-BE49-F238E27FC236}">
                <a16:creationId xmlns:a16="http://schemas.microsoft.com/office/drawing/2014/main" id="{90C88213-0BDF-47D2-98B2-D06AE8F5669E}"/>
              </a:ext>
            </a:extLst>
          </p:cNvPr>
          <p:cNvGraphicFramePr/>
          <p:nvPr>
            <p:extLst/>
          </p:nvPr>
        </p:nvGraphicFramePr>
        <p:xfrm>
          <a:off x="4191660" y="-453748"/>
          <a:ext cx="7927026" cy="1696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0789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48" y="5649"/>
            <a:ext cx="11977352" cy="804103"/>
          </a:xfrm>
        </p:spPr>
        <p:txBody>
          <a:bodyPr>
            <a:normAutofit fontScale="90000"/>
          </a:bodyPr>
          <a:lstStyle/>
          <a:p>
            <a:pPr algn="ctr"/>
            <a:r>
              <a:rPr lang="en-US" sz="5400" dirty="0"/>
              <a:t>Addendum</a:t>
            </a:r>
          </a:p>
        </p:txBody>
      </p:sp>
      <p:sp>
        <p:nvSpPr>
          <p:cNvPr id="4" name="Title 1">
            <a:extLst>
              <a:ext uri="{FF2B5EF4-FFF2-40B4-BE49-F238E27FC236}">
                <a16:creationId xmlns:a16="http://schemas.microsoft.com/office/drawing/2014/main" id="{F07B498A-16C2-49C9-893B-56910EC247C0}"/>
              </a:ext>
            </a:extLst>
          </p:cNvPr>
          <p:cNvSpPr txBox="1">
            <a:spLocks/>
          </p:cNvSpPr>
          <p:nvPr/>
        </p:nvSpPr>
        <p:spPr>
          <a:xfrm>
            <a:off x="214648" y="689261"/>
            <a:ext cx="11977352" cy="80410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400" b="1" kern="1200" cap="none" baseline="0">
                <a:solidFill>
                  <a:schemeClr val="tx1"/>
                </a:solidFill>
                <a:latin typeface="Arial"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charset="0"/>
                <a:ea typeface="+mj-ea"/>
                <a:cs typeface="Arial" panose="020B0604020202020204" pitchFamily="34" charset="0"/>
              </a:rPr>
              <a:t>Market Movement</a:t>
            </a:r>
          </a:p>
        </p:txBody>
      </p:sp>
      <p:sp>
        <p:nvSpPr>
          <p:cNvPr id="13" name="TextBox 12">
            <a:extLst>
              <a:ext uri="{FF2B5EF4-FFF2-40B4-BE49-F238E27FC236}">
                <a16:creationId xmlns:a16="http://schemas.microsoft.com/office/drawing/2014/main" id="{E77F3047-93A8-473E-BF6D-26B331860793}"/>
              </a:ext>
            </a:extLst>
          </p:cNvPr>
          <p:cNvSpPr txBox="1"/>
          <p:nvPr/>
        </p:nvSpPr>
        <p:spPr>
          <a:xfrm>
            <a:off x="429756" y="5707074"/>
            <a:ext cx="11107423"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Typical year – Merit (grey) is greater than Market (red)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Note: that the overall (total) gap between Merit and Market increases over time</a:t>
            </a:r>
          </a:p>
        </p:txBody>
      </p:sp>
      <p:graphicFrame>
        <p:nvGraphicFramePr>
          <p:cNvPr id="7" name="Chart 6">
            <a:extLst>
              <a:ext uri="{FF2B5EF4-FFF2-40B4-BE49-F238E27FC236}">
                <a16:creationId xmlns:a16="http://schemas.microsoft.com/office/drawing/2014/main" id="{FF43FC2B-7413-4FB3-86CC-B42A2A1E3677}"/>
              </a:ext>
            </a:extLst>
          </p:cNvPr>
          <p:cNvGraphicFramePr>
            <a:graphicFrameLocks/>
          </p:cNvGraphicFramePr>
          <p:nvPr>
            <p:extLst/>
          </p:nvPr>
        </p:nvGraphicFramePr>
        <p:xfrm>
          <a:off x="642796" y="1493364"/>
          <a:ext cx="11119448" cy="42137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3328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F10CBE-58C5-42D5-8FBF-7957D2C6FD87}"/>
              </a:ext>
            </a:extLst>
          </p:cNvPr>
          <p:cNvSpPr txBox="1"/>
          <p:nvPr/>
        </p:nvSpPr>
        <p:spPr>
          <a:xfrm>
            <a:off x="411163" y="5358447"/>
            <a:ext cx="11285837"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Some positions’ annual market change (grey) can move more or less than the average of the Market (red)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Note: that over time, positions would average around the market average and Merit (blue) is typically greater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However in rare instances there are specific years where the market change is greater than the merit provided. Year 3 for position A is the strongest example of that case.</a:t>
            </a:r>
          </a:p>
        </p:txBody>
      </p:sp>
      <p:graphicFrame>
        <p:nvGraphicFramePr>
          <p:cNvPr id="7" name="Chart 6">
            <a:extLst>
              <a:ext uri="{FF2B5EF4-FFF2-40B4-BE49-F238E27FC236}">
                <a16:creationId xmlns:a16="http://schemas.microsoft.com/office/drawing/2014/main" id="{21C89B3F-0D97-476E-8F68-4740E64E50D1}"/>
              </a:ext>
            </a:extLst>
          </p:cNvPr>
          <p:cNvGraphicFramePr>
            <a:graphicFrameLocks/>
          </p:cNvGraphicFramePr>
          <p:nvPr>
            <p:extLst/>
          </p:nvPr>
        </p:nvGraphicFramePr>
        <p:xfrm>
          <a:off x="495000" y="1254919"/>
          <a:ext cx="11202000" cy="4054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a:extLst>
              <a:ext uri="{FF2B5EF4-FFF2-40B4-BE49-F238E27FC236}">
                <a16:creationId xmlns:a16="http://schemas.microsoft.com/office/drawing/2014/main" id="{FF44D15F-A51B-41C3-B69A-2E622F1754D3}"/>
              </a:ext>
            </a:extLst>
          </p:cNvPr>
          <p:cNvSpPr>
            <a:spLocks noGrp="1"/>
          </p:cNvSpPr>
          <p:nvPr>
            <p:ph type="title"/>
          </p:nvPr>
        </p:nvSpPr>
        <p:spPr>
          <a:xfrm>
            <a:off x="214648" y="5649"/>
            <a:ext cx="11977352" cy="804103"/>
          </a:xfrm>
        </p:spPr>
        <p:txBody>
          <a:bodyPr>
            <a:normAutofit fontScale="90000"/>
          </a:bodyPr>
          <a:lstStyle/>
          <a:p>
            <a:pPr algn="ctr"/>
            <a:r>
              <a:rPr lang="en-US" sz="5400" dirty="0"/>
              <a:t>Addendum</a:t>
            </a:r>
          </a:p>
        </p:txBody>
      </p:sp>
      <p:sp>
        <p:nvSpPr>
          <p:cNvPr id="9" name="Title 1">
            <a:extLst>
              <a:ext uri="{FF2B5EF4-FFF2-40B4-BE49-F238E27FC236}">
                <a16:creationId xmlns:a16="http://schemas.microsoft.com/office/drawing/2014/main" id="{D9FF241A-A4E5-40AF-929F-EE2BF012C2AE}"/>
              </a:ext>
            </a:extLst>
          </p:cNvPr>
          <p:cNvSpPr txBox="1">
            <a:spLocks/>
          </p:cNvSpPr>
          <p:nvPr/>
        </p:nvSpPr>
        <p:spPr>
          <a:xfrm>
            <a:off x="214648" y="689261"/>
            <a:ext cx="11977352" cy="80410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400" b="1" kern="1200" cap="none" baseline="0">
                <a:solidFill>
                  <a:schemeClr val="tx1"/>
                </a:solidFill>
                <a:latin typeface="Arial"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charset="0"/>
                <a:ea typeface="+mj-ea"/>
                <a:cs typeface="Arial" panose="020B0604020202020204" pitchFamily="34" charset="0"/>
              </a:rPr>
              <a:t>Market Movement</a:t>
            </a:r>
          </a:p>
        </p:txBody>
      </p:sp>
      <p:sp>
        <p:nvSpPr>
          <p:cNvPr id="10" name="TextBox 9">
            <a:extLst>
              <a:ext uri="{FF2B5EF4-FFF2-40B4-BE49-F238E27FC236}">
                <a16:creationId xmlns:a16="http://schemas.microsoft.com/office/drawing/2014/main" id="{DBAD0D2D-FEAC-423D-BD20-EBA7CD2168DF}"/>
              </a:ext>
            </a:extLst>
          </p:cNvPr>
          <p:cNvSpPr txBox="1"/>
          <p:nvPr/>
        </p:nvSpPr>
        <p:spPr>
          <a:xfrm>
            <a:off x="5664642" y="1362559"/>
            <a:ext cx="107736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rPr>
              <a:t>Not actual data</a:t>
            </a:r>
          </a:p>
        </p:txBody>
      </p:sp>
    </p:spTree>
    <p:extLst>
      <p:ext uri="{BB962C8B-B14F-4D97-AF65-F5344CB8AC3E}">
        <p14:creationId xmlns:p14="http://schemas.microsoft.com/office/powerpoint/2010/main" val="930469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7E1C93C-5050-FC42-8F10-D22D4F119D13}" type="slidenum">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 name="Title 1"/>
          <p:cNvSpPr>
            <a:spLocks noGrp="1"/>
          </p:cNvSpPr>
          <p:nvPr>
            <p:ph type="title"/>
          </p:nvPr>
        </p:nvSpPr>
        <p:spPr>
          <a:xfrm>
            <a:off x="242454" y="87300"/>
            <a:ext cx="11797152" cy="776295"/>
          </a:xfrm>
        </p:spPr>
        <p:txBody>
          <a:bodyPr>
            <a:noAutofit/>
          </a:bodyPr>
          <a:lstStyle/>
          <a:p>
            <a:pPr algn="ctr"/>
            <a:r>
              <a:rPr lang="en-US" sz="3600" dirty="0"/>
              <a:t>Why are we here??</a:t>
            </a:r>
          </a:p>
        </p:txBody>
      </p:sp>
      <p:sp>
        <p:nvSpPr>
          <p:cNvPr id="9" name="TextBox 8">
            <a:extLst>
              <a:ext uri="{FF2B5EF4-FFF2-40B4-BE49-F238E27FC236}">
                <a16:creationId xmlns:a16="http://schemas.microsoft.com/office/drawing/2014/main" id="{AB95FF29-72EF-4B6E-950B-5385CC58B6B3}"/>
              </a:ext>
            </a:extLst>
          </p:cNvPr>
          <p:cNvSpPr txBox="1"/>
          <p:nvPr/>
        </p:nvSpPr>
        <p:spPr>
          <a:xfrm>
            <a:off x="242454" y="863596"/>
            <a:ext cx="11052698" cy="5293757"/>
          </a:xfrm>
          <a:prstGeom prst="rect">
            <a:avLst/>
          </a:prstGeom>
          <a:noFill/>
        </p:spPr>
        <p:txBody>
          <a:bodyPr wrap="square" rtlCol="0">
            <a:spAutoFit/>
          </a:bodyPr>
          <a:lstStyle/>
          <a:p>
            <a:pPr marL="457200" indent="-457200">
              <a:buFont typeface="Wingdings" panose="05000000000000000000" pitchFamily="2" charset="2"/>
              <a:buChar char="Ø"/>
            </a:pPr>
            <a:r>
              <a:rPr lang="en-US" sz="3000" b="1" dirty="0">
                <a:latin typeface="avenir-light"/>
              </a:rPr>
              <a:t>The Technician Focus Group had substantial conversation about:</a:t>
            </a:r>
          </a:p>
          <a:p>
            <a:pPr marL="914400" lvl="1" indent="-457200">
              <a:buFont typeface="Arial" panose="020B0604020202020204" pitchFamily="34" charset="0"/>
              <a:buChar char="•"/>
            </a:pPr>
            <a:r>
              <a:rPr lang="en-US" sz="2800" dirty="0">
                <a:latin typeface="avenir-light"/>
              </a:rPr>
              <a:t>issues with work environment, career paths, and communication that are best dealt with at the supervisor/employee interface,</a:t>
            </a:r>
          </a:p>
          <a:p>
            <a:pPr marL="914400" lvl="1" indent="-457200">
              <a:buFont typeface="Arial" panose="020B0604020202020204" pitchFamily="34" charset="0"/>
              <a:buChar char="•"/>
            </a:pPr>
            <a:r>
              <a:rPr lang="en-US" sz="2800" dirty="0">
                <a:latin typeface="avenir-light"/>
              </a:rPr>
              <a:t>how compensation works at the lab. </a:t>
            </a:r>
          </a:p>
          <a:p>
            <a:pPr marL="457200" indent="-457200">
              <a:buFont typeface="Wingdings" panose="05000000000000000000" pitchFamily="2" charset="2"/>
              <a:buChar char="Ø"/>
            </a:pPr>
            <a:r>
              <a:rPr lang="en-US" sz="2800" b="1" dirty="0">
                <a:latin typeface="avenir-light"/>
              </a:rPr>
              <a:t>The first part of my presentation will show you the specific instructions we have given to the supervisory chain about communication with their direct reports. </a:t>
            </a:r>
          </a:p>
          <a:p>
            <a:pPr marL="457200" indent="-457200">
              <a:buFont typeface="Wingdings" panose="05000000000000000000" pitchFamily="2" charset="2"/>
              <a:buChar char="Ø"/>
            </a:pPr>
            <a:r>
              <a:rPr lang="en-US" sz="2800" b="1" i="0" u="none" strike="noStrike" dirty="0">
                <a:effectLst/>
                <a:latin typeface="avenir-light"/>
              </a:rPr>
              <a:t>The second part of the presentation will deal with how compensation is done at the </a:t>
            </a:r>
            <a:r>
              <a:rPr lang="en-US" sz="2800" b="1" dirty="0">
                <a:latin typeface="avenir-light"/>
              </a:rPr>
              <a:t>Lab and in the Engineering Division. It </a:t>
            </a:r>
            <a:r>
              <a:rPr lang="en-US" sz="2800" b="1" i="0" u="none" strike="noStrike" dirty="0">
                <a:effectLst/>
                <a:latin typeface="avenir-light"/>
              </a:rPr>
              <a:t>is an attempt to answer questions and provoke </a:t>
            </a:r>
            <a:r>
              <a:rPr lang="en-US" sz="2800" b="1" dirty="0">
                <a:latin typeface="avenir-light"/>
              </a:rPr>
              <a:t>conversations to clear up some of the “mystery”.</a:t>
            </a:r>
          </a:p>
          <a:p>
            <a:pPr marL="914400" lvl="1" indent="-457200">
              <a:buFont typeface="Arial" panose="020B0604020202020204" pitchFamily="34" charset="0"/>
              <a:buChar char="•"/>
            </a:pPr>
            <a:endParaRPr lang="en-US" sz="2800" b="0" i="0" u="none" strike="noStrike" dirty="0">
              <a:solidFill>
                <a:srgbClr val="5B6065"/>
              </a:solidFill>
              <a:effectLst/>
              <a:latin typeface="avenir-light"/>
            </a:endParaRPr>
          </a:p>
        </p:txBody>
      </p:sp>
    </p:spTree>
    <p:extLst>
      <p:ext uri="{BB962C8B-B14F-4D97-AF65-F5344CB8AC3E}">
        <p14:creationId xmlns:p14="http://schemas.microsoft.com/office/powerpoint/2010/main" val="1001299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7E1C93C-5050-FC42-8F10-D22D4F119D13}" type="slidenum">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 name="Title 1"/>
          <p:cNvSpPr>
            <a:spLocks noGrp="1"/>
          </p:cNvSpPr>
          <p:nvPr>
            <p:ph type="title"/>
          </p:nvPr>
        </p:nvSpPr>
        <p:spPr>
          <a:xfrm>
            <a:off x="242454" y="170859"/>
            <a:ext cx="11797152" cy="487490"/>
          </a:xfrm>
        </p:spPr>
        <p:txBody>
          <a:bodyPr>
            <a:normAutofit fontScale="90000"/>
          </a:bodyPr>
          <a:lstStyle/>
          <a:p>
            <a:pPr algn="ctr"/>
            <a:r>
              <a:rPr lang="en-US" sz="3200" dirty="0"/>
              <a:t>Engineering All-Hands Meeting, October 17, 2022</a:t>
            </a:r>
          </a:p>
        </p:txBody>
      </p:sp>
      <p:sp>
        <p:nvSpPr>
          <p:cNvPr id="9" name="TextBox 8">
            <a:extLst>
              <a:ext uri="{FF2B5EF4-FFF2-40B4-BE49-F238E27FC236}">
                <a16:creationId xmlns:a16="http://schemas.microsoft.com/office/drawing/2014/main" id="{AB95FF29-72EF-4B6E-950B-5385CC58B6B3}"/>
              </a:ext>
            </a:extLst>
          </p:cNvPr>
          <p:cNvSpPr txBox="1"/>
          <p:nvPr/>
        </p:nvSpPr>
        <p:spPr>
          <a:xfrm>
            <a:off x="242454" y="863596"/>
            <a:ext cx="11052698" cy="5570756"/>
          </a:xfrm>
          <a:prstGeom prst="rect">
            <a:avLst/>
          </a:prstGeom>
          <a:noFill/>
        </p:spPr>
        <p:txBody>
          <a:bodyPr wrap="square" rtlCol="0">
            <a:spAutoFit/>
          </a:bodyPr>
          <a:lstStyle/>
          <a:p>
            <a:pPr marL="457200" indent="-457200">
              <a:buFont typeface="Arial" panose="020B0604020202020204" pitchFamily="34" charset="0"/>
              <a:buChar char="•"/>
            </a:pPr>
            <a:r>
              <a:rPr lang="en-US" sz="4000" b="1" dirty="0">
                <a:solidFill>
                  <a:srgbClr val="00B050"/>
                </a:solidFill>
                <a:latin typeface="avenir-light"/>
              </a:rPr>
              <a:t>Rules of “Engagement”</a:t>
            </a:r>
          </a:p>
          <a:p>
            <a:pPr marL="914400" lvl="1" indent="-457200">
              <a:buFont typeface="Arial" panose="020B0604020202020204" pitchFamily="34" charset="0"/>
              <a:buChar char="•"/>
            </a:pPr>
            <a:r>
              <a:rPr lang="en-US" sz="3600" i="0" u="none" strike="noStrike" dirty="0">
                <a:solidFill>
                  <a:srgbClr val="5B6065"/>
                </a:solidFill>
                <a:effectLst/>
                <a:latin typeface="avenir-light"/>
              </a:rPr>
              <a:t>If you aren’t talking please mute your mike,</a:t>
            </a:r>
          </a:p>
          <a:p>
            <a:pPr marL="914400" lvl="1" indent="-457200">
              <a:buFont typeface="Arial" panose="020B0604020202020204" pitchFamily="34" charset="0"/>
              <a:buChar char="•"/>
            </a:pPr>
            <a:r>
              <a:rPr lang="en-US" sz="3600" dirty="0">
                <a:solidFill>
                  <a:srgbClr val="5B6065"/>
                </a:solidFill>
                <a:latin typeface="avenir-light"/>
              </a:rPr>
              <a:t>Please “raise your hand” if you have questions,</a:t>
            </a:r>
          </a:p>
          <a:p>
            <a:pPr marL="914400" lvl="1" indent="-457200">
              <a:buFont typeface="Arial" panose="020B0604020202020204" pitchFamily="34" charset="0"/>
              <a:buChar char="•"/>
            </a:pPr>
            <a:r>
              <a:rPr lang="en-US" sz="3600" dirty="0">
                <a:solidFill>
                  <a:srgbClr val="5B6065"/>
                </a:solidFill>
                <a:latin typeface="avenir-light"/>
              </a:rPr>
              <a:t>During discussions it’s fine to speak up,</a:t>
            </a:r>
          </a:p>
          <a:p>
            <a:pPr marL="914400" lvl="1" indent="-457200">
              <a:buFont typeface="Arial" panose="020B0604020202020204" pitchFamily="34" charset="0"/>
              <a:buChar char="•"/>
            </a:pPr>
            <a:r>
              <a:rPr lang="en-US" sz="3600" dirty="0">
                <a:solidFill>
                  <a:srgbClr val="5B6065"/>
                </a:solidFill>
                <a:latin typeface="avenir-light"/>
              </a:rPr>
              <a:t>I want this to be a discussion and an opportunity to answer questions but it isn’t a “open mike” gripe session,</a:t>
            </a:r>
          </a:p>
          <a:p>
            <a:pPr marL="914400" lvl="1" indent="-457200">
              <a:buFont typeface="Arial" panose="020B0604020202020204" pitchFamily="34" charset="0"/>
              <a:buChar char="•"/>
            </a:pPr>
            <a:r>
              <a:rPr lang="en-US" sz="3600" dirty="0">
                <a:solidFill>
                  <a:srgbClr val="5B6065"/>
                </a:solidFill>
                <a:latin typeface="avenir-light"/>
              </a:rPr>
              <a:t>Charge this time to “ENGOPS”,</a:t>
            </a:r>
          </a:p>
          <a:p>
            <a:pPr marL="914400" lvl="1" indent="-457200">
              <a:buFont typeface="Arial" panose="020B0604020202020204" pitchFamily="34" charset="0"/>
              <a:buChar char="•"/>
            </a:pPr>
            <a:r>
              <a:rPr lang="en-US" sz="3600" dirty="0">
                <a:solidFill>
                  <a:srgbClr val="5B6065"/>
                </a:solidFill>
                <a:latin typeface="avenir-light"/>
              </a:rPr>
              <a:t>Introductions: Ken McLean, Kelly </a:t>
            </a:r>
            <a:r>
              <a:rPr lang="en-US" sz="3600" dirty="0" err="1">
                <a:solidFill>
                  <a:srgbClr val="5B6065"/>
                </a:solidFill>
                <a:latin typeface="avenir-light"/>
              </a:rPr>
              <a:t>Allmon</a:t>
            </a:r>
            <a:endParaRPr lang="en-US" sz="3600" dirty="0">
              <a:solidFill>
                <a:srgbClr val="5B6065"/>
              </a:solidFill>
              <a:latin typeface="avenir-light"/>
            </a:endParaRPr>
          </a:p>
          <a:p>
            <a:pPr marL="914400" lvl="1" indent="-457200">
              <a:buFont typeface="Arial" panose="020B0604020202020204" pitchFamily="34" charset="0"/>
              <a:buChar char="•"/>
            </a:pPr>
            <a:endParaRPr lang="en-US" sz="2800" b="0" i="0" u="none" strike="noStrike" dirty="0">
              <a:solidFill>
                <a:srgbClr val="5B6065"/>
              </a:solidFill>
              <a:effectLst/>
              <a:latin typeface="avenir-light"/>
            </a:endParaRPr>
          </a:p>
        </p:txBody>
      </p:sp>
    </p:spTree>
    <p:extLst>
      <p:ext uri="{BB962C8B-B14F-4D97-AF65-F5344CB8AC3E}">
        <p14:creationId xmlns:p14="http://schemas.microsoft.com/office/powerpoint/2010/main" val="2150069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5B5C-FAA2-44E6-8D57-59FAF28FEE87}"/>
              </a:ext>
            </a:extLst>
          </p:cNvPr>
          <p:cNvSpPr>
            <a:spLocks noGrp="1"/>
          </p:cNvSpPr>
          <p:nvPr>
            <p:ph type="ctrTitle"/>
          </p:nvPr>
        </p:nvSpPr>
        <p:spPr/>
        <p:txBody>
          <a:bodyPr/>
          <a:lstStyle/>
          <a:p>
            <a:r>
              <a:rPr lang="en-US" sz="4800" dirty="0"/>
              <a:t>Engineering Division </a:t>
            </a:r>
            <a:r>
              <a:rPr lang="en-US" dirty="0"/>
              <a:t/>
            </a:r>
            <a:br>
              <a:rPr lang="en-US" dirty="0"/>
            </a:br>
            <a:r>
              <a:rPr lang="en-US" sz="4000" b="0" dirty="0"/>
              <a:t>FY22 Appraisal Refresher and Points to Emphasize</a:t>
            </a:r>
            <a:r>
              <a:rPr lang="en-US" sz="3600" b="0" dirty="0"/>
              <a:t> </a:t>
            </a:r>
            <a:endParaRPr lang="en-US" b="0" dirty="0"/>
          </a:p>
        </p:txBody>
      </p:sp>
      <p:sp>
        <p:nvSpPr>
          <p:cNvPr id="3" name="Subtitle 2">
            <a:extLst>
              <a:ext uri="{FF2B5EF4-FFF2-40B4-BE49-F238E27FC236}">
                <a16:creationId xmlns:a16="http://schemas.microsoft.com/office/drawing/2014/main" id="{748634EC-A39D-4744-A828-E7EBC5515D9F}"/>
              </a:ext>
            </a:extLst>
          </p:cNvPr>
          <p:cNvSpPr>
            <a:spLocks noGrp="1"/>
          </p:cNvSpPr>
          <p:nvPr>
            <p:ph type="subTitle" idx="1"/>
          </p:nvPr>
        </p:nvSpPr>
        <p:spPr>
          <a:xfrm>
            <a:off x="1524000" y="4537710"/>
            <a:ext cx="9144000" cy="720090"/>
          </a:xfrm>
        </p:spPr>
        <p:txBody>
          <a:bodyPr>
            <a:normAutofit/>
          </a:bodyPr>
          <a:lstStyle/>
          <a:p>
            <a:r>
              <a:rPr lang="en-US" sz="2400" dirty="0">
                <a:highlight>
                  <a:srgbClr val="FFFF00"/>
                </a:highlight>
              </a:rPr>
              <a:t>October 13, 2022</a:t>
            </a:r>
          </a:p>
        </p:txBody>
      </p:sp>
    </p:spTree>
    <p:extLst>
      <p:ext uri="{BB962C8B-B14F-4D97-AF65-F5344CB8AC3E}">
        <p14:creationId xmlns:p14="http://schemas.microsoft.com/office/powerpoint/2010/main" val="3286645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Engineering – FY22 Appraisal Refresher and Points to Emphasize</a:t>
            </a:r>
            <a:endParaRPr lang="en-US" sz="2800" dirty="0">
              <a:solidFill>
                <a:srgbClr val="FF0000"/>
              </a:solidFill>
            </a:endParaRPr>
          </a:p>
        </p:txBody>
      </p:sp>
      <p:sp>
        <p:nvSpPr>
          <p:cNvPr id="3" name="Content Placeholder 2"/>
          <p:cNvSpPr>
            <a:spLocks noGrp="1"/>
          </p:cNvSpPr>
          <p:nvPr>
            <p:ph idx="1"/>
          </p:nvPr>
        </p:nvSpPr>
        <p:spPr>
          <a:xfrm>
            <a:off x="364344" y="1050897"/>
            <a:ext cx="11202816" cy="5381694"/>
          </a:xfrm>
        </p:spPr>
        <p:txBody>
          <a:bodyPr>
            <a:normAutofit/>
          </a:bodyPr>
          <a:lstStyle/>
          <a:p>
            <a:pPr marL="0" indent="0">
              <a:buNone/>
            </a:pPr>
            <a:r>
              <a:rPr lang="en-US" sz="3200" b="1" dirty="0"/>
              <a:t>Why are we here??</a:t>
            </a:r>
          </a:p>
          <a:p>
            <a:pPr marL="457200" indent="-457200">
              <a:buFont typeface="+mj-lt"/>
              <a:buAutoNum type="arabicPeriod"/>
            </a:pPr>
            <a:r>
              <a:rPr lang="en-US" sz="2800" dirty="0"/>
              <a:t>We’ve recently received feedback from the technician focus group that indicates we, as supervisors, could do a better job in some areas.</a:t>
            </a:r>
          </a:p>
          <a:p>
            <a:pPr lvl="1">
              <a:buFont typeface="Wingdings" panose="05000000000000000000" pitchFamily="2" charset="2"/>
              <a:buChar char="§"/>
            </a:pPr>
            <a:r>
              <a:rPr lang="en-US" sz="2800" dirty="0"/>
              <a:t>Regular meetings with employees to provide 2-way feedback on performance and expectations aren’t necessarily occurring, </a:t>
            </a:r>
          </a:p>
          <a:p>
            <a:pPr lvl="1">
              <a:buFont typeface="Wingdings" panose="05000000000000000000" pitchFamily="2" charset="2"/>
              <a:buChar char="§"/>
            </a:pPr>
            <a:r>
              <a:rPr lang="en-US" sz="2800" dirty="0"/>
              <a:t>Discussion and guidance on career development may not be happening,</a:t>
            </a:r>
          </a:p>
          <a:p>
            <a:pPr lvl="1">
              <a:buFont typeface="Wingdings" panose="05000000000000000000" pitchFamily="2" charset="2"/>
              <a:buChar char="§"/>
            </a:pPr>
            <a:r>
              <a:rPr lang="en-US" sz="2800" dirty="0"/>
              <a:t>Misconceptions about compensation, career opportunities, and the promotion process have developed</a:t>
            </a:r>
          </a:p>
          <a:p>
            <a:pPr marL="457200" indent="-457200">
              <a:buFont typeface="+mj-lt"/>
              <a:buAutoNum type="arabicPeriod"/>
            </a:pPr>
            <a:r>
              <a:rPr lang="en-US" sz="2800" dirty="0"/>
              <a:t>We haven’t had a refresher on appraisal writing in a few years - it’s time to review.</a:t>
            </a:r>
          </a:p>
          <a:p>
            <a:pPr marL="0" indent="0">
              <a:buNone/>
            </a:pPr>
            <a:endParaRPr lang="en-US" dirty="0">
              <a:latin typeface="+mj-lt"/>
            </a:endParaRPr>
          </a:p>
        </p:txBody>
      </p:sp>
    </p:spTree>
    <p:custDataLst>
      <p:tags r:id="rId1"/>
    </p:custDataLst>
    <p:extLst>
      <p:ext uri="{BB962C8B-B14F-4D97-AF65-F5344CB8AC3E}">
        <p14:creationId xmlns:p14="http://schemas.microsoft.com/office/powerpoint/2010/main" val="3298170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Points of Emphasis (stimulated by the tech focus group)</a:t>
            </a:r>
            <a:endParaRPr lang="en-US" sz="3200" dirty="0">
              <a:solidFill>
                <a:srgbClr val="FF0000"/>
              </a:solidFill>
            </a:endParaRPr>
          </a:p>
        </p:txBody>
      </p:sp>
      <p:sp>
        <p:nvSpPr>
          <p:cNvPr id="3" name="Content Placeholder 2"/>
          <p:cNvSpPr>
            <a:spLocks noGrp="1"/>
          </p:cNvSpPr>
          <p:nvPr>
            <p:ph idx="1"/>
          </p:nvPr>
        </p:nvSpPr>
        <p:spPr>
          <a:xfrm>
            <a:off x="364344" y="1050897"/>
            <a:ext cx="11202816" cy="5381694"/>
          </a:xfrm>
        </p:spPr>
        <p:txBody>
          <a:bodyPr>
            <a:normAutofit fontScale="92500" lnSpcReduction="10000"/>
          </a:bodyPr>
          <a:lstStyle/>
          <a:p>
            <a:pPr marL="457200" indent="-457200">
              <a:buFont typeface="+mj-lt"/>
              <a:buAutoNum type="arabicPeriod"/>
            </a:pPr>
            <a:r>
              <a:rPr lang="en-US" sz="2600" dirty="0"/>
              <a:t>Supervisors need to “intentionally” schedule meetings with employees to provide 2-way feedback on performance &amp; expectations (this shouldn’t be a once per year activity)</a:t>
            </a:r>
          </a:p>
          <a:p>
            <a:pPr lvl="1">
              <a:buFont typeface="Wingdings" panose="05000000000000000000" pitchFamily="2" charset="2"/>
              <a:buChar char="§"/>
            </a:pPr>
            <a:r>
              <a:rPr lang="en-US" sz="2400" dirty="0"/>
              <a:t>It gives us the time to clearly communicate expectations and provide feedback on performance</a:t>
            </a:r>
          </a:p>
          <a:p>
            <a:pPr lvl="1">
              <a:buFont typeface="Wingdings" panose="05000000000000000000" pitchFamily="2" charset="2"/>
              <a:buChar char="§"/>
            </a:pPr>
            <a:r>
              <a:rPr lang="en-US" sz="2400" dirty="0"/>
              <a:t>It also gives the staff a formal time to be heard and their feedback considered.</a:t>
            </a:r>
          </a:p>
          <a:p>
            <a:pPr lvl="1">
              <a:buFont typeface="Wingdings" panose="05000000000000000000" pitchFamily="2" charset="2"/>
              <a:buChar char="§"/>
            </a:pPr>
            <a:r>
              <a:rPr lang="en-US" sz="2400" dirty="0"/>
              <a:t>All employees want to feel they are working in an environment that is fair, inclusive and values their contributions – these sessions provide opportunities to reinforce that climate</a:t>
            </a:r>
          </a:p>
          <a:p>
            <a:pPr marL="457200" indent="-457200">
              <a:buFont typeface="+mj-lt"/>
              <a:buAutoNum type="arabicPeriod"/>
            </a:pPr>
            <a:r>
              <a:rPr lang="en-US" sz="2600" dirty="0"/>
              <a:t>Career development</a:t>
            </a:r>
          </a:p>
          <a:p>
            <a:pPr lvl="1">
              <a:buFont typeface="Wingdings" panose="05000000000000000000" pitchFamily="2" charset="2"/>
              <a:buChar char="§"/>
            </a:pPr>
            <a:r>
              <a:rPr lang="en-US" sz="2400" dirty="0"/>
              <a:t>Use the “Individual Career Profile”, ICP, as the basis for a conversation on career development,</a:t>
            </a:r>
          </a:p>
          <a:p>
            <a:pPr lvl="1">
              <a:buFont typeface="Wingdings" panose="05000000000000000000" pitchFamily="2" charset="2"/>
              <a:buChar char="§"/>
            </a:pPr>
            <a:r>
              <a:rPr lang="en-US" sz="2400" dirty="0"/>
              <a:t>Be sure to read and acknowledge the employee’s input and strive to understand what they are communicating,</a:t>
            </a:r>
          </a:p>
          <a:p>
            <a:pPr lvl="1">
              <a:buFont typeface="Wingdings" panose="05000000000000000000" pitchFamily="2" charset="2"/>
              <a:buChar char="§"/>
            </a:pPr>
            <a:r>
              <a:rPr lang="en-US" sz="2400" dirty="0"/>
              <a:t>Discussing one’s goals, potential opportunities, possible training, etc. helps to foster a professional and productive environment that people want to be a part of.</a:t>
            </a:r>
          </a:p>
          <a:p>
            <a:endParaRPr lang="en-US" dirty="0">
              <a:latin typeface="+mj-lt"/>
            </a:endParaRPr>
          </a:p>
        </p:txBody>
      </p:sp>
    </p:spTree>
    <p:custDataLst>
      <p:tags r:id="rId1"/>
    </p:custDataLst>
    <p:extLst>
      <p:ext uri="{BB962C8B-B14F-4D97-AF65-F5344CB8AC3E}">
        <p14:creationId xmlns:p14="http://schemas.microsoft.com/office/powerpoint/2010/main" val="2669806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000000"/>
                </a:solidFill>
              </a:rPr>
              <a:t>Points of Emphasis (stimulated by the tech focus group)</a:t>
            </a:r>
            <a:endParaRPr lang="en-US" sz="3200" dirty="0">
              <a:solidFill>
                <a:srgbClr val="FF0000"/>
              </a:solidFill>
            </a:endParaRPr>
          </a:p>
        </p:txBody>
      </p:sp>
      <p:sp>
        <p:nvSpPr>
          <p:cNvPr id="3" name="Content Placeholder 2"/>
          <p:cNvSpPr>
            <a:spLocks noGrp="1"/>
          </p:cNvSpPr>
          <p:nvPr>
            <p:ph idx="1"/>
          </p:nvPr>
        </p:nvSpPr>
        <p:spPr>
          <a:xfrm>
            <a:off x="364344" y="857250"/>
            <a:ext cx="11202816" cy="5575341"/>
          </a:xfrm>
        </p:spPr>
        <p:txBody>
          <a:bodyPr>
            <a:normAutofit lnSpcReduction="10000"/>
          </a:bodyPr>
          <a:lstStyle/>
          <a:p>
            <a:pPr lvl="0"/>
            <a:r>
              <a:rPr lang="en-US" sz="2800" dirty="0"/>
              <a:t>Why are appraisals and these discussions important??</a:t>
            </a:r>
          </a:p>
          <a:p>
            <a:pPr lvl="1">
              <a:buFont typeface="Wingdings" panose="05000000000000000000" pitchFamily="2" charset="2"/>
              <a:buChar char="§"/>
            </a:pPr>
            <a:r>
              <a:rPr lang="en-US" sz="2400" dirty="0"/>
              <a:t>Everyone deserves timely, accurate/honest feedback on their performance</a:t>
            </a:r>
          </a:p>
          <a:p>
            <a:pPr lvl="1">
              <a:buFont typeface="Wingdings" panose="05000000000000000000" pitchFamily="2" charset="2"/>
              <a:buChar char="§"/>
            </a:pPr>
            <a:r>
              <a:rPr lang="en-US" sz="2400" dirty="0"/>
              <a:t>It’s important for their motivation, career growth, and to understand how they fit into the big picture of what the work group, the division, and the lab is trying to achieve,</a:t>
            </a:r>
          </a:p>
          <a:p>
            <a:pPr lvl="1">
              <a:buFont typeface="Wingdings" panose="05000000000000000000" pitchFamily="2" charset="2"/>
              <a:buChar char="§"/>
            </a:pPr>
            <a:r>
              <a:rPr lang="en-US" sz="2400" dirty="0"/>
              <a:t>It’s critical that staff feel supported, appreciated and part of the organization so we can retain a knowledgeable and productive staff,</a:t>
            </a:r>
          </a:p>
          <a:p>
            <a:pPr lvl="1">
              <a:buFont typeface="Wingdings" panose="05000000000000000000" pitchFamily="2" charset="2"/>
              <a:buChar char="§"/>
            </a:pPr>
            <a:r>
              <a:rPr lang="en-US" sz="2400" dirty="0"/>
              <a:t>And frankly it makes work more satisfying for everyone to know how we fit in and how we are doing</a:t>
            </a:r>
          </a:p>
          <a:p>
            <a:r>
              <a:rPr lang="en-US" sz="2800" dirty="0"/>
              <a:t>But a reminder - </a:t>
            </a:r>
            <a:r>
              <a:rPr lang="en-US" sz="2800" u="sng" dirty="0">
                <a:solidFill>
                  <a:srgbClr val="FF0000"/>
                </a:solidFill>
              </a:rPr>
              <a:t>What isn’t tolerated</a:t>
            </a:r>
            <a:r>
              <a:rPr lang="en-US" sz="2800" dirty="0"/>
              <a:t>:</a:t>
            </a:r>
          </a:p>
          <a:p>
            <a:pPr lvl="1">
              <a:buFont typeface="Wingdings" panose="05000000000000000000" pitchFamily="2" charset="2"/>
              <a:buChar char="§"/>
            </a:pPr>
            <a:r>
              <a:rPr lang="en-US" sz="2400" dirty="0"/>
              <a:t>Discrimination, </a:t>
            </a:r>
          </a:p>
          <a:p>
            <a:pPr lvl="1">
              <a:buFont typeface="Wingdings" panose="05000000000000000000" pitchFamily="2" charset="2"/>
              <a:buChar char="§"/>
            </a:pPr>
            <a:r>
              <a:rPr lang="en-US" sz="2400" dirty="0"/>
              <a:t>Favoritism, </a:t>
            </a:r>
          </a:p>
          <a:p>
            <a:pPr lvl="1">
              <a:buFont typeface="Wingdings" panose="05000000000000000000" pitchFamily="2" charset="2"/>
              <a:buChar char="§"/>
            </a:pPr>
            <a:r>
              <a:rPr lang="en-US" sz="2400" dirty="0"/>
              <a:t>Retaliation,</a:t>
            </a:r>
          </a:p>
          <a:p>
            <a:pPr lvl="1">
              <a:buFont typeface="Wingdings" panose="05000000000000000000" pitchFamily="2" charset="2"/>
              <a:buChar char="§"/>
            </a:pPr>
            <a:r>
              <a:rPr lang="en-US" sz="2400" dirty="0"/>
              <a:t>These actions, real or perceived, lead to a toxic work environment filled with fear and mistrust. </a:t>
            </a:r>
          </a:p>
          <a:p>
            <a:endParaRPr lang="en-US" dirty="0">
              <a:latin typeface="+mj-lt"/>
            </a:endParaRPr>
          </a:p>
        </p:txBody>
      </p:sp>
    </p:spTree>
    <p:custDataLst>
      <p:tags r:id="rId1"/>
    </p:custDataLst>
    <p:extLst>
      <p:ext uri="{BB962C8B-B14F-4D97-AF65-F5344CB8AC3E}">
        <p14:creationId xmlns:p14="http://schemas.microsoft.com/office/powerpoint/2010/main" val="3468081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5B5C-FAA2-44E6-8D57-59FAF28FEE87}"/>
              </a:ext>
            </a:extLst>
          </p:cNvPr>
          <p:cNvSpPr>
            <a:spLocks noGrp="1"/>
          </p:cNvSpPr>
          <p:nvPr>
            <p:ph type="ctrTitle"/>
          </p:nvPr>
        </p:nvSpPr>
        <p:spPr/>
        <p:txBody>
          <a:bodyPr/>
          <a:lstStyle/>
          <a:p>
            <a:r>
              <a:rPr lang="en-US" sz="4800" dirty="0"/>
              <a:t>Engineering Division </a:t>
            </a:r>
            <a:r>
              <a:rPr lang="en-US" dirty="0"/>
              <a:t/>
            </a:r>
            <a:br>
              <a:rPr lang="en-US" dirty="0"/>
            </a:br>
            <a:r>
              <a:rPr lang="en-US" sz="4000" b="0" dirty="0"/>
              <a:t>All-Hands</a:t>
            </a:r>
            <a:br>
              <a:rPr lang="en-US" sz="4000" b="0" dirty="0"/>
            </a:br>
            <a:r>
              <a:rPr lang="en-US" sz="4000" dirty="0">
                <a:highlight>
                  <a:srgbClr val="FFFF00"/>
                </a:highlight>
              </a:rPr>
              <a:t>Compensation</a:t>
            </a:r>
            <a:endParaRPr lang="en-US" dirty="0">
              <a:highlight>
                <a:srgbClr val="FFFF00"/>
              </a:highlight>
            </a:endParaRPr>
          </a:p>
        </p:txBody>
      </p:sp>
      <p:sp>
        <p:nvSpPr>
          <p:cNvPr id="3" name="Subtitle 2">
            <a:extLst>
              <a:ext uri="{FF2B5EF4-FFF2-40B4-BE49-F238E27FC236}">
                <a16:creationId xmlns:a16="http://schemas.microsoft.com/office/drawing/2014/main" id="{748634EC-A39D-4744-A828-E7EBC5515D9F}"/>
              </a:ext>
            </a:extLst>
          </p:cNvPr>
          <p:cNvSpPr>
            <a:spLocks noGrp="1"/>
          </p:cNvSpPr>
          <p:nvPr>
            <p:ph type="subTitle" idx="1"/>
          </p:nvPr>
        </p:nvSpPr>
        <p:spPr>
          <a:xfrm>
            <a:off x="1524000" y="4537710"/>
            <a:ext cx="9144000" cy="720090"/>
          </a:xfrm>
        </p:spPr>
        <p:txBody>
          <a:bodyPr>
            <a:normAutofit fontScale="92500" lnSpcReduction="20000"/>
          </a:bodyPr>
          <a:lstStyle/>
          <a:p>
            <a:r>
              <a:rPr lang="en-US" sz="2400" dirty="0"/>
              <a:t>October 17, 2022</a:t>
            </a:r>
          </a:p>
          <a:p>
            <a:r>
              <a:rPr lang="en-US" sz="2400" dirty="0"/>
              <a:t>W. Oren, K. McLean</a:t>
            </a:r>
          </a:p>
        </p:txBody>
      </p:sp>
    </p:spTree>
    <p:extLst>
      <p:ext uri="{BB962C8B-B14F-4D97-AF65-F5344CB8AC3E}">
        <p14:creationId xmlns:p14="http://schemas.microsoft.com/office/powerpoint/2010/main" val="1883556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7E1C93C-5050-FC42-8F10-D22D4F119D13}" type="slidenum">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9</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 name="Title 1"/>
          <p:cNvSpPr>
            <a:spLocks noGrp="1"/>
          </p:cNvSpPr>
          <p:nvPr>
            <p:ph type="title"/>
          </p:nvPr>
        </p:nvSpPr>
        <p:spPr>
          <a:xfrm>
            <a:off x="242454" y="170859"/>
            <a:ext cx="8464378" cy="487490"/>
          </a:xfrm>
        </p:spPr>
        <p:txBody>
          <a:bodyPr/>
          <a:lstStyle/>
          <a:p>
            <a:r>
              <a:rPr lang="en-US" dirty="0">
                <a:solidFill>
                  <a:schemeClr val="bg2">
                    <a:lumMod val="50000"/>
                  </a:schemeClr>
                </a:solidFill>
              </a:rPr>
              <a:t>Salary &amp; Monetary Rewards Overview – </a:t>
            </a:r>
            <a:r>
              <a:rPr lang="en-US" dirty="0">
                <a:solidFill>
                  <a:srgbClr val="00B050"/>
                </a:solidFill>
              </a:rPr>
              <a:t>“The Life Cycle”</a:t>
            </a:r>
          </a:p>
        </p:txBody>
      </p:sp>
      <p:sp>
        <p:nvSpPr>
          <p:cNvPr id="30" name="TextBox 29"/>
          <p:cNvSpPr txBox="1"/>
          <p:nvPr/>
        </p:nvSpPr>
        <p:spPr>
          <a:xfrm>
            <a:off x="5374058" y="1836368"/>
            <a:ext cx="6665548"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*Before June 1</a:t>
            </a:r>
            <a:r>
              <a:rPr kumimoji="0" lang="en-US" sz="1400" b="0" i="0" u="none" strike="noStrike" kern="1200" cap="none" spc="0" normalizeH="0" baseline="30000" noProof="0" dirty="0">
                <a:ln>
                  <a:noFill/>
                </a:ln>
                <a:solidFill>
                  <a:srgbClr val="000000"/>
                </a:solidFill>
                <a:effectLst/>
                <a:uLnTx/>
                <a:uFillTx/>
                <a:latin typeface="Calibri" panose="020F0502020204030204"/>
                <a:ea typeface="+mn-ea"/>
                <a:cs typeface="+mn-cs"/>
              </a:rPr>
              <a:t>st</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 (if hired after, no appraisal/raise until following year)</a:t>
            </a:r>
          </a:p>
        </p:txBody>
      </p:sp>
      <p:graphicFrame>
        <p:nvGraphicFramePr>
          <p:cNvPr id="4" name="Diagram 3"/>
          <p:cNvGraphicFramePr/>
          <p:nvPr>
            <p:extLst/>
          </p:nvPr>
        </p:nvGraphicFramePr>
        <p:xfrm>
          <a:off x="2902463" y="490749"/>
          <a:ext cx="7927026" cy="1696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AB95FF29-72EF-4B6E-950B-5385CC58B6B3}"/>
              </a:ext>
            </a:extLst>
          </p:cNvPr>
          <p:cNvSpPr txBox="1"/>
          <p:nvPr/>
        </p:nvSpPr>
        <p:spPr>
          <a:xfrm>
            <a:off x="484748" y="1911213"/>
            <a:ext cx="4835429" cy="4832092"/>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5B6065"/>
                </a:solidFill>
                <a:effectLst/>
                <a:uLnTx/>
                <a:uFillTx/>
                <a:latin typeface="avenir-light"/>
                <a:ea typeface="+mn-ea"/>
                <a:cs typeface="+mn-cs"/>
              </a:rPr>
              <a:t>JSA Compensation Philosophy</a:t>
            </a:r>
            <a:endParaRPr kumimoji="0" lang="en-US" sz="2700" b="0" i="0" u="none" strike="noStrike" kern="1200" cap="none" spc="0" normalizeH="0" baseline="0" noProof="0" dirty="0">
              <a:ln>
                <a:noFill/>
              </a:ln>
              <a:solidFill>
                <a:srgbClr val="5B6065"/>
              </a:solidFill>
              <a:effectLst/>
              <a:uLnTx/>
              <a:uFillTx/>
              <a:latin typeface="avenir-ligh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rgbClr val="5B6065"/>
                </a:solidFill>
                <a:effectLst/>
                <a:uLnTx/>
                <a:uFillTx/>
                <a:latin typeface="avenir-light"/>
                <a:ea typeface="+mn-ea"/>
                <a:cs typeface="+mn-cs"/>
              </a:rPr>
              <a:t>Support mission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rgbClr val="5B6065"/>
                </a:solidFill>
                <a:effectLst/>
                <a:uLnTx/>
                <a:uFillTx/>
                <a:latin typeface="avenir-light"/>
                <a:ea typeface="+mn-ea"/>
                <a:cs typeface="+mn-cs"/>
              </a:rPr>
              <a:t>Core competencies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rgbClr val="5B6065"/>
                </a:solidFill>
                <a:effectLst/>
                <a:uLnTx/>
                <a:uFillTx/>
                <a:latin typeface="avenir-light"/>
                <a:ea typeface="+mn-ea"/>
                <a:cs typeface="+mn-cs"/>
              </a:rPr>
              <a:t>Market – </a:t>
            </a:r>
            <a:r>
              <a:rPr kumimoji="0" lang="en-US" sz="2700" b="0" i="0" u="none" strike="noStrike" kern="1200" cap="none" spc="0" normalizeH="0" baseline="0" noProof="0" dirty="0">
                <a:ln>
                  <a:noFill/>
                </a:ln>
                <a:solidFill>
                  <a:srgbClr val="00B050"/>
                </a:solidFill>
                <a:effectLst/>
                <a:uLnTx/>
                <a:uFillTx/>
                <a:latin typeface="avenir-light"/>
                <a:ea typeface="+mn-ea"/>
                <a:cs typeface="+mn-cs"/>
              </a:rPr>
              <a:t>What is it? Varies by position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rgbClr val="5B6065"/>
                </a:solidFill>
                <a:effectLst/>
                <a:uLnTx/>
                <a:uFillTx/>
                <a:latin typeface="avenir-light"/>
                <a:ea typeface="+mn-ea"/>
                <a:cs typeface="+mn-cs"/>
              </a:rPr>
              <a:t>Attract/Retain workforce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rgbClr val="5B6065"/>
                </a:solidFill>
                <a:effectLst/>
                <a:uLnTx/>
                <a:uFillTx/>
                <a:latin typeface="avenir-light"/>
                <a:ea typeface="+mn-ea"/>
                <a:cs typeface="+mn-cs"/>
              </a:rPr>
              <a:t>Equitable </a:t>
            </a:r>
            <a:r>
              <a:rPr kumimoji="0" lang="en-US" sz="2700" b="0" i="0" u="none" strike="noStrike" kern="1200" cap="none" spc="0" normalizeH="0" baseline="0" noProof="0" dirty="0">
                <a:ln>
                  <a:noFill/>
                </a:ln>
                <a:solidFill>
                  <a:srgbClr val="00B050"/>
                </a:solidFill>
                <a:effectLst/>
                <a:uLnTx/>
                <a:uFillTx/>
                <a:latin typeface="avenir-light"/>
                <a:ea typeface="+mn-ea"/>
                <a:cs typeface="+mn-cs"/>
              </a:rPr>
              <a:t>- Internal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rgbClr val="5B6065"/>
                </a:solidFill>
                <a:effectLst/>
                <a:uLnTx/>
                <a:uFillTx/>
                <a:latin typeface="avenir-light"/>
                <a:ea typeface="+mn-ea"/>
                <a:cs typeface="+mn-cs"/>
              </a:rPr>
              <a:t>Funding constraints – </a:t>
            </a:r>
            <a:r>
              <a:rPr kumimoji="0" lang="en-US" sz="2700" b="0" i="0" u="none" strike="noStrike" kern="1200" cap="none" spc="0" normalizeH="0" baseline="0" noProof="0" dirty="0">
                <a:ln>
                  <a:noFill/>
                </a:ln>
                <a:solidFill>
                  <a:srgbClr val="00B050"/>
                </a:solidFill>
                <a:effectLst/>
                <a:uLnTx/>
                <a:uFillTx/>
                <a:latin typeface="avenir-light"/>
                <a:ea typeface="+mn-ea"/>
                <a:cs typeface="+mn-cs"/>
              </a:rPr>
              <a:t>Available budget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rgbClr val="5B6065"/>
                </a:solidFill>
                <a:effectLst/>
                <a:uLnTx/>
                <a:uFillTx/>
                <a:latin typeface="avenir-light"/>
                <a:ea typeface="+mn-ea"/>
                <a:cs typeface="+mn-cs"/>
              </a:rPr>
              <a:t>Total Rewards – </a:t>
            </a:r>
            <a:r>
              <a:rPr kumimoji="0" lang="en-US" sz="2700" b="0" i="0" u="none" strike="noStrike" kern="1200" cap="none" spc="0" normalizeH="0" baseline="0" noProof="0" dirty="0">
                <a:ln>
                  <a:noFill/>
                </a:ln>
                <a:solidFill>
                  <a:srgbClr val="00B050"/>
                </a:solidFill>
                <a:effectLst/>
                <a:uLnTx/>
                <a:uFillTx/>
                <a:latin typeface="avenir-light"/>
                <a:ea typeface="+mn-ea"/>
                <a:cs typeface="+mn-cs"/>
              </a:rPr>
              <a:t>Benefits are substantial</a:t>
            </a:r>
            <a:endParaRPr kumimoji="0" lang="en-US" sz="27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7DD236B-6505-4B15-8B35-6D182071A0ED}"/>
              </a:ext>
            </a:extLst>
          </p:cNvPr>
          <p:cNvPicPr>
            <a:picLocks noChangeAspect="1"/>
          </p:cNvPicPr>
          <p:nvPr/>
        </p:nvPicPr>
        <p:blipFill rotWithShape="1">
          <a:blip r:embed="rId8"/>
          <a:srcRect l="3131" t="3736" r="3607" b="3193"/>
          <a:stretch/>
        </p:blipFill>
        <p:spPr>
          <a:xfrm>
            <a:off x="7474688" y="2302395"/>
            <a:ext cx="4104168" cy="4083176"/>
          </a:xfrm>
          <a:prstGeom prst="rect">
            <a:avLst/>
          </a:prstGeom>
        </p:spPr>
      </p:pic>
    </p:spTree>
    <p:extLst>
      <p:ext uri="{BB962C8B-B14F-4D97-AF65-F5344CB8AC3E}">
        <p14:creationId xmlns:p14="http://schemas.microsoft.com/office/powerpoint/2010/main" val="29842038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JeffersonLabPPT_standard (2)">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26A2BC1-81BB-BF40-A4E8-7B2E45389546}" vid="{B44B69F9-4739-9B44-B498-4BFA2ED58E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1178</TotalTime>
  <Words>2047</Words>
  <Application>Microsoft Office PowerPoint</Application>
  <PresentationFormat>Widescreen</PresentationFormat>
  <Paragraphs>314</Paragraphs>
  <Slides>19</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.PingFangSC-Regular</vt:lpstr>
      <vt:lpstr>Arial</vt:lpstr>
      <vt:lpstr>avenir-light</vt:lpstr>
      <vt:lpstr>Calibri</vt:lpstr>
      <vt:lpstr>Calibri Light</vt:lpstr>
      <vt:lpstr>PingFangSC-Regular</vt:lpstr>
      <vt:lpstr>Times New Roman</vt:lpstr>
      <vt:lpstr>Wingdings</vt:lpstr>
      <vt:lpstr>JeffersonLabPPT_standard (2)</vt:lpstr>
      <vt:lpstr>Engineering Division  All-Hands</vt:lpstr>
      <vt:lpstr>Why are we here??</vt:lpstr>
      <vt:lpstr>Engineering All-Hands Meeting, October 17, 2022</vt:lpstr>
      <vt:lpstr>Engineering Division  FY22 Appraisal Refresher and Points to Emphasize </vt:lpstr>
      <vt:lpstr>Engineering – FY22 Appraisal Refresher and Points to Emphasize</vt:lpstr>
      <vt:lpstr>Points of Emphasis (stimulated by the tech focus group)</vt:lpstr>
      <vt:lpstr>Points of Emphasis (stimulated by the tech focus group)</vt:lpstr>
      <vt:lpstr>Engineering Division  All-Hands Compensation</vt:lpstr>
      <vt:lpstr>Salary &amp; Monetary Rewards Overview – “The Life Cycle”</vt:lpstr>
      <vt:lpstr>Salary Setting Upon Hire</vt:lpstr>
      <vt:lpstr>Performance Management: Process</vt:lpstr>
      <vt:lpstr>Performance Management</vt:lpstr>
      <vt:lpstr>Merit Increases</vt:lpstr>
      <vt:lpstr>Merit Increases</vt:lpstr>
      <vt:lpstr>What About Promotions?</vt:lpstr>
      <vt:lpstr>Salary Surveys</vt:lpstr>
      <vt:lpstr>Questions/Discussion</vt:lpstr>
      <vt:lpstr>Addendum</vt:lpstr>
      <vt:lpstr>Addendum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Management @ Jlab A Roadmap to Success!</dc:title>
  <dc:creator>Tish Creery</dc:creator>
  <cp:lastModifiedBy>Erica Jones</cp:lastModifiedBy>
  <cp:revision>26</cp:revision>
  <dcterms:created xsi:type="dcterms:W3CDTF">2022-10-12T11:43:24Z</dcterms:created>
  <dcterms:modified xsi:type="dcterms:W3CDTF">2022-10-14T21:32:40Z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29CD9C38-F7EB-4ADB-B7F8-E3E86A7A736C</vt:lpwstr>
  </property>
  <property fmtid="{D5CDD505-2E9C-101B-9397-08002B2CF9AE}" pid="3" name="ArticulatePath">
    <vt:lpwstr>Presentation1</vt:lpwstr>
  </property>
</Properties>
</file>