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413" r:id="rId2"/>
    <p:sldId id="503" r:id="rId3"/>
    <p:sldId id="501" r:id="rId4"/>
    <p:sldId id="502" r:id="rId5"/>
    <p:sldId id="533" r:id="rId6"/>
    <p:sldId id="468" r:id="rId7"/>
    <p:sldId id="527" r:id="rId8"/>
    <p:sldId id="532" r:id="rId9"/>
    <p:sldId id="499" r:id="rId10"/>
    <p:sldId id="465" r:id="rId11"/>
    <p:sldId id="505" r:id="rId12"/>
    <p:sldId id="506" r:id="rId13"/>
    <p:sldId id="507" r:id="rId14"/>
    <p:sldId id="526" r:id="rId15"/>
    <p:sldId id="509" r:id="rId16"/>
    <p:sldId id="517" r:id="rId17"/>
    <p:sldId id="519" r:id="rId18"/>
    <p:sldId id="520" r:id="rId19"/>
    <p:sldId id="513" r:id="rId20"/>
    <p:sldId id="521" r:id="rId21"/>
    <p:sldId id="522" r:id="rId22"/>
    <p:sldId id="523" r:id="rId23"/>
    <p:sldId id="524" r:id="rId24"/>
    <p:sldId id="534" r:id="rId25"/>
    <p:sldId id="530" r:id="rId26"/>
    <p:sldId id="535" r:id="rId27"/>
    <p:sldId id="537" r:id="rId28"/>
    <p:sldId id="538" r:id="rId29"/>
    <p:sldId id="539" r:id="rId30"/>
    <p:sldId id="540" r:id="rId31"/>
    <p:sldId id="541" r:id="rId32"/>
    <p:sldId id="542" r:id="rId33"/>
    <p:sldId id="543" r:id="rId34"/>
    <p:sldId id="52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1F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 autoAdjust="0"/>
    <p:restoredTop sz="91905" autoAdjust="0"/>
  </p:normalViewPr>
  <p:slideViewPr>
    <p:cSldViewPr snapToObjects="1">
      <p:cViewPr varScale="1">
        <p:scale>
          <a:sx n="82" d="100"/>
          <a:sy n="82" d="100"/>
        </p:scale>
        <p:origin x="-6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E50F-4BEE-1540-B987-3D2E6F25D5D8}" type="datetimeFigureOut">
              <a:rPr lang="en-US" smtClean="0"/>
              <a:pPr/>
              <a:t>9/8/19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FD351-30D7-7D4E-8238-DF41A34D9F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092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03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21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03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71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42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17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41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77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FD351-30D7-7D4E-8238-DF41A34D9FB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7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5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7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8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E2A98D-E34E-634A-AF64-A40AC4E1C565}" type="slidenum">
              <a:rPr lang="en-US"/>
              <a:pPr/>
              <a:t>9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F45E3F-BE38-5F43-AB4A-D6181F9C2CA2}" type="slidenum">
              <a:rPr lang="en-US"/>
              <a:pPr/>
              <a:t>14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440A9F-CC87-D346-9976-B7CE49DB76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D1692C-64D1-1346-B804-148E74BFED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5C1A4A-8DDF-D54B-96EC-3CA4FC19A2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CBF7123-056F-4540-A9F4-E6F326E8B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9BFEC6C2-463F-6E48-8885-D8A61BF55E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2E2CA12B-A48A-EC4C-95CA-A506E3B772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C04E742-8FF3-F44C-87E1-E133DED7B5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A7387-6D52-C240-B967-337E5D8E12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28A0B2-7A63-9F48-B2A5-51FDA41E23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8A2CB5-6506-3247-8E1C-4B83619FF5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97D8D8E-0F49-6A41-8C9C-011F35D225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0B91CF2-91B4-4847-96D6-D6490650F2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62463E-C978-2845-9480-A386CB9DD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C809B3-A184-6F44-9286-32F1DA85D1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846E6AC-C412-8E40-A4DD-7393DB7B00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0C322B0-2D7E-5A47-A6DF-8A0E99532D2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0" Type="http://schemas.openxmlformats.org/officeDocument/2006/relationships/image" Target="../media/image43.emf"/><Relationship Id="rId11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0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8" Type="http://schemas.openxmlformats.org/officeDocument/2006/relationships/image" Target="../media/image58.emf"/><Relationship Id="rId9" Type="http://schemas.openxmlformats.org/officeDocument/2006/relationships/image" Target="../media/image59.emf"/><Relationship Id="rId10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8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8" Type="http://schemas.openxmlformats.org/officeDocument/2006/relationships/image" Target="../media/image80.emf"/><Relationship Id="rId9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emf"/><Relationship Id="rId3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emf"/><Relationship Id="rId3" Type="http://schemas.openxmlformats.org/officeDocument/2006/relationships/image" Target="../media/image9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6" Type="http://schemas.openxmlformats.org/officeDocument/2006/relationships/image" Target="../media/image96.emf"/><Relationship Id="rId7" Type="http://schemas.openxmlformats.org/officeDocument/2006/relationships/image" Target="../media/image97.emf"/><Relationship Id="rId8" Type="http://schemas.openxmlformats.org/officeDocument/2006/relationships/image" Target="../media/image9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emf"/><Relationship Id="rId5" Type="http://schemas.openxmlformats.org/officeDocument/2006/relationships/image" Target="../media/image101.emf"/><Relationship Id="rId6" Type="http://schemas.openxmlformats.org/officeDocument/2006/relationships/image" Target="../media/image102.emf"/><Relationship Id="rId7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emf"/><Relationship Id="rId5" Type="http://schemas.openxmlformats.org/officeDocument/2006/relationships/image" Target="../media/image110.emf"/><Relationship Id="rId6" Type="http://schemas.openxmlformats.org/officeDocument/2006/relationships/image" Target="../media/image111.emf"/><Relationship Id="rId7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emf"/><Relationship Id="rId5" Type="http://schemas.openxmlformats.org/officeDocument/2006/relationships/image" Target="../media/image115.emf"/><Relationship Id="rId6" Type="http://schemas.openxmlformats.org/officeDocument/2006/relationships/image" Target="../media/image116.emf"/><Relationship Id="rId7" Type="http://schemas.openxmlformats.org/officeDocument/2006/relationships/image" Target="../media/image117.emf"/><Relationship Id="rId8" Type="http://schemas.openxmlformats.org/officeDocument/2006/relationships/image" Target="../media/image118.emf"/><Relationship Id="rId9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4" Type="http://schemas.openxmlformats.org/officeDocument/2006/relationships/image" Target="../media/image121.emf"/><Relationship Id="rId5" Type="http://schemas.openxmlformats.org/officeDocument/2006/relationships/image" Target="../media/image122.emf"/><Relationship Id="rId6" Type="http://schemas.openxmlformats.org/officeDocument/2006/relationships/image" Target="../media/image123.emf"/><Relationship Id="rId7" Type="http://schemas.openxmlformats.org/officeDocument/2006/relationships/image" Target="../media/image124.emf"/><Relationship Id="rId8" Type="http://schemas.openxmlformats.org/officeDocument/2006/relationships/image" Target="../media/image12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5" Type="http://schemas.openxmlformats.org/officeDocument/2006/relationships/image" Target="../media/image128.emf"/><Relationship Id="rId6" Type="http://schemas.openxmlformats.org/officeDocument/2006/relationships/image" Target="../media/image129.emf"/><Relationship Id="rId7" Type="http://schemas.openxmlformats.org/officeDocument/2006/relationships/image" Target="../media/image13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4" Type="http://schemas.openxmlformats.org/officeDocument/2006/relationships/image" Target="../media/image132.emf"/><Relationship Id="rId5" Type="http://schemas.openxmlformats.org/officeDocument/2006/relationships/image" Target="../media/image13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4" Type="http://schemas.openxmlformats.org/officeDocument/2006/relationships/image" Target="../media/image13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image" Target="../media/image17.emf"/><Relationship Id="rId13" Type="http://schemas.openxmlformats.org/officeDocument/2006/relationships/image" Target="../media/image18.emf"/><Relationship Id="rId1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emf"/><Relationship Id="rId1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20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2667000"/>
            <a:ext cx="6781800" cy="2133600"/>
          </a:xfrm>
          <a:solidFill>
            <a:schemeClr val="accent1"/>
          </a:solidFill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Heavy Baryons and Exotics from Holographic QCD</a:t>
            </a: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7" name="Picture 6" descr="Screen Shot 2017-07-06 at 6.35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93486"/>
            <a:ext cx="1765300" cy="14290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1569714" y="5943600"/>
            <a:ext cx="2087886" cy="369332"/>
          </a:xfrm>
          <a:prstGeom prst="rect">
            <a:avLst/>
          </a:prstGeom>
          <a:solidFill>
            <a:srgbClr val="51FF56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  Jefferson</a:t>
            </a:r>
            <a:r>
              <a:rPr lang="en-US" dirty="0" smtClean="0">
                <a:solidFill>
                  <a:srgbClr val="FF0000"/>
                </a:solidFill>
              </a:rPr>
              <a:t>-Lab19</a:t>
            </a:r>
            <a:r>
              <a:rPr lang="en-US" dirty="0">
                <a:solidFill>
                  <a:srgbClr val="FF0000"/>
                </a:solidFill>
              </a:rPr>
              <a:t>’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05000" y="716290"/>
            <a:ext cx="4343400" cy="52322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Baryon stability  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3759200" y="3125788"/>
            <a:ext cx="914400" cy="914400"/>
          </a:xfrm>
          <a:prstGeom prst="ellipse">
            <a:avLst/>
          </a:prstGeom>
          <a:solidFill>
            <a:srgbClr val="51FF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3352800" y="4038600"/>
            <a:ext cx="17526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52800" y="2362200"/>
            <a:ext cx="17526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own Arrow 18"/>
          <p:cNvSpPr/>
          <p:nvPr/>
        </p:nvSpPr>
        <p:spPr>
          <a:xfrm>
            <a:off x="3949700" y="2897188"/>
            <a:ext cx="482600" cy="228600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22"/>
          <p:cNvSpPr/>
          <p:nvPr/>
        </p:nvSpPr>
        <p:spPr>
          <a:xfrm>
            <a:off x="3352800" y="3352800"/>
            <a:ext cx="406400" cy="304800"/>
          </a:xfrm>
          <a:prstGeom prst="lef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4673600" y="3352800"/>
            <a:ext cx="431800" cy="304800"/>
          </a:xfrm>
          <a:prstGeom prst="right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788" y="3967163"/>
            <a:ext cx="419100" cy="1270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088" y="2392363"/>
            <a:ext cx="190500" cy="1016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25" y="4387850"/>
            <a:ext cx="787400" cy="2794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628900"/>
            <a:ext cx="2298700" cy="469900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4000" y="2628900"/>
            <a:ext cx="292100" cy="15240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925" y="3398838"/>
            <a:ext cx="228600" cy="2413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3352800"/>
            <a:ext cx="1549400" cy="2286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9588" y="4876800"/>
            <a:ext cx="3009900" cy="8890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30500" y="5993192"/>
            <a:ext cx="3403600" cy="50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6A7D046-AF1F-0540-96D6-370D56F5FB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0700" y="6043992"/>
            <a:ext cx="1676400" cy="203200"/>
          </a:xfrm>
          <a:prstGeom prst="rect">
            <a:avLst/>
          </a:prstGeom>
          <a:solidFill>
            <a:srgbClr val="FFC000"/>
          </a:solidFill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676400" y="716290"/>
            <a:ext cx="6542047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Zero Mode  and Spin Transmutation </a:t>
            </a:r>
            <a:endParaRPr lang="en-US" sz="2800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6" y="2209800"/>
            <a:ext cx="5128106" cy="1905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9" y="6057900"/>
            <a:ext cx="863600" cy="68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6057900"/>
            <a:ext cx="15890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Liu-Zahed 17’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700588"/>
            <a:ext cx="4114800" cy="1227221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8" name="Oval 7"/>
          <p:cNvSpPr/>
          <p:nvPr/>
        </p:nvSpPr>
        <p:spPr>
          <a:xfrm>
            <a:off x="6629400" y="3786188"/>
            <a:ext cx="914400" cy="914400"/>
          </a:xfrm>
          <a:prstGeom prst="ellipse">
            <a:avLst/>
          </a:prstGeom>
          <a:solidFill>
            <a:srgbClr val="51FF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248400" y="4700588"/>
            <a:ext cx="17526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48400" y="3048000"/>
            <a:ext cx="17526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850" y="4702176"/>
            <a:ext cx="419100" cy="1270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900" y="3049588"/>
            <a:ext cx="190500" cy="10160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6187275" y="3739933"/>
            <a:ext cx="1806078" cy="827212"/>
          </a:xfrm>
          <a:custGeom>
            <a:avLst/>
            <a:gdLst>
              <a:gd name="connsiteX0" fmla="*/ 0 w 1806078"/>
              <a:gd name="connsiteY0" fmla="*/ 827212 h 827212"/>
              <a:gd name="connsiteX1" fmla="*/ 34956 w 1806078"/>
              <a:gd name="connsiteY1" fmla="*/ 803911 h 827212"/>
              <a:gd name="connsiteX2" fmla="*/ 58261 w 1806078"/>
              <a:gd name="connsiteY2" fmla="*/ 768958 h 827212"/>
              <a:gd name="connsiteX3" fmla="*/ 128173 w 1806078"/>
              <a:gd name="connsiteY3" fmla="*/ 745656 h 827212"/>
              <a:gd name="connsiteX4" fmla="*/ 198086 w 1806078"/>
              <a:gd name="connsiteY4" fmla="*/ 699053 h 827212"/>
              <a:gd name="connsiteX5" fmla="*/ 221390 w 1806078"/>
              <a:gd name="connsiteY5" fmla="*/ 664100 h 827212"/>
              <a:gd name="connsiteX6" fmla="*/ 256347 w 1806078"/>
              <a:gd name="connsiteY6" fmla="*/ 640798 h 827212"/>
              <a:gd name="connsiteX7" fmla="*/ 302955 w 1806078"/>
              <a:gd name="connsiteY7" fmla="*/ 582544 h 827212"/>
              <a:gd name="connsiteX8" fmla="*/ 349563 w 1806078"/>
              <a:gd name="connsiteY8" fmla="*/ 512639 h 827212"/>
              <a:gd name="connsiteX9" fmla="*/ 361216 w 1806078"/>
              <a:gd name="connsiteY9" fmla="*/ 477686 h 827212"/>
              <a:gd name="connsiteX10" fmla="*/ 396172 w 1806078"/>
              <a:gd name="connsiteY10" fmla="*/ 454384 h 827212"/>
              <a:gd name="connsiteX11" fmla="*/ 442780 w 1806078"/>
              <a:gd name="connsiteY11" fmla="*/ 384479 h 827212"/>
              <a:gd name="connsiteX12" fmla="*/ 454433 w 1806078"/>
              <a:gd name="connsiteY12" fmla="*/ 349526 h 827212"/>
              <a:gd name="connsiteX13" fmla="*/ 512693 w 1806078"/>
              <a:gd name="connsiteY13" fmla="*/ 291272 h 827212"/>
              <a:gd name="connsiteX14" fmla="*/ 524345 w 1806078"/>
              <a:gd name="connsiteY14" fmla="*/ 256319 h 827212"/>
              <a:gd name="connsiteX15" fmla="*/ 570954 w 1806078"/>
              <a:gd name="connsiteY15" fmla="*/ 198065 h 827212"/>
              <a:gd name="connsiteX16" fmla="*/ 605910 w 1806078"/>
              <a:gd name="connsiteY16" fmla="*/ 174763 h 827212"/>
              <a:gd name="connsiteX17" fmla="*/ 652519 w 1806078"/>
              <a:gd name="connsiteY17" fmla="*/ 116509 h 827212"/>
              <a:gd name="connsiteX18" fmla="*/ 722431 w 1806078"/>
              <a:gd name="connsiteY18" fmla="*/ 69905 h 827212"/>
              <a:gd name="connsiteX19" fmla="*/ 745736 w 1806078"/>
              <a:gd name="connsiteY19" fmla="*/ 46603 h 827212"/>
              <a:gd name="connsiteX20" fmla="*/ 780692 w 1806078"/>
              <a:gd name="connsiteY20" fmla="*/ 23302 h 827212"/>
              <a:gd name="connsiteX21" fmla="*/ 850605 w 1806078"/>
              <a:gd name="connsiteY21" fmla="*/ 0 h 827212"/>
              <a:gd name="connsiteX22" fmla="*/ 990430 w 1806078"/>
              <a:gd name="connsiteY22" fmla="*/ 34953 h 827212"/>
              <a:gd name="connsiteX23" fmla="*/ 1060343 w 1806078"/>
              <a:gd name="connsiteY23" fmla="*/ 69905 h 827212"/>
              <a:gd name="connsiteX24" fmla="*/ 1118603 w 1806078"/>
              <a:gd name="connsiteY24" fmla="*/ 116509 h 827212"/>
              <a:gd name="connsiteX25" fmla="*/ 1141908 w 1806078"/>
              <a:gd name="connsiteY25" fmla="*/ 139810 h 827212"/>
              <a:gd name="connsiteX26" fmla="*/ 1211820 w 1806078"/>
              <a:gd name="connsiteY26" fmla="*/ 174763 h 827212"/>
              <a:gd name="connsiteX27" fmla="*/ 1223472 w 1806078"/>
              <a:gd name="connsiteY27" fmla="*/ 209716 h 827212"/>
              <a:gd name="connsiteX28" fmla="*/ 1281733 w 1806078"/>
              <a:gd name="connsiteY28" fmla="*/ 256319 h 827212"/>
              <a:gd name="connsiteX29" fmla="*/ 1351646 w 1806078"/>
              <a:gd name="connsiteY29" fmla="*/ 349526 h 827212"/>
              <a:gd name="connsiteX30" fmla="*/ 1386602 w 1806078"/>
              <a:gd name="connsiteY30" fmla="*/ 419432 h 827212"/>
              <a:gd name="connsiteX31" fmla="*/ 1398254 w 1806078"/>
              <a:gd name="connsiteY31" fmla="*/ 454384 h 827212"/>
              <a:gd name="connsiteX32" fmla="*/ 1444863 w 1806078"/>
              <a:gd name="connsiteY32" fmla="*/ 512639 h 827212"/>
              <a:gd name="connsiteX33" fmla="*/ 1503123 w 1806078"/>
              <a:gd name="connsiteY33" fmla="*/ 582544 h 827212"/>
              <a:gd name="connsiteX34" fmla="*/ 1526427 w 1806078"/>
              <a:gd name="connsiteY34" fmla="*/ 617497 h 827212"/>
              <a:gd name="connsiteX35" fmla="*/ 1619644 w 1806078"/>
              <a:gd name="connsiteY35" fmla="*/ 687402 h 827212"/>
              <a:gd name="connsiteX36" fmla="*/ 1654601 w 1806078"/>
              <a:gd name="connsiteY36" fmla="*/ 710704 h 827212"/>
              <a:gd name="connsiteX37" fmla="*/ 1736166 w 1806078"/>
              <a:gd name="connsiteY37" fmla="*/ 745656 h 827212"/>
              <a:gd name="connsiteX38" fmla="*/ 1806078 w 1806078"/>
              <a:gd name="connsiteY38" fmla="*/ 768958 h 82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806078" h="827212">
                <a:moveTo>
                  <a:pt x="0" y="827212"/>
                </a:moveTo>
                <a:cubicBezTo>
                  <a:pt x="11652" y="819445"/>
                  <a:pt x="25054" y="813812"/>
                  <a:pt x="34956" y="803911"/>
                </a:cubicBezTo>
                <a:cubicBezTo>
                  <a:pt x="44858" y="794010"/>
                  <a:pt x="46386" y="776379"/>
                  <a:pt x="58261" y="768958"/>
                </a:cubicBezTo>
                <a:cubicBezTo>
                  <a:pt x="79092" y="755940"/>
                  <a:pt x="107733" y="759281"/>
                  <a:pt x="128173" y="745656"/>
                </a:cubicBezTo>
                <a:lnTo>
                  <a:pt x="198086" y="699053"/>
                </a:lnTo>
                <a:cubicBezTo>
                  <a:pt x="205854" y="687402"/>
                  <a:pt x="211488" y="674001"/>
                  <a:pt x="221390" y="664100"/>
                </a:cubicBezTo>
                <a:cubicBezTo>
                  <a:pt x="231293" y="654198"/>
                  <a:pt x="247598" y="651733"/>
                  <a:pt x="256347" y="640798"/>
                </a:cubicBezTo>
                <a:cubicBezTo>
                  <a:pt x="320673" y="560400"/>
                  <a:pt x="202768" y="649330"/>
                  <a:pt x="302955" y="582544"/>
                </a:cubicBezTo>
                <a:cubicBezTo>
                  <a:pt x="318491" y="559242"/>
                  <a:pt x="340705" y="539207"/>
                  <a:pt x="349563" y="512639"/>
                </a:cubicBezTo>
                <a:cubicBezTo>
                  <a:pt x="353447" y="500988"/>
                  <a:pt x="353543" y="487276"/>
                  <a:pt x="361216" y="477686"/>
                </a:cubicBezTo>
                <a:cubicBezTo>
                  <a:pt x="369965" y="466751"/>
                  <a:pt x="384520" y="462151"/>
                  <a:pt x="396172" y="454384"/>
                </a:cubicBezTo>
                <a:cubicBezTo>
                  <a:pt x="423877" y="371279"/>
                  <a:pt x="384593" y="471750"/>
                  <a:pt x="442780" y="384479"/>
                </a:cubicBezTo>
                <a:cubicBezTo>
                  <a:pt x="449593" y="374261"/>
                  <a:pt x="448940" y="360511"/>
                  <a:pt x="454433" y="349526"/>
                </a:cubicBezTo>
                <a:cubicBezTo>
                  <a:pt x="473854" y="310690"/>
                  <a:pt x="477738" y="314573"/>
                  <a:pt x="512693" y="291272"/>
                </a:cubicBezTo>
                <a:cubicBezTo>
                  <a:pt x="516577" y="279621"/>
                  <a:pt x="518852" y="267304"/>
                  <a:pt x="524345" y="256319"/>
                </a:cubicBezTo>
                <a:cubicBezTo>
                  <a:pt x="534440" y="236132"/>
                  <a:pt x="552891" y="212514"/>
                  <a:pt x="570954" y="198065"/>
                </a:cubicBezTo>
                <a:cubicBezTo>
                  <a:pt x="581889" y="189318"/>
                  <a:pt x="594258" y="182530"/>
                  <a:pt x="605910" y="174763"/>
                </a:cubicBezTo>
                <a:cubicBezTo>
                  <a:pt x="621202" y="151827"/>
                  <a:pt x="630377" y="133113"/>
                  <a:pt x="652519" y="116509"/>
                </a:cubicBezTo>
                <a:cubicBezTo>
                  <a:pt x="674926" y="99706"/>
                  <a:pt x="702626" y="89708"/>
                  <a:pt x="722431" y="69905"/>
                </a:cubicBezTo>
                <a:cubicBezTo>
                  <a:pt x="730199" y="62138"/>
                  <a:pt x="737157" y="53465"/>
                  <a:pt x="745736" y="46603"/>
                </a:cubicBezTo>
                <a:cubicBezTo>
                  <a:pt x="756671" y="37856"/>
                  <a:pt x="767895" y="28989"/>
                  <a:pt x="780692" y="23302"/>
                </a:cubicBezTo>
                <a:cubicBezTo>
                  <a:pt x="803140" y="13326"/>
                  <a:pt x="850605" y="0"/>
                  <a:pt x="850605" y="0"/>
                </a:cubicBezTo>
                <a:cubicBezTo>
                  <a:pt x="885551" y="5824"/>
                  <a:pt x="959654" y="14438"/>
                  <a:pt x="990430" y="34953"/>
                </a:cubicBezTo>
                <a:cubicBezTo>
                  <a:pt x="1035606" y="65066"/>
                  <a:pt x="1012101" y="53826"/>
                  <a:pt x="1060343" y="69905"/>
                </a:cubicBezTo>
                <a:cubicBezTo>
                  <a:pt x="1106754" y="139516"/>
                  <a:pt x="1056071" y="78995"/>
                  <a:pt x="1118603" y="116509"/>
                </a:cubicBezTo>
                <a:cubicBezTo>
                  <a:pt x="1128023" y="122160"/>
                  <a:pt x="1133330" y="132948"/>
                  <a:pt x="1141908" y="139810"/>
                </a:cubicBezTo>
                <a:cubicBezTo>
                  <a:pt x="1174178" y="165623"/>
                  <a:pt x="1174898" y="162457"/>
                  <a:pt x="1211820" y="174763"/>
                </a:cubicBezTo>
                <a:cubicBezTo>
                  <a:pt x="1215704" y="186414"/>
                  <a:pt x="1217153" y="199185"/>
                  <a:pt x="1223472" y="209716"/>
                </a:cubicBezTo>
                <a:cubicBezTo>
                  <a:pt x="1234541" y="228162"/>
                  <a:pt x="1265857" y="245736"/>
                  <a:pt x="1281733" y="256319"/>
                </a:cubicBezTo>
                <a:cubicBezTo>
                  <a:pt x="1334435" y="335365"/>
                  <a:pt x="1308536" y="306423"/>
                  <a:pt x="1351646" y="349526"/>
                </a:cubicBezTo>
                <a:cubicBezTo>
                  <a:pt x="1380932" y="437377"/>
                  <a:pt x="1341428" y="329093"/>
                  <a:pt x="1386602" y="419432"/>
                </a:cubicBezTo>
                <a:cubicBezTo>
                  <a:pt x="1392095" y="430416"/>
                  <a:pt x="1392761" y="443400"/>
                  <a:pt x="1398254" y="454384"/>
                </a:cubicBezTo>
                <a:cubicBezTo>
                  <a:pt x="1412954" y="483781"/>
                  <a:pt x="1423186" y="490965"/>
                  <a:pt x="1444863" y="512639"/>
                </a:cubicBezTo>
                <a:cubicBezTo>
                  <a:pt x="1494857" y="612617"/>
                  <a:pt x="1437245" y="516672"/>
                  <a:pt x="1503123" y="582544"/>
                </a:cubicBezTo>
                <a:cubicBezTo>
                  <a:pt x="1513025" y="592445"/>
                  <a:pt x="1517679" y="606563"/>
                  <a:pt x="1526427" y="617497"/>
                </a:cubicBezTo>
                <a:cubicBezTo>
                  <a:pt x="1551057" y="648281"/>
                  <a:pt x="1587709" y="666114"/>
                  <a:pt x="1619644" y="687402"/>
                </a:cubicBezTo>
                <a:cubicBezTo>
                  <a:pt x="1631296" y="695169"/>
                  <a:pt x="1641316" y="706276"/>
                  <a:pt x="1654601" y="710704"/>
                </a:cubicBezTo>
                <a:cubicBezTo>
                  <a:pt x="1767123" y="748208"/>
                  <a:pt x="1592181" y="688069"/>
                  <a:pt x="1736166" y="745656"/>
                </a:cubicBezTo>
                <a:cubicBezTo>
                  <a:pt x="1758974" y="754778"/>
                  <a:pt x="1806078" y="768958"/>
                  <a:pt x="1806078" y="76895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588" y="4165600"/>
            <a:ext cx="101600" cy="1524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938" y="3321050"/>
            <a:ext cx="1358900" cy="4191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1889125"/>
            <a:ext cx="787400" cy="203200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685800" y="4700588"/>
            <a:ext cx="1752600" cy="2524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075" y="4725988"/>
            <a:ext cx="1409700" cy="228600"/>
          </a:xfrm>
          <a:prstGeom prst="rect">
            <a:avLst/>
          </a:prstGeom>
          <a:solidFill>
            <a:srgbClr val="FF6600"/>
          </a:solidFill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0" y="716290"/>
            <a:ext cx="4953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Quantization: SU(2) no H 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6553200" y="3322638"/>
            <a:ext cx="914400" cy="914400"/>
          </a:xfrm>
          <a:prstGeom prst="ellipse">
            <a:avLst/>
          </a:prstGeom>
          <a:solidFill>
            <a:srgbClr val="51FF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38" y="2025650"/>
            <a:ext cx="4330700" cy="3568700"/>
          </a:xfrm>
          <a:prstGeom prst="rect">
            <a:avLst/>
          </a:prstGeom>
        </p:spPr>
      </p:pic>
      <p:sp>
        <p:nvSpPr>
          <p:cNvPr id="14" name="Curved Right Arrow 13"/>
          <p:cNvSpPr/>
          <p:nvPr/>
        </p:nvSpPr>
        <p:spPr>
          <a:xfrm>
            <a:off x="6553200" y="3009900"/>
            <a:ext cx="685800" cy="22860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239000" y="36576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5" y="5105400"/>
            <a:ext cx="1168400" cy="266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825" y="2682875"/>
            <a:ext cx="177800" cy="1270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00" y="4432300"/>
            <a:ext cx="2032000" cy="4953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8225" y="5634038"/>
            <a:ext cx="1955800" cy="215900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rot="5400000">
            <a:off x="6514306" y="3896519"/>
            <a:ext cx="350838" cy="33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425" y="4187825"/>
            <a:ext cx="114300" cy="139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33600" y="2025650"/>
            <a:ext cx="2362200" cy="2603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0275" y="2070100"/>
            <a:ext cx="2146300" cy="2159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9875" y="3686175"/>
            <a:ext cx="228600" cy="177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7E84E4A-1748-614D-AF31-1C4BB5049D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6278890"/>
            <a:ext cx="1676400" cy="203200"/>
          </a:xfrm>
          <a:prstGeom prst="rect">
            <a:avLst/>
          </a:prstGeom>
          <a:solidFill>
            <a:srgbClr val="FFC000"/>
          </a:solidFill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0" y="716290"/>
            <a:ext cx="4343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Heavy-Light: SU(2) </a:t>
            </a:r>
            <a:endParaRPr lang="en-US" sz="2800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101850"/>
            <a:ext cx="4648200" cy="22606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638675"/>
            <a:ext cx="8420100" cy="6985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363" y="1676400"/>
            <a:ext cx="901700" cy="254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25" y="5829300"/>
            <a:ext cx="3517900" cy="2032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588" y="6219825"/>
            <a:ext cx="3441700" cy="2032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813" y="3475038"/>
            <a:ext cx="1574800" cy="2032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4975" y="4254500"/>
            <a:ext cx="977900" cy="2159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6825" y="3889375"/>
            <a:ext cx="1854200" cy="215900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 flipV="1">
            <a:off x="5834063" y="3889375"/>
            <a:ext cx="398462" cy="215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86600" y="6219825"/>
            <a:ext cx="15890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Liu-Zahed 17’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1524000"/>
            <a:ext cx="34290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037013"/>
            <a:ext cx="8521701" cy="3810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62200" y="716290"/>
            <a:ext cx="4724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Single-heavy: NQ=1 </a:t>
            </a:r>
            <a:endParaRPr lang="en-US" sz="28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2166938"/>
            <a:ext cx="4305300" cy="2362200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5" name="TextBox 4"/>
          <p:cNvSpPr txBox="1"/>
          <p:nvPr/>
        </p:nvSpPr>
        <p:spPr>
          <a:xfrm>
            <a:off x="6858000" y="6303963"/>
            <a:ext cx="15890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Liu-Zahed 17’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95963"/>
            <a:ext cx="2667000" cy="5080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362200" y="716290"/>
            <a:ext cx="4724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</a:t>
            </a:r>
            <a:r>
              <a:rPr lang="en-US" sz="2800" dirty="0" err="1">
                <a:solidFill>
                  <a:srgbClr val="FF0000"/>
                </a:solidFill>
              </a:rPr>
              <a:t>Pentaquarks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76463"/>
            <a:ext cx="8420100" cy="901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00" y="3822700"/>
            <a:ext cx="5130800" cy="15621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8" y="5948363"/>
            <a:ext cx="46736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4200" y="6172200"/>
            <a:ext cx="15890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Liu-Zahed 17’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67000" y="716290"/>
            <a:ext cx="4343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Quantization: SU(3) 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6553200" y="3322638"/>
            <a:ext cx="914400" cy="914400"/>
          </a:xfrm>
          <a:prstGeom prst="ellipse">
            <a:avLst/>
          </a:prstGeom>
          <a:solidFill>
            <a:srgbClr val="51FF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rved Right Arrow 13"/>
          <p:cNvSpPr/>
          <p:nvPr/>
        </p:nvSpPr>
        <p:spPr>
          <a:xfrm>
            <a:off x="6553200" y="3009900"/>
            <a:ext cx="685800" cy="228600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239000" y="3657600"/>
            <a:ext cx="533400" cy="2286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825" y="2682875"/>
            <a:ext cx="177800" cy="127000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rot="5400000">
            <a:off x="6514306" y="3896519"/>
            <a:ext cx="350838" cy="33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425" y="4187825"/>
            <a:ext cx="114300" cy="1397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0" y="1495425"/>
            <a:ext cx="3695700" cy="26924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4521200"/>
            <a:ext cx="3136900" cy="12954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6791" y="5041900"/>
            <a:ext cx="3164418" cy="825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6096000"/>
            <a:ext cx="2336800" cy="508000"/>
          </a:xfrm>
          <a:prstGeom prst="rect">
            <a:avLst/>
          </a:prstGeom>
          <a:solidFill>
            <a:srgbClr val="FF6600"/>
          </a:solidFill>
          <a:ln>
            <a:solidFill>
              <a:schemeClr val="accent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6368534" y="6234668"/>
            <a:ext cx="15890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Liu-Zahed 17’</a:t>
            </a: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3838" y="3686175"/>
            <a:ext cx="228600" cy="17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0" y="716290"/>
            <a:ext cx="43434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Heavy-Light: SU(3) </a:t>
            </a:r>
            <a:endParaRPr lang="en-US" sz="2800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738" y="1930400"/>
            <a:ext cx="901700" cy="2540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8" y="6219825"/>
            <a:ext cx="3517900" cy="2032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588" y="6423025"/>
            <a:ext cx="3441700" cy="2032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825" y="3271838"/>
            <a:ext cx="1574800" cy="2032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4038600"/>
            <a:ext cx="977900" cy="2159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825" y="3673475"/>
            <a:ext cx="1854200" cy="215900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 flipV="1">
            <a:off x="5634832" y="3673475"/>
            <a:ext cx="398462" cy="215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663" y="2478088"/>
            <a:ext cx="3987800" cy="1587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8925" y="4351338"/>
            <a:ext cx="5397500" cy="1689100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13" name="Down Arrow 12"/>
          <p:cNvSpPr/>
          <p:nvPr/>
        </p:nvSpPr>
        <p:spPr>
          <a:xfrm>
            <a:off x="2719388" y="2184400"/>
            <a:ext cx="275272" cy="29368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>
            <a:off x="6127751" y="3475038"/>
            <a:ext cx="109537" cy="590550"/>
          </a:xfrm>
          <a:prstGeom prst="leftBrac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391400" y="6219825"/>
            <a:ext cx="15890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Liu-Zahed 17’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71629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Single-Heavy Baryon with charm </a:t>
            </a:r>
            <a:endParaRPr lang="en-US" sz="2800" dirty="0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200400"/>
            <a:ext cx="4114800" cy="33401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752600"/>
            <a:ext cx="6134100" cy="1206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6407150"/>
            <a:ext cx="965200" cy="165100"/>
          </a:xfrm>
          <a:prstGeom prst="rect">
            <a:avLst/>
          </a:prstGeom>
          <a:solidFill>
            <a:srgbClr val="FF6600"/>
          </a:solidFill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1981200"/>
            <a:ext cx="4953000" cy="38862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Introduction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Model: D4-D8-DH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Heavy Baryons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Heavy Meson Exotics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71629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Single-Heavy Baryon with bottom </a:t>
            </a:r>
            <a:endParaRPr lang="en-US" sz="28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52600"/>
            <a:ext cx="6134100" cy="12065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149600"/>
            <a:ext cx="4127500" cy="3340100"/>
          </a:xfrm>
          <a:prstGeom prst="rect">
            <a:avLst/>
          </a:prstGeom>
          <a:solidFill>
            <a:srgbClr val="CCFFCC"/>
          </a:solidFill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71629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Charm-, bottom-</a:t>
            </a:r>
            <a:r>
              <a:rPr lang="en-US" sz="2800" dirty="0" err="1">
                <a:solidFill>
                  <a:srgbClr val="FF0000"/>
                </a:solidFill>
              </a:rPr>
              <a:t>Pentaquarks</a:t>
            </a:r>
            <a:endParaRPr lang="en-US" sz="28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2667000"/>
            <a:ext cx="3708400" cy="38354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88" y="2667000"/>
            <a:ext cx="2654300" cy="38354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350" y="1501775"/>
            <a:ext cx="6223000" cy="8636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71629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   Mixed-</a:t>
            </a:r>
            <a:r>
              <a:rPr lang="en-US" sz="2800" dirty="0" err="1">
                <a:solidFill>
                  <a:srgbClr val="FF0000"/>
                </a:solidFill>
              </a:rPr>
              <a:t>Pentaquarks</a:t>
            </a:r>
            <a:endParaRPr lang="en-US" sz="2800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0" y="2590800"/>
            <a:ext cx="2552700" cy="38354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1585913"/>
            <a:ext cx="6223000" cy="8636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716290"/>
            <a:ext cx="65659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        Charm-, bottom-3-plets</a:t>
            </a:r>
            <a:endParaRPr lang="en-US" sz="28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125" y="2482850"/>
            <a:ext cx="2641600" cy="28575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36713"/>
            <a:ext cx="4229100" cy="5080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0"/>
            <a:ext cx="7467600" cy="2209800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Heavy meson exotics:</a:t>
            </a:r>
            <a:br>
              <a:rPr lang="en-US" dirty="0"/>
            </a:br>
            <a:r>
              <a:rPr lang="en-US" dirty="0"/>
              <a:t>Tetraquarks and </a:t>
            </a:r>
            <a:r>
              <a:rPr lang="en-US" dirty="0" err="1"/>
              <a:t>Hexaquarks</a:t>
            </a:r>
            <a:endParaRPr lang="en-US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68661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716290"/>
            <a:ext cx="6019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O(4) Tunneling configuration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3BE585-8DF8-1844-A238-F32AB97F4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97" y="2115683"/>
            <a:ext cx="1958898" cy="3810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72367-F531-0B47-A322-8D5C6672D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81300"/>
            <a:ext cx="2694221" cy="72389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EEBC50A-7DF9-0B4F-B9C9-04F0C957E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3789816"/>
            <a:ext cx="876300" cy="166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BB531B9-E1F9-254B-9070-9AB9F2C85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505302"/>
            <a:ext cx="3704227" cy="600098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CA31840-0C31-F046-BEDA-DE3755592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500" y="4390302"/>
            <a:ext cx="1676400" cy="38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52C22A-3169-B043-8031-1B1D4AAF8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2748049"/>
            <a:ext cx="2413000" cy="1193800"/>
          </a:xfrm>
          <a:prstGeom prst="rect">
            <a:avLst/>
          </a:prstGeom>
        </p:spPr>
      </p:pic>
      <p:sp>
        <p:nvSpPr>
          <p:cNvPr id="18" name="Down Arrow 17">
            <a:extLst>
              <a:ext uri="{FF2B5EF4-FFF2-40B4-BE49-F238E27FC236}">
                <a16:creationId xmlns="" xmlns:a16="http://schemas.microsoft.com/office/drawing/2014/main" id="{651D4813-1333-F24D-85B3-D55A6F48768E}"/>
              </a:ext>
            </a:extLst>
          </p:cNvPr>
          <p:cNvSpPr/>
          <p:nvPr/>
        </p:nvSpPr>
        <p:spPr>
          <a:xfrm>
            <a:off x="3151251" y="3562598"/>
            <a:ext cx="212598" cy="152401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3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90800" y="762000"/>
            <a:ext cx="3810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dirty="0" err="1">
                <a:solidFill>
                  <a:srgbClr val="FF0000"/>
                </a:solidFill>
              </a:rPr>
              <a:t>Sphaleron</a:t>
            </a:r>
            <a:r>
              <a:rPr lang="en-US" sz="2800" dirty="0">
                <a:solidFill>
                  <a:srgbClr val="FF0000"/>
                </a:solidFill>
              </a:rPr>
              <a:t> family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74C758-B249-9C4E-86EE-C451F1919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38103"/>
            <a:ext cx="2961538" cy="1896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740AB31-A3E0-6A43-A0D6-F3F769B0A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1" y="2667000"/>
            <a:ext cx="3200400" cy="1200150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11" name="Down Arrow 10">
            <a:extLst>
              <a:ext uri="{FF2B5EF4-FFF2-40B4-BE49-F238E27FC236}">
                <a16:creationId xmlns="" xmlns:a16="http://schemas.microsoft.com/office/drawing/2014/main" id="{FEF7CF40-E999-8C43-BE5E-11BBAB442BDB}"/>
              </a:ext>
            </a:extLst>
          </p:cNvPr>
          <p:cNvSpPr/>
          <p:nvPr/>
        </p:nvSpPr>
        <p:spPr>
          <a:xfrm>
            <a:off x="6244952" y="2061754"/>
            <a:ext cx="152400" cy="35269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AF54C95-D293-9B40-9C8A-6613F511D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0" y="1770289"/>
            <a:ext cx="647700" cy="27807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542FE7C-78E0-3144-B03D-4BD1629CEE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302" y="4269785"/>
            <a:ext cx="1765300" cy="3048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0" name="Up Arrow 19">
            <a:extLst>
              <a:ext uri="{FF2B5EF4-FFF2-40B4-BE49-F238E27FC236}">
                <a16:creationId xmlns="" xmlns:a16="http://schemas.microsoft.com/office/drawing/2014/main" id="{74095BCA-129D-2749-9374-1FF54537147D}"/>
              </a:ext>
            </a:extLst>
          </p:cNvPr>
          <p:cNvSpPr/>
          <p:nvPr/>
        </p:nvSpPr>
        <p:spPr>
          <a:xfrm flipH="1">
            <a:off x="6191249" y="3925116"/>
            <a:ext cx="129903" cy="26724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B1CC9DD-24B4-E640-B487-5334B12E5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150" y="5677716"/>
            <a:ext cx="2197100" cy="1651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699612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90800" y="762000"/>
            <a:ext cx="3810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Mass and T-charge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41C67DC-DFAA-9949-9F55-4313311D7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217410"/>
            <a:ext cx="2603500" cy="15748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40E0789-0D6A-5449-B59C-242A492C3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00" y="2819400"/>
            <a:ext cx="3581400" cy="6096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9F62109-5036-5842-A62E-97F78D749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572000"/>
            <a:ext cx="3022600" cy="6223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40D1B4F-F847-5445-B1E6-B20B1B41B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191000"/>
            <a:ext cx="2603500" cy="16764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59290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0" y="745838"/>
            <a:ext cx="61722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Hamiltonian for </a:t>
            </a:r>
            <a:r>
              <a:rPr lang="en-US" sz="2800" dirty="0" smtClean="0">
                <a:solidFill>
                  <a:srgbClr val="FF0000"/>
                </a:solidFill>
              </a:rPr>
              <a:t>Heavy-molecule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B2DE714-3FE8-804C-A248-462A91B78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4114800"/>
            <a:ext cx="1981200" cy="16764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05ACC3-71F2-384D-B991-A45451C57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50" y="2590800"/>
            <a:ext cx="6845300" cy="4826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7B1D407-8058-9E4E-AF1B-E0599237C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1550" y="4114800"/>
            <a:ext cx="1981200" cy="16764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1977408-9A0D-B043-A9AF-B18DC6CA0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2766" y="4114800"/>
            <a:ext cx="1981200" cy="16764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2E5BD1F-ADD0-DD40-9C7D-B20E9A18C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6324600"/>
            <a:ext cx="1892300" cy="1651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53632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90800" y="762000"/>
            <a:ext cx="3810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Quantum moduli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0414C4-F629-8E4B-B752-D602C24B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550" y="2667000"/>
            <a:ext cx="5270500" cy="5080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D04D67-0B35-D44A-8468-D51E5FD8E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733800"/>
            <a:ext cx="6248400" cy="6223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3E6A1E-1C5D-2A41-B576-D959F6834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230261"/>
            <a:ext cx="533400" cy="276578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6A4671-14D8-0D41-BAB7-BAAB7938C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4582906"/>
            <a:ext cx="1905000" cy="378952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E2F6A37-3FCC-D64E-8A43-B2EC96C41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0550" y="5797550"/>
            <a:ext cx="1562100" cy="2921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E58FAAA-1B56-4445-A405-BA11DB435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5550" y="5575300"/>
            <a:ext cx="2730500" cy="7366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3" name="Right Arrow 12">
            <a:extLst>
              <a:ext uri="{FF2B5EF4-FFF2-40B4-BE49-F238E27FC236}">
                <a16:creationId xmlns="" xmlns:a16="http://schemas.microsoft.com/office/drawing/2014/main" id="{512B45D0-4D97-FC49-AEA3-FCBB22244823}"/>
              </a:ext>
            </a:extLst>
          </p:cNvPr>
          <p:cNvSpPr/>
          <p:nvPr/>
        </p:nvSpPr>
        <p:spPr>
          <a:xfrm>
            <a:off x="3810000" y="5756275"/>
            <a:ext cx="762000" cy="37465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3ECA2A6-FB32-CE4C-BF5B-E1C46D43E3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6553200"/>
            <a:ext cx="2197100" cy="1651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30759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57400"/>
            <a:ext cx="4953000" cy="39624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 err="1">
                <a:solidFill>
                  <a:srgbClr val="FF0000"/>
                </a:solidFill>
              </a:rPr>
              <a:t>LHCb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Belle and BESIII:</a:t>
            </a:r>
          </a:p>
          <a:p>
            <a:pPr marL="533400" indent="-53340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738" y="3357563"/>
            <a:ext cx="4559300" cy="381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950" y="4664075"/>
            <a:ext cx="4406900" cy="41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90800" y="762000"/>
            <a:ext cx="3810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Multiquark exotics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6D27B25-B8DA-8E43-BD50-BF9F20441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00" y="2946400"/>
            <a:ext cx="3835400" cy="4826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F4A0E2-5BF3-1944-AF27-59446C30C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550" y="1982460"/>
            <a:ext cx="3136900" cy="5080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0DF45E8-0537-FC48-9514-BE46D9135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50" y="4343400"/>
            <a:ext cx="2374900" cy="2159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E083729-6135-C046-B154-B05D33A30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5041013"/>
            <a:ext cx="3098800" cy="419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1ED2B2A-02AC-4D48-81F3-7EC7BC72D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3891471"/>
            <a:ext cx="3429000" cy="25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28FCCD-6FF6-D347-94CB-1C34AAD82C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050" y="6083300"/>
            <a:ext cx="2197100" cy="1651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87413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90800" y="762000"/>
            <a:ext cx="35052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dirty="0" err="1">
                <a:solidFill>
                  <a:srgbClr val="FF0000"/>
                </a:solidFill>
              </a:rPr>
              <a:t>Efimov</a:t>
            </a:r>
            <a:r>
              <a:rPr lang="en-US" sz="2800" dirty="0">
                <a:solidFill>
                  <a:srgbClr val="FF0000"/>
                </a:solidFill>
              </a:rPr>
              <a:t> states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BF39C4-0862-D247-AF95-21DF1070D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2728245"/>
            <a:ext cx="2565400" cy="4826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AA5B3D6-F6A9-4342-8DFA-ED6E9DFDC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349" y="2053217"/>
            <a:ext cx="850900" cy="3302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FA8A83-C478-C44B-B34D-2A9AFDAE9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3456596"/>
            <a:ext cx="3429000" cy="1197274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A8AE840-C3ED-BC47-9933-7042D03B7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980" y="4899621"/>
            <a:ext cx="2423174" cy="15240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3547D7-CE1E-624D-8278-C78A739B3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5715000"/>
            <a:ext cx="1600200" cy="4445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" name="Down Arrow 9">
            <a:extLst>
              <a:ext uri="{FF2B5EF4-FFF2-40B4-BE49-F238E27FC236}">
                <a16:creationId xmlns="" xmlns:a16="http://schemas.microsoft.com/office/drawing/2014/main" id="{86BD0A31-E6DB-B84E-9734-4327D7EE76A9}"/>
              </a:ext>
            </a:extLst>
          </p:cNvPr>
          <p:cNvSpPr/>
          <p:nvPr/>
        </p:nvSpPr>
        <p:spPr>
          <a:xfrm>
            <a:off x="3732784" y="2454041"/>
            <a:ext cx="370332" cy="21421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907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05000" y="762000"/>
            <a:ext cx="5715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Binding energy in heavy limit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C8B87D-0B49-9C44-BDE9-E46507992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50" y="2438400"/>
            <a:ext cx="7226300" cy="6731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AC48F6-8D2F-E543-9DAE-7ABD3B103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581400"/>
            <a:ext cx="3289300" cy="24003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270B5E3-339C-2145-BF40-316F663F6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350" y="6400800"/>
            <a:ext cx="1892300" cy="1651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798080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52600" y="762000"/>
            <a:ext cx="57150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Tetraquarks and Hexaquarks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C658F8-B4A1-7B4B-BAD6-B6D2F3262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438400"/>
            <a:ext cx="3302000" cy="2628900"/>
          </a:xfrm>
          <a:prstGeom prst="rect">
            <a:avLst/>
          </a:prstGeom>
          <a:solidFill>
            <a:schemeClr val="accent3"/>
          </a:solidFill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1640A3-F2BA-254F-9730-7AACD138C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638800"/>
            <a:ext cx="1930400" cy="165100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052821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01625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362200"/>
            <a:ext cx="5486400" cy="30480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D4-D8-DH: </a:t>
            </a:r>
            <a:r>
              <a:rPr lang="en-US" dirty="0" err="1">
                <a:solidFill>
                  <a:srgbClr val="FF0000"/>
                </a:solidFill>
              </a:rPr>
              <a:t>LxRxH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HL baryon:  ZM+I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HL exotics:  ZM+S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Many </a:t>
            </a:r>
            <a:r>
              <a:rPr lang="en-US" dirty="0" err="1">
                <a:solidFill>
                  <a:srgbClr val="FF0000"/>
                </a:solidFill>
              </a:rPr>
              <a:t>Multiquark</a:t>
            </a:r>
            <a:r>
              <a:rPr lang="en-US">
                <a:solidFill>
                  <a:srgbClr val="FF0000"/>
                </a:solidFill>
              </a:rPr>
              <a:t> states</a:t>
            </a:r>
            <a:endParaRPr lang="en-US" dirty="0">
              <a:solidFill>
                <a:srgbClr val="FF0000"/>
              </a:solidFill>
            </a:endParaRPr>
          </a:p>
          <a:p>
            <a:pPr marL="533400" indent="-53340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482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Why Holography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57400"/>
            <a:ext cx="4953000" cy="4343400"/>
          </a:xfrm>
          <a:solidFill>
            <a:schemeClr val="accent1"/>
          </a:solidFill>
        </p:spPr>
        <p:txBody>
          <a:bodyPr/>
          <a:lstStyle/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  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Duality:</a:t>
            </a:r>
          </a:p>
          <a:p>
            <a:pPr marL="533400" indent="-53340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Symmetry:  </a:t>
            </a: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r>
              <a:rPr lang="en-US" dirty="0">
                <a:solidFill>
                  <a:srgbClr val="FF0000"/>
                </a:solidFill>
              </a:rPr>
              <a:t>Organize:</a:t>
            </a: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  <a:p>
            <a:pPr marL="533400" indent="-533400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113" y="3432175"/>
            <a:ext cx="3022600" cy="304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113" y="4594225"/>
            <a:ext cx="3492500" cy="279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8113" y="5815013"/>
            <a:ext cx="2590800" cy="27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124200"/>
            <a:ext cx="34290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04131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752600" y="716290"/>
            <a:ext cx="4876800" cy="52322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       Witten-Sakai-Sugimoto 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1752600" y="2362200"/>
            <a:ext cx="2133600" cy="228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50194" y="2595479"/>
            <a:ext cx="1076779" cy="913479"/>
          </a:xfrm>
          <a:custGeom>
            <a:avLst/>
            <a:gdLst>
              <a:gd name="connsiteX0" fmla="*/ 0 w 1076779"/>
              <a:gd name="connsiteY0" fmla="*/ 13805 h 913479"/>
              <a:gd name="connsiteX1" fmla="*/ 621219 w 1076779"/>
              <a:gd name="connsiteY1" fmla="*/ 911178 h 913479"/>
              <a:gd name="connsiteX2" fmla="*/ 1076779 w 1076779"/>
              <a:gd name="connsiteY2" fmla="*/ 0 h 91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6779" h="913479">
                <a:moveTo>
                  <a:pt x="0" y="13805"/>
                </a:moveTo>
                <a:cubicBezTo>
                  <a:pt x="220878" y="463642"/>
                  <a:pt x="441756" y="913479"/>
                  <a:pt x="621219" y="911178"/>
                </a:cubicBezTo>
                <a:cubicBezTo>
                  <a:pt x="800682" y="908877"/>
                  <a:pt x="1076779" y="0"/>
                  <a:pt x="1076779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1753394" y="4497388"/>
            <a:ext cx="21320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288" y="5238750"/>
            <a:ext cx="203200" cy="19050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68" y="4371976"/>
            <a:ext cx="419100" cy="127000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618" y="2476500"/>
            <a:ext cx="190500" cy="1016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606" y="5486400"/>
            <a:ext cx="1955800" cy="7620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8888" y="4632325"/>
            <a:ext cx="685800" cy="177800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088" y="3561054"/>
            <a:ext cx="711200" cy="137108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2738" y="3561054"/>
            <a:ext cx="723900" cy="137108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075" y="2950158"/>
            <a:ext cx="4152900" cy="2794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7075" y="3890963"/>
            <a:ext cx="3962400" cy="457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1500" y="3388308"/>
            <a:ext cx="1600200" cy="2413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9606" y="2098675"/>
            <a:ext cx="1549400" cy="215900"/>
          </a:xfrm>
          <a:prstGeom prst="rect">
            <a:avLst/>
          </a:prstGeom>
        </p:spPr>
      </p:pic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4425" y="5153025"/>
            <a:ext cx="3098800" cy="241300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50" name="Down Arrow 49"/>
          <p:cNvSpPr/>
          <p:nvPr/>
        </p:nvSpPr>
        <p:spPr>
          <a:xfrm>
            <a:off x="6324600" y="4632324"/>
            <a:ext cx="484632" cy="32067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 rot="16200000" flipH="1">
            <a:off x="1014809" y="3457179"/>
            <a:ext cx="1793876" cy="3571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2889250" y="3475038"/>
            <a:ext cx="1793876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929607" y="4371976"/>
            <a:ext cx="1855787" cy="79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24400" y="6248401"/>
            <a:ext cx="35814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Witten 98’; Sakai-Sugimoto 05’</a:t>
            </a:r>
          </a:p>
        </p:txBody>
      </p: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41913" y="2230438"/>
            <a:ext cx="2679700" cy="355600"/>
          </a:xfrm>
          <a:prstGeom prst="rect">
            <a:avLst/>
          </a:prstGeom>
          <a:solidFill>
            <a:srgbClr val="FFFF00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19903" y="457200"/>
            <a:ext cx="6172200" cy="914400"/>
          </a:xfrm>
          <a:solidFill>
            <a:schemeClr val="accent1"/>
          </a:solidFill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Liu-</a:t>
            </a:r>
            <a:r>
              <a:rPr lang="en-US" sz="4000" dirty="0" err="1">
                <a:solidFill>
                  <a:srgbClr val="FF0000"/>
                </a:solidFill>
              </a:rPr>
              <a:t>Zahed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070350"/>
            <a:ext cx="2255837" cy="482600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01" y="1943100"/>
            <a:ext cx="1722199" cy="1943961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200" y="2367689"/>
            <a:ext cx="2108200" cy="6223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847" y="3308350"/>
            <a:ext cx="3771900" cy="10033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0925" y="2367689"/>
            <a:ext cx="2673350" cy="62230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5537198" y="2505357"/>
            <a:ext cx="355599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500" y="4737100"/>
            <a:ext cx="6223000" cy="1079500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37" name="Up Arrow 36"/>
          <p:cNvSpPr/>
          <p:nvPr/>
        </p:nvSpPr>
        <p:spPr>
          <a:xfrm>
            <a:off x="4743801" y="5832435"/>
            <a:ext cx="355599" cy="398463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74325" y="6356866"/>
            <a:ext cx="27668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HL symmetric: </a:t>
            </a:r>
            <a:r>
              <a:rPr lang="en-US" dirty="0" err="1">
                <a:solidFill>
                  <a:srgbClr val="FF0000"/>
                </a:solidFill>
              </a:rPr>
              <a:t>Isgur</a:t>
            </a:r>
            <a:r>
              <a:rPr lang="en-US" dirty="0">
                <a:solidFill>
                  <a:srgbClr val="FF0000"/>
                </a:solidFill>
              </a:rPr>
              <a:t>-wise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4275" y="3168650"/>
            <a:ext cx="355600" cy="177800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375" y="4311650"/>
            <a:ext cx="317500" cy="241300"/>
          </a:xfrm>
          <a:prstGeom prst="rect">
            <a:avLst/>
          </a:prstGeom>
          <a:solidFill>
            <a:srgbClr val="CCFFCC"/>
          </a:solidFill>
        </p:spPr>
      </p:pic>
      <p:cxnSp>
        <p:nvCxnSpPr>
          <p:cNvPr id="22" name="Straight Arrow Connector 21"/>
          <p:cNvCxnSpPr/>
          <p:nvPr/>
        </p:nvCxnSpPr>
        <p:spPr>
          <a:xfrm rot="16200000" flipH="1">
            <a:off x="3867148" y="3365501"/>
            <a:ext cx="158750" cy="1206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5400000" flipH="1" flipV="1">
            <a:off x="3825873" y="4130676"/>
            <a:ext cx="241300" cy="1206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86250" y="1960563"/>
            <a:ext cx="1422400" cy="215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Arrow Connector 24"/>
          <p:cNvCxnSpPr/>
          <p:nvPr/>
        </p:nvCxnSpPr>
        <p:spPr>
          <a:xfrm rot="5400000" flipH="1" flipV="1">
            <a:off x="4862945" y="2271282"/>
            <a:ext cx="19122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097" y="5983248"/>
            <a:ext cx="2527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106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3124200"/>
            <a:ext cx="4267200" cy="1050925"/>
          </a:xfrm>
          <a:solidFill>
            <a:srgbClr val="FF0000">
              <a:alpha val="55000"/>
            </a:srgbClr>
          </a:solidFill>
        </p:spPr>
        <p:txBody>
          <a:bodyPr/>
          <a:lstStyle/>
          <a:p>
            <a:r>
              <a:rPr lang="en-US" dirty="0"/>
              <a:t>Heavy Baryons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84325" y="4227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9027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33400" y="304800"/>
            <a:ext cx="1828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endParaRPr lang="en-US" sz="2400" b="1">
              <a:solidFill>
                <a:schemeClr val="tx2"/>
              </a:solidFill>
            </a:endParaRPr>
          </a:p>
        </p:txBody>
      </p:sp>
      <p:sp>
        <p:nvSpPr>
          <p:cNvPr id="1844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457200"/>
            <a:ext cx="6172200" cy="914400"/>
          </a:xfrm>
          <a:solidFill>
            <a:schemeClr val="accent1"/>
          </a:solidFill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HL baryons in D4-D8-DH</a:t>
            </a:r>
          </a:p>
        </p:txBody>
      </p:sp>
      <p:cxnSp>
        <p:nvCxnSpPr>
          <p:cNvPr id="18443" name="AutoShape 11"/>
          <p:cNvCxnSpPr>
            <a:cxnSpLocks noChangeShapeType="1"/>
          </p:cNvCxnSpPr>
          <p:nvPr/>
        </p:nvCxnSpPr>
        <p:spPr bwMode="auto">
          <a:xfrm>
            <a:off x="3429000" y="19431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1" y="2133600"/>
            <a:ext cx="3048000" cy="3630582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538" y="2421732"/>
            <a:ext cx="2182812" cy="665238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3" y="6108700"/>
            <a:ext cx="4381500" cy="482600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513" y="1865313"/>
            <a:ext cx="1651000" cy="215900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V="1">
            <a:off x="7239000" y="2133600"/>
            <a:ext cx="387350" cy="288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17" idx="0"/>
          </p:cNvCxnSpPr>
          <p:nvPr/>
        </p:nvCxnSpPr>
        <p:spPr>
          <a:xfrm>
            <a:off x="5938838" y="2133600"/>
            <a:ext cx="596106" cy="2881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0400" y="6108700"/>
            <a:ext cx="15890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Liu-Zahed 17’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775" y="1900238"/>
            <a:ext cx="838200" cy="1524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4458" y="3733800"/>
            <a:ext cx="4286110" cy="1446834"/>
          </a:xfrm>
          <a:prstGeom prst="rect">
            <a:avLst/>
          </a:prstGeom>
          <a:solidFill>
            <a:srgbClr val="CCFFCC"/>
          </a:solidFill>
        </p:spPr>
      </p:pic>
    </p:spTree>
    <p:extLst>
      <p:ext uri="{BB962C8B-B14F-4D97-AF65-F5344CB8AC3E}">
        <p14:creationId xmlns:p14="http://schemas.microsoft.com/office/powerpoint/2010/main" val="871810622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8193</TotalTime>
  <Words>294</Words>
  <Application>Microsoft Macintosh PowerPoint</Application>
  <PresentationFormat>On-screen Show (4:3)</PresentationFormat>
  <Paragraphs>87</Paragraphs>
  <Slides>34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Default Design</vt:lpstr>
      <vt:lpstr>Heavy Baryons and Exotics from Holographic QCD</vt:lpstr>
      <vt:lpstr>Outline</vt:lpstr>
      <vt:lpstr>Motivation</vt:lpstr>
      <vt:lpstr>Why Holography</vt:lpstr>
      <vt:lpstr>Model</vt:lpstr>
      <vt:lpstr>PowerPoint Presentation</vt:lpstr>
      <vt:lpstr>Liu-Zahed</vt:lpstr>
      <vt:lpstr>Heavy Baryons</vt:lpstr>
      <vt:lpstr>HL baryons in D4-D8-DH</vt:lpstr>
      <vt:lpstr>PowerPoint Presentation</vt:lpstr>
      <vt:lpstr>PowerPoint Presentation</vt:lpstr>
      <vt:lpstr>PowerPoint Presentation</vt:lpstr>
      <vt:lpstr>PowerPoint Presentation</vt:lpstr>
      <vt:lpstr>Parameters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Heavy meson exotics: Tetraquarks and Hexaquarks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Ismail Zahed</dc:creator>
  <cp:lastModifiedBy>Ismail</cp:lastModifiedBy>
  <cp:revision>535</cp:revision>
  <cp:lastPrinted>2012-07-04T16:19:09Z</cp:lastPrinted>
  <dcterms:created xsi:type="dcterms:W3CDTF">2018-07-02T21:39:02Z</dcterms:created>
  <dcterms:modified xsi:type="dcterms:W3CDTF">2019-09-08T17:03:30Z</dcterms:modified>
</cp:coreProperties>
</file>