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64" r:id="rId5"/>
    <p:sldId id="260" r:id="rId6"/>
    <p:sldId id="262" r:id="rId7"/>
    <p:sldId id="263" r:id="rId8"/>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9EE1124A-8259-2F43-AA9E-1AB80762BA4E}" type="datetimeFigureOut">
              <a:rPr lang="en-US" smtClean="0"/>
              <a:pPr/>
              <a:t>2/19/2021</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16653114-0D40-384A-9E11-76EB88F8D7B8}" type="slidenum">
              <a:rPr lang="en-US" smtClean="0"/>
              <a:pPr/>
              <a:t>‹#›</a:t>
            </a:fld>
            <a:endParaRPr lang="en-US"/>
          </a:p>
        </p:txBody>
      </p:sp>
    </p:spTree>
    <p:extLst>
      <p:ext uri="{BB962C8B-B14F-4D97-AF65-F5344CB8AC3E}">
        <p14:creationId xmlns:p14="http://schemas.microsoft.com/office/powerpoint/2010/main" val="299964309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109F8C-9F4D-5945-807D-33CC9F4EE4DF}" type="datetimeFigureOut">
              <a:rPr lang="en-US" smtClean="0"/>
              <a:pPr/>
              <a:t>2/19/2021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09F8C-9F4D-5945-807D-33CC9F4EE4DF}" type="datetimeFigureOut">
              <a:rPr lang="en-US" smtClean="0"/>
              <a:pPr/>
              <a:t>2/19/2021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09F8C-9F4D-5945-807D-33CC9F4EE4DF}" type="datetimeFigureOut">
              <a:rPr lang="en-US" smtClean="0"/>
              <a:pPr/>
              <a:t>2/19/2021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09F8C-9F4D-5945-807D-33CC9F4EE4DF}" type="datetimeFigureOut">
              <a:rPr lang="en-US" smtClean="0"/>
              <a:pPr/>
              <a:t>2/19/2021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109F8C-9F4D-5945-807D-33CC9F4EE4DF}" type="datetimeFigureOut">
              <a:rPr lang="en-US" smtClean="0"/>
              <a:pPr/>
              <a:t>2/19/2021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109F8C-9F4D-5945-807D-33CC9F4EE4DF}" type="datetimeFigureOut">
              <a:rPr lang="en-US" smtClean="0"/>
              <a:pPr/>
              <a:t>2/19/2021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109F8C-9F4D-5945-807D-33CC9F4EE4DF}" type="datetimeFigureOut">
              <a:rPr lang="en-US" smtClean="0"/>
              <a:pPr/>
              <a:t>2/19/2021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109F8C-9F4D-5945-807D-33CC9F4EE4DF}" type="datetimeFigureOut">
              <a:rPr lang="en-US" smtClean="0"/>
              <a:pPr/>
              <a:t>2/19/2021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09F8C-9F4D-5945-807D-33CC9F4EE4DF}" type="datetimeFigureOut">
              <a:rPr lang="en-US" smtClean="0"/>
              <a:pPr/>
              <a:t>2/19/2021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09F8C-9F4D-5945-807D-33CC9F4EE4DF}" type="datetimeFigureOut">
              <a:rPr lang="en-US" smtClean="0"/>
              <a:pPr/>
              <a:t>2/19/2021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09F8C-9F4D-5945-807D-33CC9F4EE4DF}" type="datetimeFigureOut">
              <a:rPr lang="en-US" smtClean="0"/>
              <a:pPr/>
              <a:t>2/19/2021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58F48A6-A3E1-4848-9AC3-B43F560BE4F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94726"/>
            <a:ext cx="8229600" cy="39793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05200" y="6394375"/>
            <a:ext cx="2133600" cy="365125"/>
          </a:xfrm>
          <a:prstGeom prst="rect">
            <a:avLst/>
          </a:prstGeom>
        </p:spPr>
        <p:txBody>
          <a:bodyPr vert="horz" lIns="91440" tIns="45720" rIns="91440" bIns="45720" rtlCol="0" anchor="ctr"/>
          <a:lstStyle>
            <a:lvl1pPr algn="ctr">
              <a:defRPr sz="1000">
                <a:solidFill>
                  <a:schemeClr val="bg1"/>
                </a:solidFill>
                <a:latin typeface="Minion Pro"/>
              </a:defRPr>
            </a:lvl1pPr>
          </a:lstStyle>
          <a:p>
            <a:fld id="{65109F8C-9F4D-5945-807D-33CC9F4EE4DF}" type="datetimeFigureOut">
              <a:rPr lang="en-US" smtClean="0"/>
              <a:pPr/>
              <a:t>2/19/2021</a:t>
            </a:fld>
            <a:endParaRPr lang="en-US" dirty="0"/>
          </a:p>
        </p:txBody>
      </p:sp>
      <p:sp>
        <p:nvSpPr>
          <p:cNvPr id="6" name="Slide Number Placeholder 5"/>
          <p:cNvSpPr>
            <a:spLocks noGrp="1"/>
          </p:cNvSpPr>
          <p:nvPr>
            <p:ph type="sldNum" sz="quarter" idx="4"/>
          </p:nvPr>
        </p:nvSpPr>
        <p:spPr>
          <a:xfrm>
            <a:off x="3505200" y="6645425"/>
            <a:ext cx="2133600" cy="190125"/>
          </a:xfrm>
          <a:prstGeom prst="rect">
            <a:avLst/>
          </a:prstGeom>
        </p:spPr>
        <p:txBody>
          <a:bodyPr vert="horz" lIns="91440" tIns="45720" rIns="91440" bIns="45720" rtlCol="0" anchor="ctr"/>
          <a:lstStyle>
            <a:lvl1pPr algn="ctr">
              <a:defRPr sz="1000">
                <a:solidFill>
                  <a:schemeClr val="bg1"/>
                </a:solidFill>
                <a:latin typeface="Minion Pro"/>
              </a:defRPr>
            </a:lvl1pPr>
          </a:lstStyle>
          <a:p>
            <a:fld id="{B58F48A6-A3E1-4848-9AC3-B43F560BE4F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200" kern="1200">
          <a:solidFill>
            <a:schemeClr val="tx1"/>
          </a:solidFill>
          <a:latin typeface="Minion Pro"/>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inion Pro"/>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inion Pro"/>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inion Pro"/>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inion Pro"/>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inion Pro"/>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gsa.gov/portal/ext/public/site/FTR/file/Chapter301p070.html/category/21868/#wp1204071"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68383" y="1242150"/>
            <a:ext cx="7772400" cy="1470025"/>
          </a:xfrm>
        </p:spPr>
        <p:txBody>
          <a:bodyPr/>
          <a:lstStyle/>
          <a:p>
            <a:r>
              <a:rPr lang="en-US" dirty="0" smtClean="0">
                <a:latin typeface="Minion Pro"/>
              </a:rPr>
              <a:t>Travel Guidance</a:t>
            </a:r>
            <a:endParaRPr lang="en-US" sz="2500" dirty="0"/>
          </a:p>
        </p:txBody>
      </p:sp>
      <p:sp>
        <p:nvSpPr>
          <p:cNvPr id="3" name="Subtitle 2"/>
          <p:cNvSpPr>
            <a:spLocks noGrp="1"/>
          </p:cNvSpPr>
          <p:nvPr>
            <p:ph type="subTitle" idx="1"/>
          </p:nvPr>
        </p:nvSpPr>
        <p:spPr>
          <a:xfrm>
            <a:off x="1484812" y="3117669"/>
            <a:ext cx="6400800" cy="2314303"/>
          </a:xfrm>
        </p:spPr>
        <p:txBody>
          <a:bodyPr>
            <a:normAutofit/>
          </a:bodyPr>
          <a:lstStyle/>
          <a:p>
            <a:r>
              <a:rPr lang="en-US" dirty="0" smtClean="0">
                <a:solidFill>
                  <a:schemeClr val="tx1"/>
                </a:solidFill>
              </a:rPr>
              <a:t>Cost Comparison</a:t>
            </a:r>
          </a:p>
          <a:p>
            <a:r>
              <a:rPr lang="en-US" dirty="0" smtClean="0">
                <a:solidFill>
                  <a:schemeClr val="tx1"/>
                </a:solidFill>
                <a:latin typeface="Minion Pro"/>
              </a:rPr>
              <a:t>14-Hour Rule</a:t>
            </a:r>
          </a:p>
          <a:p>
            <a:r>
              <a:rPr lang="en-US" dirty="0" smtClean="0">
                <a:solidFill>
                  <a:schemeClr val="tx1"/>
                </a:solidFill>
                <a:latin typeface="Minion Pro"/>
              </a:rPr>
              <a:t>Seat Upgrades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4000" dirty="0" smtClean="0">
                <a:latin typeface="Minion Pro"/>
              </a:rPr>
              <a:t>Cost Comparison</a:t>
            </a:r>
            <a:endParaRPr lang="en-US" sz="4000" dirty="0">
              <a:latin typeface="Minion Pro"/>
            </a:endParaRPr>
          </a:p>
        </p:txBody>
      </p:sp>
      <p:sp>
        <p:nvSpPr>
          <p:cNvPr id="3" name="Content Placeholder 2"/>
          <p:cNvSpPr>
            <a:spLocks noGrp="1"/>
          </p:cNvSpPr>
          <p:nvPr>
            <p:ph idx="1"/>
          </p:nvPr>
        </p:nvSpPr>
        <p:spPr>
          <a:xfrm>
            <a:off x="304800" y="1147354"/>
            <a:ext cx="8534400" cy="5079275"/>
          </a:xfrm>
        </p:spPr>
        <p:txBody>
          <a:bodyPr>
            <a:normAutofit fontScale="70000" lnSpcReduction="20000"/>
          </a:bodyPr>
          <a:lstStyle/>
          <a:p>
            <a:r>
              <a:rPr lang="en-US" dirty="0" smtClean="0">
                <a:latin typeface="Minion Pro"/>
              </a:rPr>
              <a:t>When is a comparison necessary?</a:t>
            </a:r>
          </a:p>
          <a:p>
            <a:pPr lvl="1"/>
            <a:r>
              <a:rPr lang="en-US" dirty="0" smtClean="0">
                <a:latin typeface="Minion Pro"/>
              </a:rPr>
              <a:t>Personal days in conjunction with Business</a:t>
            </a:r>
          </a:p>
          <a:p>
            <a:pPr lvl="2"/>
            <a:r>
              <a:rPr lang="en-US" dirty="0" smtClean="0"/>
              <a:t>Extending the duration of a trip for personal days;</a:t>
            </a:r>
          </a:p>
          <a:p>
            <a:pPr lvl="3"/>
            <a:r>
              <a:rPr lang="en-US" dirty="0" smtClean="0">
                <a:latin typeface="Minion Pro"/>
              </a:rPr>
              <a:t>Prior, During or After,</a:t>
            </a:r>
          </a:p>
          <a:p>
            <a:pPr lvl="3"/>
            <a:r>
              <a:rPr lang="en-US" dirty="0" smtClean="0"/>
              <a:t>Same location as business, or</a:t>
            </a:r>
          </a:p>
          <a:p>
            <a:pPr lvl="3"/>
            <a:r>
              <a:rPr lang="en-US" dirty="0" smtClean="0">
                <a:latin typeface="Minion Pro"/>
              </a:rPr>
              <a:t>Adding new destination (countries, states, localities) </a:t>
            </a:r>
          </a:p>
          <a:p>
            <a:pPr lvl="1"/>
            <a:r>
              <a:rPr lang="en-US" dirty="0" smtClean="0"/>
              <a:t>Business only</a:t>
            </a:r>
          </a:p>
          <a:p>
            <a:pPr lvl="2"/>
            <a:r>
              <a:rPr lang="en-US" dirty="0" smtClean="0"/>
              <a:t>Multi-destination trip with non-workdays between business destinations,</a:t>
            </a:r>
          </a:p>
          <a:p>
            <a:pPr lvl="2"/>
            <a:r>
              <a:rPr lang="en-US" dirty="0" smtClean="0"/>
              <a:t>Departing from airport other than PHF, ORF, or RIC,</a:t>
            </a:r>
          </a:p>
          <a:p>
            <a:pPr lvl="2"/>
            <a:r>
              <a:rPr lang="en-US" dirty="0" smtClean="0"/>
              <a:t>Rental Car vs Privately Owned Vehicle,</a:t>
            </a:r>
          </a:p>
          <a:p>
            <a:pPr lvl="2"/>
            <a:r>
              <a:rPr lang="en-US" dirty="0" smtClean="0"/>
              <a:t>Do not extend even if cost savings will be recognized;</a:t>
            </a:r>
          </a:p>
          <a:p>
            <a:pPr lvl="3"/>
            <a:r>
              <a:rPr lang="en-US" dirty="0" smtClean="0"/>
              <a:t>See slide “Travel Days to Meet Business Need”</a:t>
            </a:r>
          </a:p>
          <a:p>
            <a:pPr marL="457200" lvl="1" indent="0">
              <a:buNone/>
            </a:pPr>
            <a:endParaRPr lang="en-US" sz="3600" dirty="0" smtClean="0"/>
          </a:p>
          <a:p>
            <a:r>
              <a:rPr lang="en-US" dirty="0" smtClean="0">
                <a:latin typeface="Minion Pro"/>
              </a:rPr>
              <a:t>Who completes the comparison?</a:t>
            </a:r>
          </a:p>
          <a:p>
            <a:pPr marL="0" indent="0">
              <a:buNone/>
            </a:pPr>
            <a:endParaRPr lang="en-US" sz="1600" dirty="0" smtClean="0">
              <a:latin typeface="Minion Pro"/>
            </a:endParaRPr>
          </a:p>
          <a:p>
            <a:pPr lvl="1"/>
            <a:r>
              <a:rPr lang="en-US" dirty="0" smtClean="0"/>
              <a:t>Travel Coordinator,</a:t>
            </a:r>
          </a:p>
          <a:p>
            <a:pPr lvl="1"/>
            <a:r>
              <a:rPr lang="en-US" dirty="0" smtClean="0">
                <a:latin typeface="Minion Pro"/>
              </a:rPr>
              <a:t>Traveler if making their own travel arrangements</a:t>
            </a:r>
          </a:p>
          <a:p>
            <a:pPr marL="457200" lvl="1" indent="0">
              <a:buNone/>
            </a:pPr>
            <a:endParaRPr lang="en-US" dirty="0" smtClean="0">
              <a:latin typeface="Minion Pro"/>
            </a:endParaRPr>
          </a:p>
          <a:p>
            <a:endParaRPr lang="en-US" dirty="0">
              <a:latin typeface="Minion Pro"/>
            </a:endParaRPr>
          </a:p>
        </p:txBody>
      </p:sp>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4000" dirty="0" smtClean="0">
                <a:latin typeface="Minion Pro"/>
              </a:rPr>
              <a:t>Comparison Continued</a:t>
            </a:r>
            <a:endParaRPr lang="en-US" sz="4000" dirty="0">
              <a:latin typeface="Minion Pro"/>
            </a:endParaRPr>
          </a:p>
        </p:txBody>
      </p:sp>
      <p:sp>
        <p:nvSpPr>
          <p:cNvPr id="3" name="Content Placeholder 2"/>
          <p:cNvSpPr>
            <a:spLocks noGrp="1"/>
          </p:cNvSpPr>
          <p:nvPr>
            <p:ph idx="1"/>
          </p:nvPr>
        </p:nvSpPr>
        <p:spPr>
          <a:xfrm>
            <a:off x="304800" y="1147354"/>
            <a:ext cx="8534400" cy="5114901"/>
          </a:xfrm>
        </p:spPr>
        <p:txBody>
          <a:bodyPr>
            <a:normAutofit fontScale="92500" lnSpcReduction="20000"/>
          </a:bodyPr>
          <a:lstStyle/>
          <a:p>
            <a:r>
              <a:rPr lang="en-US" dirty="0"/>
              <a:t>When </a:t>
            </a:r>
            <a:r>
              <a:rPr lang="en-US" dirty="0" smtClean="0"/>
              <a:t>is </a:t>
            </a:r>
            <a:r>
              <a:rPr lang="en-US" dirty="0"/>
              <a:t>the </a:t>
            </a:r>
            <a:r>
              <a:rPr lang="en-US" dirty="0" smtClean="0"/>
              <a:t>cost </a:t>
            </a:r>
            <a:r>
              <a:rPr lang="en-US" dirty="0"/>
              <a:t>comparison </a:t>
            </a:r>
            <a:r>
              <a:rPr lang="en-US" dirty="0" smtClean="0"/>
              <a:t>to be </a:t>
            </a:r>
            <a:r>
              <a:rPr lang="en-US" dirty="0"/>
              <a:t>completed</a:t>
            </a:r>
            <a:r>
              <a:rPr lang="en-US" dirty="0" smtClean="0"/>
              <a:t>?</a:t>
            </a:r>
          </a:p>
          <a:p>
            <a:pPr lvl="1"/>
            <a:r>
              <a:rPr lang="en-US" dirty="0" smtClean="0"/>
              <a:t>Before</a:t>
            </a:r>
            <a:r>
              <a:rPr lang="en-US" dirty="0" smtClean="0"/>
              <a:t> </a:t>
            </a:r>
            <a:r>
              <a:rPr lang="en-US" dirty="0" smtClean="0"/>
              <a:t>Travel Services has released the TA,</a:t>
            </a:r>
            <a:endParaRPr lang="en-US" dirty="0"/>
          </a:p>
          <a:p>
            <a:pPr lvl="1"/>
            <a:r>
              <a:rPr lang="en-US" dirty="0" smtClean="0"/>
              <a:t>Attached Business only itinerary to the TA.</a:t>
            </a:r>
            <a:endParaRPr lang="en-US" dirty="0"/>
          </a:p>
          <a:p>
            <a:pPr marL="1371600" lvl="3" indent="0">
              <a:buNone/>
            </a:pPr>
            <a:endParaRPr lang="en-US" dirty="0"/>
          </a:p>
          <a:p>
            <a:r>
              <a:rPr lang="en-US" dirty="0"/>
              <a:t>What is included in </a:t>
            </a:r>
            <a:r>
              <a:rPr lang="en-US" dirty="0" smtClean="0"/>
              <a:t>the comparison</a:t>
            </a:r>
            <a:r>
              <a:rPr lang="en-US" dirty="0"/>
              <a:t>?</a:t>
            </a:r>
          </a:p>
          <a:p>
            <a:pPr lvl="1"/>
            <a:r>
              <a:rPr lang="en-US" dirty="0" smtClean="0"/>
              <a:t> A </a:t>
            </a:r>
            <a:r>
              <a:rPr lang="en-US" dirty="0" smtClean="0"/>
              <a:t>search </a:t>
            </a:r>
            <a:r>
              <a:rPr lang="en-US" dirty="0"/>
              <a:t>for the lowest available flight to meet the business </a:t>
            </a:r>
            <a:r>
              <a:rPr lang="en-US" dirty="0" smtClean="0"/>
              <a:t>need</a:t>
            </a:r>
            <a:r>
              <a:rPr lang="en-US" dirty="0"/>
              <a:t>;</a:t>
            </a:r>
            <a:endParaRPr lang="en-US" dirty="0" smtClean="0"/>
          </a:p>
          <a:p>
            <a:pPr lvl="2"/>
            <a:r>
              <a:rPr lang="en-US" dirty="0" smtClean="0"/>
              <a:t>Print </a:t>
            </a:r>
            <a:r>
              <a:rPr lang="en-US" dirty="0"/>
              <a:t>or Save the itineraries and ensure current date is on document,</a:t>
            </a:r>
          </a:p>
          <a:p>
            <a:pPr lvl="2"/>
            <a:r>
              <a:rPr lang="en-US" dirty="0" smtClean="0"/>
              <a:t>Attach business itinerary </a:t>
            </a:r>
            <a:r>
              <a:rPr lang="en-US" dirty="0"/>
              <a:t>to the </a:t>
            </a:r>
            <a:r>
              <a:rPr lang="en-US" dirty="0" smtClean="0"/>
              <a:t>TA</a:t>
            </a:r>
          </a:p>
          <a:p>
            <a:endParaRPr lang="en-US" dirty="0"/>
          </a:p>
          <a:p>
            <a:r>
              <a:rPr lang="en-US" dirty="0" smtClean="0"/>
              <a:t>Traveler will be responsible for ALL expenses relating to the personal portion of the trip.</a:t>
            </a:r>
          </a:p>
          <a:p>
            <a:pPr marL="457200" lvl="1" indent="0">
              <a:buNone/>
            </a:pPr>
            <a:endParaRPr lang="en-US" dirty="0" smtClean="0"/>
          </a:p>
          <a:p>
            <a:endParaRPr lang="en-US" dirty="0" smtClean="0"/>
          </a:p>
          <a:p>
            <a:pPr lvl="1"/>
            <a:endParaRPr lang="en-US" dirty="0"/>
          </a:p>
          <a:p>
            <a:endParaRPr lang="en-US" dirty="0"/>
          </a:p>
          <a:p>
            <a:endParaRPr lang="en-US" dirty="0">
              <a:latin typeface="Minion Pro"/>
            </a:endParaRPr>
          </a:p>
        </p:txBody>
      </p:sp>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3</a:t>
            </a:fld>
            <a:endParaRPr lang="en-US"/>
          </a:p>
        </p:txBody>
      </p:sp>
    </p:spTree>
    <p:extLst>
      <p:ext uri="{BB962C8B-B14F-4D97-AF65-F5344CB8AC3E}">
        <p14:creationId xmlns:p14="http://schemas.microsoft.com/office/powerpoint/2010/main" val="3009690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3000" dirty="0" smtClean="0">
                <a:latin typeface="Minion Pro"/>
              </a:rPr>
              <a:t>Travel Days to Meet Business Need</a:t>
            </a:r>
            <a:endParaRPr lang="en-US" sz="3000" dirty="0">
              <a:latin typeface="Minion Pro"/>
            </a:endParaRPr>
          </a:p>
        </p:txBody>
      </p:sp>
      <p:sp>
        <p:nvSpPr>
          <p:cNvPr id="3" name="Content Placeholder 2"/>
          <p:cNvSpPr>
            <a:spLocks noGrp="1"/>
          </p:cNvSpPr>
          <p:nvPr>
            <p:ph idx="1"/>
          </p:nvPr>
        </p:nvSpPr>
        <p:spPr>
          <a:xfrm>
            <a:off x="304800" y="1147354"/>
            <a:ext cx="8534400" cy="4985591"/>
          </a:xfrm>
        </p:spPr>
        <p:txBody>
          <a:bodyPr>
            <a:normAutofit/>
          </a:bodyPr>
          <a:lstStyle/>
          <a:p>
            <a:pPr marL="0" indent="0">
              <a:buNone/>
            </a:pPr>
            <a:r>
              <a:rPr lang="en-US" sz="2000" dirty="0" smtClean="0">
                <a:solidFill>
                  <a:srgbClr val="000000"/>
                </a:solidFill>
                <a:latin typeface="tahoma"/>
              </a:rPr>
              <a:t>“All </a:t>
            </a:r>
            <a:r>
              <a:rPr lang="en-US" sz="2000" dirty="0">
                <a:solidFill>
                  <a:srgbClr val="000000"/>
                </a:solidFill>
                <a:latin typeface="tahoma"/>
              </a:rPr>
              <a:t>travel plans going forward should be made to meet the dates of the business </a:t>
            </a:r>
            <a:r>
              <a:rPr lang="en-US" sz="2000" dirty="0" smtClean="0">
                <a:solidFill>
                  <a:srgbClr val="000000"/>
                </a:solidFill>
                <a:latin typeface="tahoma"/>
              </a:rPr>
              <a:t>need only. Should</a:t>
            </a:r>
            <a:r>
              <a:rPr lang="en-US" sz="2000" dirty="0">
                <a:solidFill>
                  <a:srgbClr val="000000"/>
                </a:solidFill>
                <a:latin typeface="tahoma"/>
              </a:rPr>
              <a:t> an employee plan in advance to take an outgoing or return flight requiring extra days before or </a:t>
            </a:r>
            <a:r>
              <a:rPr lang="en-US" sz="2000" dirty="0" smtClean="0">
                <a:solidFill>
                  <a:srgbClr val="000000"/>
                </a:solidFill>
                <a:latin typeface="tahoma"/>
              </a:rPr>
              <a:t>after </a:t>
            </a:r>
            <a:r>
              <a:rPr lang="en-US" sz="2000" dirty="0">
                <a:solidFill>
                  <a:srgbClr val="000000"/>
                </a:solidFill>
                <a:latin typeface="tahoma"/>
              </a:rPr>
              <a:t>the days needed to meet the business needs including normal flight times, these days are attributable to personal time and the employee is responsible for all additional costs for </a:t>
            </a:r>
            <a:r>
              <a:rPr lang="en-US" sz="2000" dirty="0" smtClean="0">
                <a:solidFill>
                  <a:srgbClr val="000000"/>
                </a:solidFill>
                <a:latin typeface="tahoma"/>
              </a:rPr>
              <a:t>the </a:t>
            </a:r>
            <a:r>
              <a:rPr lang="en-US" sz="2000" dirty="0">
                <a:solidFill>
                  <a:srgbClr val="000000"/>
                </a:solidFill>
                <a:latin typeface="tahoma"/>
              </a:rPr>
              <a:t>additional day(s) (e.g. lodging, per diem, rental car, etc.).  These costs  are not netted against any cost savings from the airline ticket cost.  Any exceptions must  be pre-approved by the Accounting Manager. Exceptions may include unplanned travel changes beyond the control of the traveler during the planned trip, which will be coordinated with Travel Services / Omega Travel consistent with </a:t>
            </a:r>
            <a:r>
              <a:rPr lang="en-US" sz="2000" dirty="0" smtClean="0">
                <a:solidFill>
                  <a:srgbClr val="000000"/>
                </a:solidFill>
                <a:latin typeface="tahoma"/>
              </a:rPr>
              <a:t>policy</a:t>
            </a:r>
            <a:r>
              <a:rPr lang="en-US" sz="2000" dirty="0" smtClean="0">
                <a:solidFill>
                  <a:srgbClr val="000000"/>
                </a:solidFill>
                <a:latin typeface="tahoma"/>
              </a:rPr>
              <a:t>.”</a:t>
            </a:r>
            <a:endParaRPr lang="en-US" sz="2000" dirty="0" smtClean="0"/>
          </a:p>
        </p:txBody>
      </p:sp>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4</a:t>
            </a:fld>
            <a:endParaRPr lang="en-US"/>
          </a:p>
        </p:txBody>
      </p:sp>
    </p:spTree>
    <p:extLst>
      <p:ext uri="{BB962C8B-B14F-4D97-AF65-F5344CB8AC3E}">
        <p14:creationId xmlns:p14="http://schemas.microsoft.com/office/powerpoint/2010/main" val="1492074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4000" dirty="0" smtClean="0"/>
              <a:t>14 Hour Rule</a:t>
            </a:r>
            <a:endParaRPr lang="en-US" sz="4000" dirty="0">
              <a:latin typeface="Minion Pro"/>
            </a:endParaRPr>
          </a:p>
        </p:txBody>
      </p:sp>
      <p:sp>
        <p:nvSpPr>
          <p:cNvPr id="3" name="Content Placeholder 2"/>
          <p:cNvSpPr>
            <a:spLocks noGrp="1"/>
          </p:cNvSpPr>
          <p:nvPr>
            <p:ph idx="1"/>
          </p:nvPr>
        </p:nvSpPr>
        <p:spPr>
          <a:xfrm>
            <a:off x="304800" y="940525"/>
            <a:ext cx="8534400" cy="5453849"/>
          </a:xfrm>
        </p:spPr>
        <p:txBody>
          <a:bodyPr>
            <a:normAutofit fontScale="47500" lnSpcReduction="20000"/>
          </a:bodyPr>
          <a:lstStyle/>
          <a:p>
            <a:r>
              <a:rPr lang="en-US" dirty="0" smtClean="0">
                <a:latin typeface="Minion Pro"/>
              </a:rPr>
              <a:t>Federal Acquisition Regulation 31.205-46 Travel Costs</a:t>
            </a:r>
          </a:p>
          <a:p>
            <a:pPr lvl="1"/>
            <a:r>
              <a:rPr lang="en-US" dirty="0" smtClean="0"/>
              <a:t>(</a:t>
            </a:r>
            <a:r>
              <a:rPr lang="en-US" dirty="0"/>
              <a:t>b) Airfare costs in excess of the lowest priced airfare available to the contractor during normal business hours are unallowable except when such accommodations require circuitous routing, require travel during unreasonable hours, excessively prolong travel, result in increased cost that would offset transportation savings, are not reasonably adequate for the physical or medical needs of the traveler, or are not reasonably available to meet mission requirements. However, in order for airfare costs in excess of the above airfare to be allowable, the applicable condition(s) set forth above must be documented and </a:t>
            </a:r>
            <a:r>
              <a:rPr lang="en-US" dirty="0" smtClean="0"/>
              <a:t>justified</a:t>
            </a:r>
          </a:p>
          <a:p>
            <a:pPr lvl="1"/>
            <a:endParaRPr lang="en-US" dirty="0" smtClean="0">
              <a:latin typeface="Minion Pro"/>
            </a:endParaRPr>
          </a:p>
          <a:p>
            <a:r>
              <a:rPr lang="en-US" dirty="0" smtClean="0">
                <a:latin typeface="Minion Pro"/>
              </a:rPr>
              <a:t>Federal Travel Regulation 301-10.125</a:t>
            </a:r>
          </a:p>
          <a:p>
            <a:pPr lvl="1"/>
            <a:r>
              <a:rPr lang="en-US" dirty="0"/>
              <a:t>You may use the 14-hour rule to travel via other than coach-class </a:t>
            </a:r>
            <a:r>
              <a:rPr lang="en-US" dirty="0" smtClean="0"/>
              <a:t>when:</a:t>
            </a:r>
          </a:p>
          <a:p>
            <a:pPr lvl="2"/>
            <a:r>
              <a:rPr lang="en-US" dirty="0" smtClean="0"/>
              <a:t>The </a:t>
            </a:r>
            <a:r>
              <a:rPr lang="en-US" dirty="0"/>
              <a:t>origin and/or destination are OCONUS; </a:t>
            </a:r>
            <a:r>
              <a:rPr lang="en-US" dirty="0" smtClean="0"/>
              <a:t>and</a:t>
            </a:r>
          </a:p>
          <a:p>
            <a:pPr lvl="2"/>
            <a:r>
              <a:rPr lang="en-US" dirty="0" smtClean="0"/>
              <a:t>The </a:t>
            </a:r>
            <a:r>
              <a:rPr lang="en-US" dirty="0"/>
              <a:t>scheduled flight time, including non-overnight stopovers and change of planes, is in excess of 14 hours; </a:t>
            </a:r>
            <a:r>
              <a:rPr lang="en-US" dirty="0" smtClean="0"/>
              <a:t>and</a:t>
            </a:r>
          </a:p>
          <a:p>
            <a:pPr lvl="2"/>
            <a:r>
              <a:rPr lang="en-US" dirty="0" smtClean="0"/>
              <a:t>You </a:t>
            </a:r>
            <a:r>
              <a:rPr lang="en-US" dirty="0"/>
              <a:t>are required to report to duty the following day or </a:t>
            </a:r>
            <a:r>
              <a:rPr lang="en-US" dirty="0" smtClean="0"/>
              <a:t>sooner.</a:t>
            </a:r>
          </a:p>
          <a:p>
            <a:pPr lvl="1"/>
            <a:r>
              <a:rPr lang="en-US" dirty="0" smtClean="0"/>
              <a:t>Scheduled </a:t>
            </a:r>
            <a:r>
              <a:rPr lang="en-US" dirty="0"/>
              <a:t>flight time is the flight time between the originating departure point and the ultimate arrival point including scheduled non-overnight time spent at airports during plane changes. Scheduled non-overnight time does not include time spent at the originating or ultimate arrival airports. </a:t>
            </a:r>
            <a:endParaRPr lang="en-US" dirty="0" smtClean="0"/>
          </a:p>
          <a:p>
            <a:pPr lvl="1"/>
            <a:r>
              <a:rPr lang="en-US" dirty="0" smtClean="0"/>
              <a:t>If </a:t>
            </a:r>
            <a:r>
              <a:rPr lang="en-US" dirty="0"/>
              <a:t>other than coach-class accommodation is authorized based on the 14-hour rule then you will not be eligible for a rest stop </a:t>
            </a:r>
            <a:r>
              <a:rPr lang="en-US" dirty="0" err="1"/>
              <a:t>en</a:t>
            </a:r>
            <a:r>
              <a:rPr lang="en-US" dirty="0"/>
              <a:t> route or a rest period upon arrival at your duty site, in accordance with internal agency procedures pursuant </a:t>
            </a:r>
            <a:r>
              <a:rPr lang="en-US" dirty="0" smtClean="0"/>
              <a:t>to </a:t>
            </a:r>
            <a:r>
              <a:rPr lang="en-US" b="1" dirty="0">
                <a:hlinkClick r:id="rId3"/>
              </a:rPr>
              <a:t>§301-70.102(j</a:t>
            </a:r>
            <a:r>
              <a:rPr lang="en-US" b="1" dirty="0" smtClean="0">
                <a:hlinkClick r:id="rId3"/>
              </a:rPr>
              <a:t>)</a:t>
            </a:r>
            <a:endParaRPr lang="en-US" b="1" dirty="0" smtClean="0"/>
          </a:p>
          <a:p>
            <a:pPr lvl="1"/>
            <a:endParaRPr lang="en-US" b="1" dirty="0"/>
          </a:p>
          <a:p>
            <a:pPr lvl="1"/>
            <a:r>
              <a:rPr lang="en-US" dirty="0" smtClean="0">
                <a:latin typeface="Minion Pro"/>
              </a:rPr>
              <a:t>Countries that do not qualify;</a:t>
            </a:r>
          </a:p>
          <a:p>
            <a:pPr lvl="2"/>
            <a:r>
              <a:rPr lang="en-US" dirty="0" smtClean="0"/>
              <a:t>Canada, Cost Rica, Denmark, Dominican Republic, France, Germany, Ireland, Italy, Mexico, Netherlands, Portugal, Spain, Switzerland, and United Kingdom</a:t>
            </a:r>
          </a:p>
          <a:p>
            <a:pPr lvl="2"/>
            <a:endParaRPr lang="en-US" dirty="0"/>
          </a:p>
          <a:p>
            <a:r>
              <a:rPr lang="en-US" dirty="0"/>
              <a:t>Current </a:t>
            </a:r>
            <a:r>
              <a:rPr lang="en-US" dirty="0" err="1"/>
              <a:t>Jlab</a:t>
            </a:r>
            <a:r>
              <a:rPr lang="en-US" dirty="0"/>
              <a:t> Policy</a:t>
            </a:r>
          </a:p>
          <a:p>
            <a:pPr lvl="1"/>
            <a:r>
              <a:rPr lang="en-US" dirty="0"/>
              <a:t>Lowest available coach class airfare to meet the business objective</a:t>
            </a:r>
            <a:r>
              <a:rPr lang="en-US" dirty="0" smtClean="0"/>
              <a:t>,</a:t>
            </a:r>
            <a:endParaRPr lang="en-US" dirty="0"/>
          </a:p>
          <a:p>
            <a:pPr marL="0" indent="0">
              <a:buNone/>
            </a:pPr>
            <a:endParaRPr lang="en-US" dirty="0" smtClean="0"/>
          </a:p>
          <a:p>
            <a:pPr lvl="2"/>
            <a:endParaRPr lang="en-US" dirty="0" smtClean="0">
              <a:latin typeface="Minion Pro"/>
            </a:endParaRPr>
          </a:p>
          <a:p>
            <a:pPr lvl="1"/>
            <a:endParaRPr lang="en-US" dirty="0" smtClean="0"/>
          </a:p>
          <a:p>
            <a:pPr lvl="1"/>
            <a:endParaRPr lang="en-US" dirty="0" smtClean="0">
              <a:latin typeface="Minion Pro"/>
            </a:endParaRPr>
          </a:p>
          <a:p>
            <a:endParaRPr lang="en-US" dirty="0">
              <a:latin typeface="Minion Pro"/>
            </a:endParaRPr>
          </a:p>
        </p:txBody>
      </p:sp>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5</a:t>
            </a:fld>
            <a:endParaRPr lang="en-US"/>
          </a:p>
        </p:txBody>
      </p:sp>
    </p:spTree>
    <p:extLst>
      <p:ext uri="{BB962C8B-B14F-4D97-AF65-F5344CB8AC3E}">
        <p14:creationId xmlns:p14="http://schemas.microsoft.com/office/powerpoint/2010/main" val="3884111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4000" dirty="0" smtClean="0"/>
              <a:t>14 Hour Rule </a:t>
            </a:r>
            <a:r>
              <a:rPr lang="en-US" sz="4000" dirty="0" smtClean="0"/>
              <a:t>Examples</a:t>
            </a:r>
            <a:endParaRPr lang="en-US" sz="4000" dirty="0">
              <a:latin typeface="Minion Pro"/>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27268425"/>
              </p:ext>
            </p:extLst>
          </p:nvPr>
        </p:nvGraphicFramePr>
        <p:xfrm>
          <a:off x="243841" y="1045027"/>
          <a:ext cx="8612776" cy="5231079"/>
        </p:xfrm>
        <a:graphic>
          <a:graphicData uri="http://schemas.openxmlformats.org/drawingml/2006/table">
            <a:tbl>
              <a:tblPr/>
              <a:tblGrid>
                <a:gridCol w="666123">
                  <a:extLst>
                    <a:ext uri="{9D8B030D-6E8A-4147-A177-3AD203B41FA5}">
                      <a16:colId xmlns:a16="http://schemas.microsoft.com/office/drawing/2014/main" val="20000"/>
                    </a:ext>
                  </a:extLst>
                </a:gridCol>
                <a:gridCol w="648706">
                  <a:extLst>
                    <a:ext uri="{9D8B030D-6E8A-4147-A177-3AD203B41FA5}">
                      <a16:colId xmlns:a16="http://schemas.microsoft.com/office/drawing/2014/main" val="20001"/>
                    </a:ext>
                  </a:extLst>
                </a:gridCol>
                <a:gridCol w="648706">
                  <a:extLst>
                    <a:ext uri="{9D8B030D-6E8A-4147-A177-3AD203B41FA5}">
                      <a16:colId xmlns:a16="http://schemas.microsoft.com/office/drawing/2014/main" val="20002"/>
                    </a:ext>
                  </a:extLst>
                </a:gridCol>
                <a:gridCol w="6649241">
                  <a:extLst>
                    <a:ext uri="{9D8B030D-6E8A-4147-A177-3AD203B41FA5}">
                      <a16:colId xmlns:a16="http://schemas.microsoft.com/office/drawing/2014/main" val="20003"/>
                    </a:ext>
                  </a:extLst>
                </a:gridCol>
              </a:tblGrid>
              <a:tr h="562079">
                <a:tc gridSpan="4">
                  <a:txBody>
                    <a:bodyPr/>
                    <a:lstStyle/>
                    <a:p>
                      <a:pPr algn="ctr" fontAlgn="b"/>
                      <a:r>
                        <a:rPr lang="en-US" sz="1400" b="1" i="0" u="none" strike="noStrike" dirty="0">
                          <a:solidFill>
                            <a:srgbClr val="000000"/>
                          </a:solidFill>
                          <a:effectLst/>
                          <a:latin typeface="Calibri" panose="020F0502020204030204" pitchFamily="34" charset="0"/>
                        </a:rPr>
                        <a:t>Guidance in applying the 14 hour Rule Upgrade &amp; Rest Period </a:t>
                      </a:r>
                      <a:r>
                        <a:rPr lang="en-US" sz="1400" b="1" i="0" u="none" strike="noStrike" dirty="0" smtClean="0">
                          <a:solidFill>
                            <a:srgbClr val="000000"/>
                          </a:solidFill>
                          <a:effectLst/>
                          <a:latin typeface="Calibri" panose="020F0502020204030204" pitchFamily="34" charset="0"/>
                        </a:rPr>
                        <a:t>Options</a:t>
                      </a:r>
                    </a:p>
                    <a:p>
                      <a:pPr algn="ctr" fontAlgn="b"/>
                      <a:r>
                        <a:rPr lang="en-US" sz="1400" b="1" i="0" u="none" strike="noStrike" dirty="0" smtClean="0">
                          <a:solidFill>
                            <a:srgbClr val="000000"/>
                          </a:solidFill>
                          <a:effectLst/>
                          <a:latin typeface="Calibri" panose="020F0502020204030204" pitchFamily="34" charset="0"/>
                        </a:rPr>
                        <a:t>Identify the Start</a:t>
                      </a:r>
                      <a:r>
                        <a:rPr lang="en-US" sz="1400" b="1" i="0" u="none" strike="noStrike" baseline="0" dirty="0" smtClean="0">
                          <a:solidFill>
                            <a:srgbClr val="000000"/>
                          </a:solidFill>
                          <a:effectLst/>
                          <a:latin typeface="Calibri" panose="020F0502020204030204" pitchFamily="34" charset="0"/>
                        </a:rPr>
                        <a:t> of Business and Work Back to Identify Business Travel Day</a:t>
                      </a:r>
                      <a:endParaRPr lang="en-US" sz="14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8629">
                <a:tc gridSpan="4">
                  <a:txBody>
                    <a:bodyPr/>
                    <a:lstStyle/>
                    <a:p>
                      <a:pPr algn="l" fontAlgn="b"/>
                      <a:r>
                        <a:rPr lang="en-US" sz="1400" b="1" i="0" u="none" strike="noStrike" dirty="0">
                          <a:solidFill>
                            <a:srgbClr val="000000"/>
                          </a:solidFill>
                          <a:effectLst/>
                          <a:latin typeface="Calibri" panose="020F0502020204030204" pitchFamily="34" charset="0"/>
                        </a:rPr>
                        <a:t>No Upgrade - Rest Period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2850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254903">
                <a:tc>
                  <a:txBody>
                    <a:bodyPr/>
                    <a:lstStyle/>
                    <a:p>
                      <a:pPr algn="l" fontAlgn="b"/>
                      <a:r>
                        <a:rPr lang="en-US" sz="1300" b="0" i="0" u="none" strike="noStrike" dirty="0">
                          <a:solidFill>
                            <a:srgbClr val="000000"/>
                          </a:solidFill>
                          <a:effectLst/>
                          <a:latin typeface="Calibri" panose="020F0502020204030204" pitchFamily="34" charset="0"/>
                        </a:rPr>
                        <a:t>Friday</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Dep</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6pm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3/4 per diem</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254903">
                <a:tc>
                  <a:txBody>
                    <a:bodyPr/>
                    <a:lstStyle/>
                    <a:p>
                      <a:pPr algn="l" fontAlgn="b"/>
                      <a:r>
                        <a:rPr lang="en-US" sz="1300" b="0" i="0" u="none" strike="noStrike" dirty="0">
                          <a:solidFill>
                            <a:srgbClr val="000000"/>
                          </a:solidFill>
                          <a:effectLst/>
                          <a:latin typeface="Calibri" panose="020F0502020204030204" pitchFamily="34" charset="0"/>
                        </a:rPr>
                        <a:t>Saturday</a:t>
                      </a:r>
                    </a:p>
                  </a:txBody>
                  <a:tcPr marL="9525" marR="9525" marT="9525" marB="0" anchor="b">
                    <a:lnL>
                      <a:noFill/>
                    </a:lnL>
                    <a:lnR>
                      <a:noFill/>
                    </a:lnR>
                    <a:lnT>
                      <a:noFill/>
                    </a:lnT>
                    <a:lnB>
                      <a:noFill/>
                    </a:lnB>
                  </a:tcPr>
                </a:tc>
                <a:tc>
                  <a:txBody>
                    <a:bodyPr/>
                    <a:lstStyle/>
                    <a:p>
                      <a:pPr algn="l" fontAlgn="b"/>
                      <a:r>
                        <a:rPr lang="en-US" sz="1300" b="0" i="0" u="none" strike="noStrike" dirty="0" err="1">
                          <a:solidFill>
                            <a:srgbClr val="000000"/>
                          </a:solidFill>
                          <a:effectLst/>
                          <a:latin typeface="Calibri" panose="020F0502020204030204" pitchFamily="34" charset="0"/>
                        </a:rPr>
                        <a:t>Arr</a:t>
                      </a:r>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8am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 and </a:t>
                      </a:r>
                      <a:r>
                        <a:rPr lang="en-US" sz="1300" b="1" i="0" u="sng" strike="noStrike" dirty="0">
                          <a:solidFill>
                            <a:srgbClr val="000000"/>
                          </a:solidFill>
                          <a:effectLst/>
                          <a:latin typeface="Calibri" panose="020F0502020204030204" pitchFamily="34" charset="0"/>
                        </a:rPr>
                        <a:t>CANNOT</a:t>
                      </a:r>
                      <a:r>
                        <a:rPr lang="en-US" sz="1300" b="0" i="0" u="none" strike="noStrike" dirty="0">
                          <a:solidFill>
                            <a:srgbClr val="000000"/>
                          </a:solidFill>
                          <a:effectLst/>
                          <a:latin typeface="Calibri" panose="020F0502020204030204" pitchFamily="34" charset="0"/>
                        </a:rPr>
                        <a:t> incur lodging expense for Friday night.</a:t>
                      </a: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254903">
                <a:tc>
                  <a:txBody>
                    <a:bodyPr/>
                    <a:lstStyle/>
                    <a:p>
                      <a:pPr algn="l" fontAlgn="b"/>
                      <a:r>
                        <a:rPr lang="en-US" sz="1300" b="0" i="0" u="none" strike="noStrike" dirty="0">
                          <a:solidFill>
                            <a:srgbClr val="000000"/>
                          </a:solidFill>
                          <a:effectLst/>
                          <a:latin typeface="Calibri" panose="020F0502020204030204" pitchFamily="34" charset="0"/>
                        </a:rPr>
                        <a:t>Sunday</a:t>
                      </a:r>
                    </a:p>
                  </a:txBody>
                  <a:tcPr marL="9525" marR="9525" marT="9525" marB="0" anchor="b">
                    <a:lnL>
                      <a:noFill/>
                    </a:lnL>
                    <a:lnR>
                      <a:noFill/>
                    </a:lnR>
                    <a:lnT>
                      <a:noFill/>
                    </a:lnT>
                    <a:lnB>
                      <a:noFill/>
                    </a:lnB>
                  </a:tcPr>
                </a:tc>
                <a:tc gridSpan="2">
                  <a:txBody>
                    <a:bodyPr/>
                    <a:lstStyle/>
                    <a:p>
                      <a:pPr algn="l" fontAlgn="b"/>
                      <a:r>
                        <a:rPr lang="en-US" sz="1300" b="0" i="0" u="none" strike="noStrike" dirty="0">
                          <a:solidFill>
                            <a:srgbClr val="000000"/>
                          </a:solidFill>
                          <a:effectLst/>
                          <a:latin typeface="Calibri" panose="020F0502020204030204" pitchFamily="34" charset="0"/>
                        </a:rPr>
                        <a:t>Rest Period</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a:t>
                      </a:r>
                    </a:p>
                  </a:txBody>
                  <a:tcPr marL="9525" marR="9525" marT="9525" marB="0" anchor="b">
                    <a:lnL>
                      <a:noFill/>
                    </a:lnL>
                    <a:lnR>
                      <a:noFill/>
                    </a:lnR>
                    <a:lnT>
                      <a:noFill/>
                    </a:lnT>
                    <a:lnB>
                      <a:noFill/>
                    </a:lnB>
                  </a:tcPr>
                </a:tc>
                <a:extLst>
                  <a:ext uri="{0D108BD9-81ED-4DB2-BD59-A6C34878D82A}">
                    <a16:rowId xmlns:a16="http://schemas.microsoft.com/office/drawing/2014/main" val="10005"/>
                  </a:ext>
                </a:extLst>
              </a:tr>
              <a:tr h="254903">
                <a:tc>
                  <a:txBody>
                    <a:bodyPr/>
                    <a:lstStyle/>
                    <a:p>
                      <a:pPr algn="l" fontAlgn="b"/>
                      <a:r>
                        <a:rPr lang="en-US" sz="1300" b="0" i="0" u="none" strike="noStrike" dirty="0">
                          <a:solidFill>
                            <a:srgbClr val="000000"/>
                          </a:solidFill>
                          <a:effectLst/>
                          <a:latin typeface="Calibri" panose="020F0502020204030204" pitchFamily="34" charset="0"/>
                        </a:rPr>
                        <a:t>Monday</a:t>
                      </a:r>
                    </a:p>
                  </a:txBody>
                  <a:tcPr marL="9525" marR="9525" marT="9525" marB="0" anchor="b">
                    <a:lnL>
                      <a:noFill/>
                    </a:lnL>
                    <a:lnR>
                      <a:noFill/>
                    </a:lnR>
                    <a:lnT>
                      <a:noFill/>
                    </a:lnT>
                    <a:lnB>
                      <a:noFill/>
                    </a:lnB>
                  </a:tcPr>
                </a:tc>
                <a:tc gridSpan="2">
                  <a:txBody>
                    <a:bodyPr/>
                    <a:lstStyle/>
                    <a:p>
                      <a:pPr algn="l" fontAlgn="b"/>
                      <a:r>
                        <a:rPr lang="en-US" sz="1300" b="0" i="0" u="none" strike="noStrike" dirty="0">
                          <a:solidFill>
                            <a:srgbClr val="000000"/>
                          </a:solidFill>
                          <a:effectLst/>
                          <a:latin typeface="Calibri" panose="020F0502020204030204" pitchFamily="34" charset="0"/>
                        </a:rPr>
                        <a:t>Business Starts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a:t>
                      </a:r>
                    </a:p>
                  </a:txBody>
                  <a:tcPr marL="9525" marR="9525" marT="9525" marB="0" anchor="b">
                    <a:lnL>
                      <a:noFill/>
                    </a:lnL>
                    <a:lnR>
                      <a:noFill/>
                    </a:lnR>
                    <a:lnT>
                      <a:noFill/>
                    </a:lnT>
                    <a:lnB>
                      <a:noFill/>
                    </a:lnB>
                  </a:tcPr>
                </a:tc>
                <a:extLst>
                  <a:ext uri="{0D108BD9-81ED-4DB2-BD59-A6C34878D82A}">
                    <a16:rowId xmlns:a16="http://schemas.microsoft.com/office/drawing/2014/main" val="10006"/>
                  </a:ext>
                </a:extLst>
              </a:tr>
              <a:tr h="254903">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7"/>
                  </a:ext>
                </a:extLst>
              </a:tr>
              <a:tr h="318629">
                <a:tc gridSpan="4">
                  <a:txBody>
                    <a:bodyPr/>
                    <a:lstStyle/>
                    <a:p>
                      <a:pPr algn="l" fontAlgn="b"/>
                      <a:r>
                        <a:rPr lang="en-US" sz="1300" b="1" i="0" u="none" strike="noStrike" dirty="0">
                          <a:solidFill>
                            <a:srgbClr val="000000"/>
                          </a:solidFill>
                          <a:effectLst/>
                          <a:latin typeface="Calibri" panose="020F0502020204030204" pitchFamily="34" charset="0"/>
                        </a:rPr>
                        <a:t>No Upgrade - No Rest Period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212884">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9"/>
                  </a:ext>
                </a:extLst>
              </a:tr>
              <a:tr h="254903">
                <a:tc>
                  <a:txBody>
                    <a:bodyPr/>
                    <a:lstStyle/>
                    <a:p>
                      <a:pPr algn="l" fontAlgn="b"/>
                      <a:r>
                        <a:rPr lang="en-US" sz="1300" b="0" i="0" u="none" strike="noStrike" dirty="0">
                          <a:solidFill>
                            <a:srgbClr val="000000"/>
                          </a:solidFill>
                          <a:effectLst/>
                          <a:latin typeface="Calibri" panose="020F0502020204030204" pitchFamily="34" charset="0"/>
                        </a:rPr>
                        <a:t>Saturday</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Dep</a:t>
                      </a:r>
                    </a:p>
                  </a:txBody>
                  <a:tcPr marL="9525" marR="9525" marT="9525" marB="0" anchor="b">
                    <a:lnL>
                      <a:noFill/>
                    </a:lnL>
                    <a:lnR>
                      <a:noFill/>
                    </a:lnR>
                    <a:lnT>
                      <a:noFill/>
                    </a:lnT>
                    <a:lnB>
                      <a:noFill/>
                    </a:lnB>
                  </a:tcPr>
                </a:tc>
                <a:tc>
                  <a:txBody>
                    <a:bodyPr/>
                    <a:lstStyle/>
                    <a:p>
                      <a:pPr algn="l" fontAlgn="b"/>
                      <a:r>
                        <a:rPr lang="en-US" sz="1300" b="0" i="0" u="none" strike="noStrike">
                          <a:solidFill>
                            <a:srgbClr val="000000"/>
                          </a:solidFill>
                          <a:effectLst/>
                          <a:latin typeface="Calibri" panose="020F0502020204030204" pitchFamily="34" charset="0"/>
                        </a:rPr>
                        <a:t>6pm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3/4 day per diem and nights lodging</a:t>
                      </a:r>
                    </a:p>
                  </a:txBody>
                  <a:tcPr marL="9525" marR="9525" marT="9525" marB="0" anchor="b">
                    <a:lnL>
                      <a:noFill/>
                    </a:lnL>
                    <a:lnR>
                      <a:noFill/>
                    </a:lnR>
                    <a:lnT>
                      <a:noFill/>
                    </a:lnT>
                    <a:lnB>
                      <a:noFill/>
                    </a:lnB>
                  </a:tcPr>
                </a:tc>
                <a:extLst>
                  <a:ext uri="{0D108BD9-81ED-4DB2-BD59-A6C34878D82A}">
                    <a16:rowId xmlns:a16="http://schemas.microsoft.com/office/drawing/2014/main" val="10010"/>
                  </a:ext>
                </a:extLst>
              </a:tr>
              <a:tr h="254903">
                <a:tc>
                  <a:txBody>
                    <a:bodyPr/>
                    <a:lstStyle/>
                    <a:p>
                      <a:pPr algn="l" fontAlgn="b"/>
                      <a:r>
                        <a:rPr lang="en-US" sz="1300" b="0" i="0" u="none" strike="noStrike" dirty="0">
                          <a:solidFill>
                            <a:srgbClr val="000000"/>
                          </a:solidFill>
                          <a:effectLst/>
                          <a:latin typeface="Calibri" panose="020F0502020204030204" pitchFamily="34" charset="0"/>
                        </a:rPr>
                        <a:t>Sunday</a:t>
                      </a:r>
                    </a:p>
                  </a:txBody>
                  <a:tcPr marL="9525" marR="9525" marT="9525" marB="0" anchor="b">
                    <a:lnL>
                      <a:noFill/>
                    </a:lnL>
                    <a:lnR>
                      <a:noFill/>
                    </a:lnR>
                    <a:lnT>
                      <a:noFill/>
                    </a:lnT>
                    <a:lnB>
                      <a:noFill/>
                    </a:lnB>
                  </a:tcPr>
                </a:tc>
                <a:tc>
                  <a:txBody>
                    <a:bodyPr/>
                    <a:lstStyle/>
                    <a:p>
                      <a:pPr algn="l" fontAlgn="b"/>
                      <a:r>
                        <a:rPr lang="en-US" sz="1300" b="0" i="0" u="none" strike="noStrike" dirty="0" err="1">
                          <a:solidFill>
                            <a:srgbClr val="000000"/>
                          </a:solidFill>
                          <a:effectLst/>
                          <a:latin typeface="Calibri" panose="020F0502020204030204" pitchFamily="34" charset="0"/>
                        </a:rPr>
                        <a:t>Arr</a:t>
                      </a:r>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300" b="0" i="0" u="none" strike="noStrike">
                          <a:solidFill>
                            <a:srgbClr val="000000"/>
                          </a:solidFill>
                          <a:effectLst/>
                          <a:latin typeface="Calibri" panose="020F0502020204030204" pitchFamily="34" charset="0"/>
                        </a:rPr>
                        <a:t>8am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 and </a:t>
                      </a:r>
                      <a:r>
                        <a:rPr lang="en-US" sz="1300" b="1" i="0" u="sng" strike="noStrike" dirty="0">
                          <a:solidFill>
                            <a:srgbClr val="000000"/>
                          </a:solidFill>
                          <a:effectLst/>
                          <a:latin typeface="Calibri" panose="020F0502020204030204" pitchFamily="34" charset="0"/>
                        </a:rPr>
                        <a:t>CAN</a:t>
                      </a:r>
                      <a:r>
                        <a:rPr lang="en-US" sz="1300" b="0" i="0" u="none" strike="noStrike" dirty="0">
                          <a:solidFill>
                            <a:srgbClr val="000000"/>
                          </a:solidFill>
                          <a:effectLst/>
                          <a:latin typeface="Calibri" panose="020F0502020204030204" pitchFamily="34" charset="0"/>
                        </a:rPr>
                        <a:t> incur lodging for Saturday night.</a:t>
                      </a:r>
                    </a:p>
                  </a:txBody>
                  <a:tcPr marL="9525" marR="9525" marT="9525" marB="0" anchor="b">
                    <a:lnL>
                      <a:noFill/>
                    </a:lnL>
                    <a:lnR>
                      <a:noFill/>
                    </a:lnR>
                    <a:lnT>
                      <a:noFill/>
                    </a:lnT>
                    <a:lnB>
                      <a:noFill/>
                    </a:lnB>
                  </a:tcPr>
                </a:tc>
                <a:extLst>
                  <a:ext uri="{0D108BD9-81ED-4DB2-BD59-A6C34878D82A}">
                    <a16:rowId xmlns:a16="http://schemas.microsoft.com/office/drawing/2014/main" val="10011"/>
                  </a:ext>
                </a:extLst>
              </a:tr>
              <a:tr h="254903">
                <a:tc>
                  <a:txBody>
                    <a:bodyPr/>
                    <a:lstStyle/>
                    <a:p>
                      <a:pPr algn="l" fontAlgn="b"/>
                      <a:r>
                        <a:rPr lang="en-US" sz="1300" b="0" i="0" u="none" strike="noStrike" dirty="0">
                          <a:solidFill>
                            <a:srgbClr val="000000"/>
                          </a:solidFill>
                          <a:effectLst/>
                          <a:latin typeface="Calibri" panose="020F0502020204030204" pitchFamily="34" charset="0"/>
                        </a:rPr>
                        <a:t>Monday</a:t>
                      </a:r>
                    </a:p>
                  </a:txBody>
                  <a:tcPr marL="9525" marR="9525" marT="9525" marB="0" anchor="b">
                    <a:lnL>
                      <a:noFill/>
                    </a:lnL>
                    <a:lnR>
                      <a:noFill/>
                    </a:lnR>
                    <a:lnT>
                      <a:noFill/>
                    </a:lnT>
                    <a:lnB>
                      <a:noFill/>
                    </a:lnB>
                  </a:tcPr>
                </a:tc>
                <a:tc gridSpan="2">
                  <a:txBody>
                    <a:bodyPr/>
                    <a:lstStyle/>
                    <a:p>
                      <a:pPr algn="l" fontAlgn="b"/>
                      <a:r>
                        <a:rPr lang="en-US" sz="1300" b="0" i="0" u="none" strike="noStrike" dirty="0">
                          <a:solidFill>
                            <a:srgbClr val="000000"/>
                          </a:solidFill>
                          <a:effectLst/>
                          <a:latin typeface="Calibri" panose="020F0502020204030204" pitchFamily="34" charset="0"/>
                        </a:rPr>
                        <a:t>Business Starts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a:t>
                      </a:r>
                    </a:p>
                  </a:txBody>
                  <a:tcPr marL="9525" marR="9525" marT="9525" marB="0" anchor="b">
                    <a:lnL>
                      <a:noFill/>
                    </a:lnL>
                    <a:lnR>
                      <a:noFill/>
                    </a:lnR>
                    <a:lnT>
                      <a:noFill/>
                    </a:lnT>
                    <a:lnB>
                      <a:noFill/>
                    </a:lnB>
                  </a:tcPr>
                </a:tc>
                <a:extLst>
                  <a:ext uri="{0D108BD9-81ED-4DB2-BD59-A6C34878D82A}">
                    <a16:rowId xmlns:a16="http://schemas.microsoft.com/office/drawing/2014/main" val="10012"/>
                  </a:ext>
                </a:extLst>
              </a:tr>
              <a:tr h="254903">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3"/>
                  </a:ext>
                </a:extLst>
              </a:tr>
              <a:tr h="318629">
                <a:tc gridSpan="4">
                  <a:txBody>
                    <a:bodyPr/>
                    <a:lstStyle/>
                    <a:p>
                      <a:pPr algn="l" fontAlgn="b"/>
                      <a:r>
                        <a:rPr lang="en-US" sz="1300" b="1" i="0" u="none" strike="noStrike" dirty="0">
                          <a:solidFill>
                            <a:srgbClr val="000000"/>
                          </a:solidFill>
                          <a:effectLst/>
                          <a:latin typeface="Calibri" panose="020F0502020204030204" pitchFamily="34" charset="0"/>
                        </a:rPr>
                        <a:t>Flight Upgrade </a:t>
                      </a:r>
                      <a:r>
                        <a:rPr lang="en-US" sz="1300" b="1" i="0" u="none" strike="noStrike" dirty="0" smtClean="0">
                          <a:solidFill>
                            <a:srgbClr val="000000"/>
                          </a:solidFill>
                          <a:effectLst/>
                          <a:latin typeface="Calibri" panose="020F0502020204030204" pitchFamily="34" charset="0"/>
                        </a:rPr>
                        <a:t>- </a:t>
                      </a:r>
                      <a:r>
                        <a:rPr lang="en-US" sz="1300" b="1" i="0" u="none" strike="noStrike" dirty="0">
                          <a:solidFill>
                            <a:srgbClr val="000000"/>
                          </a:solidFill>
                          <a:effectLst/>
                          <a:latin typeface="Calibri" panose="020F0502020204030204" pitchFamily="34" charset="0"/>
                        </a:rPr>
                        <a:t>Rest Period not </a:t>
                      </a:r>
                      <a:r>
                        <a:rPr lang="en-US" sz="1300" b="1" i="0" u="none" strike="noStrike" dirty="0" smtClean="0">
                          <a:solidFill>
                            <a:srgbClr val="000000"/>
                          </a:solidFill>
                          <a:effectLst/>
                          <a:latin typeface="Calibri" panose="020F0502020204030204" pitchFamily="34" charset="0"/>
                        </a:rPr>
                        <a:t>permitted</a:t>
                      </a:r>
                      <a:endParaRPr lang="en-US" sz="13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4"/>
                  </a:ext>
                </a:extLst>
              </a:tr>
              <a:tr h="212884">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5"/>
                  </a:ext>
                </a:extLst>
              </a:tr>
              <a:tr h="254903">
                <a:tc>
                  <a:txBody>
                    <a:bodyPr/>
                    <a:lstStyle/>
                    <a:p>
                      <a:pPr algn="l" fontAlgn="b"/>
                      <a:r>
                        <a:rPr lang="en-US" sz="1300" b="0" i="0" u="none" strike="noStrike" dirty="0">
                          <a:solidFill>
                            <a:srgbClr val="000000"/>
                          </a:solidFill>
                          <a:effectLst/>
                          <a:latin typeface="Calibri" panose="020F0502020204030204" pitchFamily="34" charset="0"/>
                        </a:rPr>
                        <a:t>Saturday</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Dep</a:t>
                      </a:r>
                    </a:p>
                  </a:txBody>
                  <a:tcPr marL="9525" marR="9525" marT="9525" marB="0" anchor="b">
                    <a:lnL>
                      <a:noFill/>
                    </a:lnL>
                    <a:lnR>
                      <a:noFill/>
                    </a:lnR>
                    <a:lnT>
                      <a:noFill/>
                    </a:lnT>
                    <a:lnB>
                      <a:noFill/>
                    </a:lnB>
                  </a:tcPr>
                </a:tc>
                <a:tc>
                  <a:txBody>
                    <a:bodyPr/>
                    <a:lstStyle/>
                    <a:p>
                      <a:pPr algn="l" fontAlgn="b"/>
                      <a:r>
                        <a:rPr lang="en-US" sz="1300" b="0" i="0" u="none" strike="noStrike">
                          <a:solidFill>
                            <a:srgbClr val="000000"/>
                          </a:solidFill>
                          <a:effectLst/>
                          <a:latin typeface="Calibri" panose="020F0502020204030204" pitchFamily="34" charset="0"/>
                        </a:rPr>
                        <a:t>6pm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3/4 per diem</a:t>
                      </a:r>
                    </a:p>
                  </a:txBody>
                  <a:tcPr marL="9525" marR="9525" marT="9525" marB="0" anchor="b">
                    <a:lnL>
                      <a:noFill/>
                    </a:lnL>
                    <a:lnR>
                      <a:noFill/>
                    </a:lnR>
                    <a:lnT>
                      <a:noFill/>
                    </a:lnT>
                    <a:lnB>
                      <a:noFill/>
                    </a:lnB>
                  </a:tcPr>
                </a:tc>
                <a:extLst>
                  <a:ext uri="{0D108BD9-81ED-4DB2-BD59-A6C34878D82A}">
                    <a16:rowId xmlns:a16="http://schemas.microsoft.com/office/drawing/2014/main" val="10016"/>
                  </a:ext>
                </a:extLst>
              </a:tr>
              <a:tr h="254903">
                <a:tc>
                  <a:txBody>
                    <a:bodyPr/>
                    <a:lstStyle/>
                    <a:p>
                      <a:pPr algn="l" fontAlgn="b"/>
                      <a:r>
                        <a:rPr lang="en-US" sz="1300" b="0" i="0" u="none" strike="noStrike" dirty="0">
                          <a:solidFill>
                            <a:srgbClr val="000000"/>
                          </a:solidFill>
                          <a:effectLst/>
                          <a:latin typeface="Calibri" panose="020F0502020204030204" pitchFamily="34" charset="0"/>
                        </a:rPr>
                        <a:t>Sunday</a:t>
                      </a:r>
                    </a:p>
                  </a:txBody>
                  <a:tcPr marL="9525" marR="9525" marT="9525" marB="0" anchor="b">
                    <a:lnL>
                      <a:noFill/>
                    </a:lnL>
                    <a:lnR>
                      <a:noFill/>
                    </a:lnR>
                    <a:lnT>
                      <a:noFill/>
                    </a:lnT>
                    <a:lnB>
                      <a:noFill/>
                    </a:lnB>
                  </a:tcPr>
                </a:tc>
                <a:tc>
                  <a:txBody>
                    <a:bodyPr/>
                    <a:lstStyle/>
                    <a:p>
                      <a:pPr algn="l" fontAlgn="b"/>
                      <a:r>
                        <a:rPr lang="en-US" sz="1300" b="0" i="0" u="none" strike="noStrike" dirty="0" err="1">
                          <a:solidFill>
                            <a:srgbClr val="000000"/>
                          </a:solidFill>
                          <a:effectLst/>
                          <a:latin typeface="Calibri" panose="020F0502020204030204" pitchFamily="34" charset="0"/>
                        </a:rPr>
                        <a:t>Arr</a:t>
                      </a:r>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300" b="0" i="0" u="none" strike="noStrike">
                          <a:solidFill>
                            <a:srgbClr val="000000"/>
                          </a:solidFill>
                          <a:effectLst/>
                          <a:latin typeface="Calibri" panose="020F0502020204030204" pitchFamily="34" charset="0"/>
                        </a:rPr>
                        <a:t>8am</a:t>
                      </a:r>
                    </a:p>
                  </a:txBody>
                  <a:tcPr marL="9525" marR="9525" marT="9525" marB="0" anchor="b">
                    <a:lnL>
                      <a:noFill/>
                    </a:lnL>
                    <a:lnR>
                      <a:noFill/>
                    </a:lnR>
                    <a:lnT>
                      <a:noFill/>
                    </a:lnT>
                    <a:lnB>
                      <a:noFill/>
                    </a:lnB>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 and </a:t>
                      </a:r>
                      <a:r>
                        <a:rPr lang="en-US" sz="1300" b="1" i="0" u="sng" strike="noStrike" dirty="0">
                          <a:solidFill>
                            <a:srgbClr val="000000"/>
                          </a:solidFill>
                          <a:effectLst/>
                          <a:latin typeface="Calibri" panose="020F0502020204030204" pitchFamily="34" charset="0"/>
                        </a:rPr>
                        <a:t>CANNOT</a:t>
                      </a:r>
                      <a:r>
                        <a:rPr lang="en-US" sz="1300" b="0" i="0" u="none" strike="noStrike" dirty="0">
                          <a:solidFill>
                            <a:srgbClr val="000000"/>
                          </a:solidFill>
                          <a:effectLst/>
                          <a:latin typeface="Calibri" panose="020F0502020204030204" pitchFamily="34" charset="0"/>
                        </a:rPr>
                        <a:t> incur lodging expense for Saturday night.</a:t>
                      </a:r>
                    </a:p>
                  </a:txBody>
                  <a:tcPr marL="9525" marR="9525" marT="9525" marB="0" anchor="b">
                    <a:lnL>
                      <a:noFill/>
                    </a:lnL>
                    <a:lnR>
                      <a:noFill/>
                    </a:lnR>
                    <a:lnT>
                      <a:noFill/>
                    </a:lnT>
                    <a:lnB>
                      <a:noFill/>
                    </a:lnB>
                  </a:tcPr>
                </a:tc>
                <a:extLst>
                  <a:ext uri="{0D108BD9-81ED-4DB2-BD59-A6C34878D82A}">
                    <a16:rowId xmlns:a16="http://schemas.microsoft.com/office/drawing/2014/main" val="10017"/>
                  </a:ext>
                </a:extLst>
              </a:tr>
              <a:tr h="254903">
                <a:tc>
                  <a:txBody>
                    <a:bodyPr/>
                    <a:lstStyle/>
                    <a:p>
                      <a:pPr algn="l" fontAlgn="b"/>
                      <a:r>
                        <a:rPr lang="en-US" sz="1300" b="0" i="0" u="none" strike="noStrike" dirty="0">
                          <a:solidFill>
                            <a:srgbClr val="000000"/>
                          </a:solidFill>
                          <a:effectLst/>
                          <a:latin typeface="Calibri" panose="020F0502020204030204" pitchFamily="34" charset="0"/>
                        </a:rPr>
                        <a:t>Monday</a:t>
                      </a:r>
                    </a:p>
                  </a:txBody>
                  <a:tcPr marL="9525" marR="9525" marT="9525" marB="0" anchor="b">
                    <a:lnL>
                      <a:noFill/>
                    </a:lnL>
                    <a:lnR>
                      <a:noFill/>
                    </a:lnR>
                    <a:lnT>
                      <a:noFill/>
                    </a:lnT>
                    <a:lnB>
                      <a:noFill/>
                    </a:lnB>
                  </a:tcPr>
                </a:tc>
                <a:tc gridSpan="2">
                  <a:txBody>
                    <a:bodyPr/>
                    <a:lstStyle/>
                    <a:p>
                      <a:pPr algn="l" fontAlgn="b"/>
                      <a:r>
                        <a:rPr lang="en-US" sz="1300" b="0" i="0" u="none" strike="noStrike" dirty="0">
                          <a:solidFill>
                            <a:srgbClr val="000000"/>
                          </a:solidFill>
                          <a:effectLst/>
                          <a:latin typeface="Calibri" panose="020F0502020204030204" pitchFamily="34" charset="0"/>
                        </a:rPr>
                        <a:t>Business Starts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r>
                        <a:rPr lang="en-US" sz="1300" b="0" i="0" u="none" strike="noStrike" dirty="0">
                          <a:solidFill>
                            <a:srgbClr val="000000"/>
                          </a:solidFill>
                          <a:effectLst/>
                          <a:latin typeface="Calibri" panose="020F0502020204030204" pitchFamily="34" charset="0"/>
                        </a:rPr>
                        <a:t>Earns 1 day per diem and nights lodging</a:t>
                      </a:r>
                    </a:p>
                  </a:txBody>
                  <a:tcPr marL="9525" marR="9525" marT="9525" marB="0" anchor="b">
                    <a:lnL>
                      <a:noFill/>
                    </a:lnL>
                    <a:lnR>
                      <a:noFill/>
                    </a:lnR>
                    <a:lnT>
                      <a:noFill/>
                    </a:lnT>
                    <a:lnB>
                      <a:noFill/>
                    </a:lnB>
                  </a:tcPr>
                </a:tc>
                <a:extLst>
                  <a:ext uri="{0D108BD9-81ED-4DB2-BD59-A6C34878D82A}">
                    <a16:rowId xmlns:a16="http://schemas.microsoft.com/office/drawing/2014/main" val="10018"/>
                  </a:ext>
                </a:extLst>
              </a:tr>
            </a:tbl>
          </a:graphicData>
        </a:graphic>
      </p:graphicFrame>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6</a:t>
            </a:fld>
            <a:endParaRPr lang="en-US"/>
          </a:p>
        </p:txBody>
      </p:sp>
    </p:spTree>
    <p:extLst>
      <p:ext uri="{BB962C8B-B14F-4D97-AF65-F5344CB8AC3E}">
        <p14:creationId xmlns:p14="http://schemas.microsoft.com/office/powerpoint/2010/main" val="1725503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37554"/>
            <a:ext cx="8229600" cy="365040"/>
          </a:xfrm>
        </p:spPr>
        <p:txBody>
          <a:bodyPr>
            <a:noAutofit/>
          </a:bodyPr>
          <a:lstStyle/>
          <a:p>
            <a:r>
              <a:rPr lang="en-US" sz="4000" dirty="0" smtClean="0">
                <a:latin typeface="Minion Pro"/>
              </a:rPr>
              <a:t>Seat Upgrades</a:t>
            </a:r>
            <a:endParaRPr lang="en-US" sz="4000" dirty="0">
              <a:latin typeface="Minion Pro"/>
            </a:endParaRPr>
          </a:p>
        </p:txBody>
      </p:sp>
      <p:sp>
        <p:nvSpPr>
          <p:cNvPr id="3" name="Content Placeholder 2"/>
          <p:cNvSpPr>
            <a:spLocks noGrp="1"/>
          </p:cNvSpPr>
          <p:nvPr>
            <p:ph idx="1"/>
          </p:nvPr>
        </p:nvSpPr>
        <p:spPr>
          <a:xfrm>
            <a:off x="304800" y="1147354"/>
            <a:ext cx="8534400" cy="4985591"/>
          </a:xfrm>
        </p:spPr>
        <p:txBody>
          <a:bodyPr>
            <a:normAutofit/>
          </a:bodyPr>
          <a:lstStyle/>
          <a:p>
            <a:r>
              <a:rPr lang="en-US" dirty="0" err="1" smtClean="0">
                <a:latin typeface="Minion Pro"/>
              </a:rPr>
              <a:t>JLab</a:t>
            </a:r>
            <a:r>
              <a:rPr lang="en-US" dirty="0" smtClean="0">
                <a:latin typeface="Minion Pro"/>
              </a:rPr>
              <a:t> </a:t>
            </a:r>
            <a:r>
              <a:rPr lang="en-US" dirty="0" smtClean="0">
                <a:latin typeface="Minion Pro"/>
              </a:rPr>
              <a:t>Policy</a:t>
            </a:r>
          </a:p>
          <a:p>
            <a:pPr lvl="1"/>
            <a:r>
              <a:rPr lang="en-US" dirty="0" smtClean="0"/>
              <a:t>Seat upgrades are considered personal preference and not reimbursed with contract funds,</a:t>
            </a:r>
            <a:endParaRPr lang="en-US" dirty="0"/>
          </a:p>
          <a:p>
            <a:pPr lvl="1"/>
            <a:r>
              <a:rPr lang="en-US" dirty="0" smtClean="0"/>
              <a:t>If no seat is assigned prior to arriving at airport, go to the airline counter, they must give you a seat at no additional cost</a:t>
            </a:r>
          </a:p>
          <a:p>
            <a:pPr lvl="2"/>
            <a:r>
              <a:rPr lang="en-US" dirty="0" smtClean="0"/>
              <a:t>Trend has been that seats are being assigned prior to boarding pass availability</a:t>
            </a:r>
          </a:p>
          <a:p>
            <a:pPr lvl="3"/>
            <a:r>
              <a:rPr lang="en-US" dirty="0" smtClean="0"/>
              <a:t>Concur system will continue to pre-assign seats as airlines release inventory</a:t>
            </a:r>
          </a:p>
        </p:txBody>
      </p:sp>
      <p:sp>
        <p:nvSpPr>
          <p:cNvPr id="4" name="Date Placeholder 3"/>
          <p:cNvSpPr>
            <a:spLocks noGrp="1"/>
          </p:cNvSpPr>
          <p:nvPr>
            <p:ph type="dt" sz="half" idx="10"/>
          </p:nvPr>
        </p:nvSpPr>
        <p:spPr/>
        <p:txBody>
          <a:bodyPr/>
          <a:lstStyle/>
          <a:p>
            <a:fld id="{3A9A663D-15F8-9A44-9712-59ED5784CF5E}" type="datetime1">
              <a:rPr lang="en-US" smtClean="0"/>
              <a:pPr/>
              <a:t>2/19/2021</a:t>
            </a:fld>
            <a:endParaRPr lang="en-US"/>
          </a:p>
        </p:txBody>
      </p:sp>
      <p:sp>
        <p:nvSpPr>
          <p:cNvPr id="5" name="Slide Number Placeholder 4"/>
          <p:cNvSpPr>
            <a:spLocks noGrp="1"/>
          </p:cNvSpPr>
          <p:nvPr>
            <p:ph type="sldNum" sz="quarter" idx="12"/>
          </p:nvPr>
        </p:nvSpPr>
        <p:spPr/>
        <p:txBody>
          <a:bodyPr/>
          <a:lstStyle/>
          <a:p>
            <a:fld id="{B58F48A6-A3E1-4848-9AC3-B43F560BE4FE}" type="slidenum">
              <a:rPr lang="en-US" smtClean="0"/>
              <a:pPr/>
              <a:t>7</a:t>
            </a:fld>
            <a:endParaRPr lang="en-US"/>
          </a:p>
        </p:txBody>
      </p:sp>
    </p:spTree>
    <p:extLst>
      <p:ext uri="{BB962C8B-B14F-4D97-AF65-F5344CB8AC3E}">
        <p14:creationId xmlns:p14="http://schemas.microsoft.com/office/powerpoint/2010/main" val="3426978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st Comparison and 14Hr Rule June 20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ost Comparison and 14Hr Rule June 2017" id="{1F71E9AF-D893-4D3F-94E7-6E3E59468521}" vid="{055B1B8B-146E-423D-8F59-89A6B1C2D2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Cost Comparison and 14Hr Rule June 2017</Template>
  <TotalTime>299</TotalTime>
  <Words>932</Words>
  <Application>Microsoft Office PowerPoint</Application>
  <PresentationFormat>On-screen Show (4:3)</PresentationFormat>
  <Paragraphs>118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Minion Pro</vt:lpstr>
      <vt:lpstr>tahoma</vt:lpstr>
      <vt:lpstr>Cost Comparison and 14Hr Rule June 2017</vt:lpstr>
      <vt:lpstr>Travel Guidance</vt:lpstr>
      <vt:lpstr>Cost Comparison</vt:lpstr>
      <vt:lpstr>Comparison Continued</vt:lpstr>
      <vt:lpstr>Travel Days to Meet Business Need</vt:lpstr>
      <vt:lpstr>14 Hour Rule</vt:lpstr>
      <vt:lpstr>14 Hour Rule Examples</vt:lpstr>
      <vt:lpstr>Seat Upgrades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Travel Guidance</dc:title>
  <dc:creator>Pam Turk</dc:creator>
  <cp:lastModifiedBy>Jenita Everett</cp:lastModifiedBy>
  <cp:revision>58</cp:revision>
  <cp:lastPrinted>2017-06-05T15:02:58Z</cp:lastPrinted>
  <dcterms:created xsi:type="dcterms:W3CDTF">2017-06-02T19:43:10Z</dcterms:created>
  <dcterms:modified xsi:type="dcterms:W3CDTF">2021-02-19T18:32:55Z</dcterms:modified>
</cp:coreProperties>
</file>