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3" r:id="rId4"/>
    <p:sldId id="274" r:id="rId5"/>
    <p:sldId id="275" r:id="rId6"/>
    <p:sldId id="276" r:id="rId7"/>
    <p:sldId id="270" r:id="rId8"/>
    <p:sldId id="260" r:id="rId9"/>
    <p:sldId id="261" r:id="rId10"/>
    <p:sldId id="262" r:id="rId11"/>
    <p:sldId id="263" r:id="rId12"/>
    <p:sldId id="264" r:id="rId13"/>
    <p:sldId id="265" r:id="rId14"/>
    <p:sldId id="277" r:id="rId15"/>
    <p:sldId id="266" r:id="rId16"/>
    <p:sldId id="278" r:id="rId17"/>
    <p:sldId id="279" r:id="rId18"/>
    <p:sldId id="280" r:id="rId19"/>
    <p:sldId id="267" r:id="rId20"/>
    <p:sldId id="258" r:id="rId21"/>
    <p:sldId id="269" r:id="rId22"/>
    <p:sldId id="26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618" autoAdjust="0"/>
  </p:normalViewPr>
  <p:slideViewPr>
    <p:cSldViewPr snapToGrid="0">
      <p:cViewPr varScale="1">
        <p:scale>
          <a:sx n="114" d="100"/>
          <a:sy n="114" d="100"/>
        </p:scale>
        <p:origin x="1956" y="10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9BFE95C-34EF-4B46-A767-BB6BA4CAC8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A4E294A4-B5B6-4316-A305-0704C903481E}"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441876B1-70CC-481C-9384-1DA27BA2F70E}"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441876B1-70CC-481C-9384-1DA27BA2F70E}" type="slidenum">
              <a:rPr lang="en-US"/>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847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441876B1-70CC-481C-9384-1DA27BA2F70E}" type="slidenum">
              <a:rPr lang="en-US"/>
              <a:pPr/>
              <a:t>4</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1133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EBA3C8C-BD5B-4FCC-8F6E-9DA0D41866EE}" type="slidenum">
              <a:rPr lang="en-US"/>
              <a:pPr/>
              <a:t>20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EBA3C8C-BD5B-4FCC-8F6E-9DA0D41866EE}" type="slidenum">
              <a:rPr lang="en-US"/>
              <a:pPr/>
              <a:t>21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9019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EBA3C8C-BD5B-4FCC-8F6E-9DA0D41866EE}" type="slidenum">
              <a:rPr lang="en-US"/>
              <a:pPr/>
              <a:t>22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52152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825" y="404813"/>
            <a:ext cx="5327650" cy="750887"/>
          </a:xfrm>
        </p:spPr>
        <p:txBody>
          <a:bodyPr/>
          <a:lstStyle>
            <a:lvl1pPr>
              <a:defRPr sz="2800" b="1"/>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250825" y="112553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64163" y="476250"/>
            <a:ext cx="1655762" cy="5688013"/>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395288" y="476250"/>
            <a:ext cx="4816475"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468313" y="1268413"/>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3819525" y="1268413"/>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468313" y="1268413"/>
            <a:ext cx="6551612"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8.xml"/><Relationship Id="rId7" Type="http://schemas.openxmlformats.org/officeDocument/2006/relationships/image" Target="../media/image2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image" Target="../media/image30.png"/><Relationship Id="rId5" Type="http://schemas.openxmlformats.org/officeDocument/2006/relationships/tags" Target="../tags/tag20.xml"/><Relationship Id="rId10" Type="http://schemas.openxmlformats.org/officeDocument/2006/relationships/image" Target="../media/image29.png"/><Relationship Id="rId4" Type="http://schemas.openxmlformats.org/officeDocument/2006/relationships/tags" Target="../tags/tag19.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7.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40.png"/><Relationship Id="rId5" Type="http://schemas.openxmlformats.org/officeDocument/2006/relationships/tags" Target="../tags/tag29.xml"/><Relationship Id="rId10" Type="http://schemas.openxmlformats.org/officeDocument/2006/relationships/image" Target="../media/image39.png"/><Relationship Id="rId4" Type="http://schemas.openxmlformats.org/officeDocument/2006/relationships/tags" Target="../tags/tag28.xm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cl.northwestern.edu/netlogo/models/Pac-Ma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xml"/><Relationship Id="rId7" Type="http://schemas.openxmlformats.org/officeDocument/2006/relationships/image" Target="../media/image1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7.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xml"/><Relationship Id="rId7"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xml"/><Relationship Id="rId7" Type="http://schemas.openxmlformats.org/officeDocument/2006/relationships/image" Target="../media/image2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364F8-C37A-40B3-987B-A8BF046EC2C3}"/>
              </a:ext>
            </a:extLst>
          </p:cNvPr>
          <p:cNvSpPr/>
          <p:nvPr/>
        </p:nvSpPr>
        <p:spPr>
          <a:xfrm>
            <a:off x="730641" y="764704"/>
            <a:ext cx="7975261"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Scattering on a Finite,</a:t>
            </a:r>
          </a:p>
          <a:p>
            <a:pPr algn="ctr"/>
            <a:r>
              <a:rPr lang="en-US" sz="5400" b="1" dirty="0" err="1">
                <a:ln w="6600">
                  <a:solidFill>
                    <a:schemeClr val="accent2"/>
                  </a:solidFill>
                  <a:prstDash val="solid"/>
                </a:ln>
                <a:solidFill>
                  <a:srgbClr val="FFFFFF"/>
                </a:solidFill>
                <a:effectLst>
                  <a:outerShdw dist="38100" dir="2700000" algn="tl" rotWithShape="0">
                    <a:schemeClr val="accent2"/>
                  </a:outerShdw>
                </a:effectLst>
              </a:rPr>
              <a:t>Minkowski</a:t>
            </a:r>
            <a:r>
              <a:rPr lang="en-US" sz="5400" b="1" dirty="0">
                <a:ln w="6600">
                  <a:solidFill>
                    <a:schemeClr val="accent2"/>
                  </a:solidFill>
                  <a:prstDash val="solid"/>
                </a:ln>
                <a:solidFill>
                  <a:srgbClr val="FFFFFF"/>
                </a:solidFill>
                <a:effectLst>
                  <a:outerShdw dist="38100" dir="2700000" algn="tl" rotWithShape="0">
                    <a:schemeClr val="accent2"/>
                  </a:outerShdw>
                </a:effectLst>
              </a:rPr>
              <a:t> 1+1D Lattice</a:t>
            </a:r>
          </a:p>
        </p:txBody>
      </p:sp>
      <p:sp>
        <p:nvSpPr>
          <p:cNvPr id="3" name="TextBox 2">
            <a:extLst>
              <a:ext uri="{FF2B5EF4-FFF2-40B4-BE49-F238E27FC236}">
                <a16:creationId xmlns:a16="http://schemas.microsoft.com/office/drawing/2014/main" id="{1DFDDD09-2838-4A7E-A0E1-47EEB6A1E353}"/>
              </a:ext>
            </a:extLst>
          </p:cNvPr>
          <p:cNvSpPr txBox="1"/>
          <p:nvPr/>
        </p:nvSpPr>
        <p:spPr>
          <a:xfrm>
            <a:off x="730641" y="3689059"/>
            <a:ext cx="6349667" cy="1815882"/>
          </a:xfrm>
          <a:prstGeom prst="rect">
            <a:avLst/>
          </a:prstGeom>
          <a:noFill/>
        </p:spPr>
        <p:txBody>
          <a:bodyPr wrap="square" rtlCol="0">
            <a:spAutoFit/>
          </a:bodyPr>
          <a:lstStyle/>
          <a:p>
            <a:r>
              <a:rPr lang="en-GB" sz="2800" dirty="0" err="1">
                <a:solidFill>
                  <a:schemeClr val="bg1"/>
                </a:solidFill>
              </a:rPr>
              <a:t>Alexandru</a:t>
            </a:r>
            <a:r>
              <a:rPr lang="en-GB" sz="2800" dirty="0">
                <a:solidFill>
                  <a:schemeClr val="bg1"/>
                </a:solidFill>
              </a:rPr>
              <a:t> M. Sturzu</a:t>
            </a:r>
          </a:p>
          <a:p>
            <a:r>
              <a:rPr lang="en-GB" sz="2800" dirty="0">
                <a:solidFill>
                  <a:schemeClr val="bg1"/>
                </a:solidFill>
              </a:rPr>
              <a:t>Raúl A. </a:t>
            </a:r>
            <a:r>
              <a:rPr lang="en-GB" sz="2800" dirty="0" err="1">
                <a:solidFill>
                  <a:schemeClr val="bg1"/>
                </a:solidFill>
              </a:rPr>
              <a:t>Briceño</a:t>
            </a:r>
            <a:endParaRPr lang="en-GB" sz="2800" dirty="0">
              <a:solidFill>
                <a:schemeClr val="bg1"/>
              </a:solidFill>
            </a:endParaRPr>
          </a:p>
          <a:p>
            <a:r>
              <a:rPr lang="en-GB" sz="2800" dirty="0">
                <a:solidFill>
                  <a:schemeClr val="bg1"/>
                </a:solidFill>
              </a:rPr>
              <a:t>Maxwell T. Hansen</a:t>
            </a:r>
          </a:p>
          <a:p>
            <a:endParaRPr lang="en-GB" sz="2800" dirty="0">
              <a:solidFill>
                <a:schemeClr val="bg1"/>
              </a:solidFill>
            </a:endParaRPr>
          </a:p>
        </p:txBody>
      </p:sp>
      <p:pic>
        <p:nvPicPr>
          <p:cNvPr id="5" name="Picture 4">
            <a:extLst>
              <a:ext uri="{FF2B5EF4-FFF2-40B4-BE49-F238E27FC236}">
                <a16:creationId xmlns:a16="http://schemas.microsoft.com/office/drawing/2014/main" id="{B402167C-E7CF-4613-9151-46E3C138E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35" y="5857188"/>
            <a:ext cx="3200001" cy="544348"/>
          </a:xfrm>
          <a:prstGeom prst="rect">
            <a:avLst/>
          </a:prstGeom>
        </p:spPr>
      </p:pic>
      <p:pic>
        <p:nvPicPr>
          <p:cNvPr id="9" name="Picture 8">
            <a:extLst>
              <a:ext uri="{FF2B5EF4-FFF2-40B4-BE49-F238E27FC236}">
                <a16:creationId xmlns:a16="http://schemas.microsoft.com/office/drawing/2014/main" id="{FC7D3B8D-0F73-4DF0-9595-BE08E479D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866" y="5637989"/>
            <a:ext cx="1002588" cy="1003171"/>
          </a:xfrm>
          <a:prstGeom prst="rect">
            <a:avLst/>
          </a:prstGeom>
        </p:spPr>
      </p:pic>
      <p:pic>
        <p:nvPicPr>
          <p:cNvPr id="11" name="Picture 10">
            <a:extLst>
              <a:ext uri="{FF2B5EF4-FFF2-40B4-BE49-F238E27FC236}">
                <a16:creationId xmlns:a16="http://schemas.microsoft.com/office/drawing/2014/main" id="{1B149367-F592-4BD5-BABD-538C48D53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4379" y="5733505"/>
            <a:ext cx="1002588" cy="812140"/>
          </a:xfrm>
          <a:prstGeom prst="rect">
            <a:avLst/>
          </a:prstGeom>
        </p:spPr>
      </p:pic>
      <p:sp>
        <p:nvSpPr>
          <p:cNvPr id="14" name="Rectangle 13">
            <a:extLst>
              <a:ext uri="{FF2B5EF4-FFF2-40B4-BE49-F238E27FC236}">
                <a16:creationId xmlns:a16="http://schemas.microsoft.com/office/drawing/2014/main" id="{762C6D24-8FB7-4DA6-9DF8-7AE77D4E003F}"/>
              </a:ext>
            </a:extLst>
          </p:cNvPr>
          <p:cNvSpPr/>
          <p:nvPr/>
        </p:nvSpPr>
        <p:spPr>
          <a:xfrm>
            <a:off x="3552737" y="5857189"/>
            <a:ext cx="2724743" cy="50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6F699AF-12E4-4D59-AE3A-8BD870994D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2736" y="5876774"/>
            <a:ext cx="2724743" cy="505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1A6D-CB0A-46A9-96BE-1A23091F60B0}"/>
              </a:ext>
            </a:extLst>
          </p:cNvPr>
          <p:cNvSpPr>
            <a:spLocks noGrp="1"/>
          </p:cNvSpPr>
          <p:nvPr>
            <p:ph type="title"/>
          </p:nvPr>
        </p:nvSpPr>
        <p:spPr>
          <a:xfrm>
            <a:off x="395288" y="476250"/>
            <a:ext cx="8641208" cy="508000"/>
          </a:xfrm>
        </p:spPr>
        <p:txBody>
          <a:bodyPr/>
          <a:lstStyle/>
          <a:p>
            <a:r>
              <a:rPr lang="en-GB" dirty="0"/>
              <a:t>Finite Volume Scattering Amplitude Analogue</a:t>
            </a:r>
            <a:endParaRPr lang="en-US" dirty="0"/>
          </a:p>
        </p:txBody>
      </p:sp>
      <p:sp>
        <p:nvSpPr>
          <p:cNvPr id="3" name="Content Placeholder 2">
            <a:extLst>
              <a:ext uri="{FF2B5EF4-FFF2-40B4-BE49-F238E27FC236}">
                <a16:creationId xmlns:a16="http://schemas.microsoft.com/office/drawing/2014/main" id="{F1A07BE0-9D2B-42C9-9EA9-3E5F96911F4A}"/>
              </a:ext>
            </a:extLst>
          </p:cNvPr>
          <p:cNvSpPr>
            <a:spLocks noGrp="1"/>
          </p:cNvSpPr>
          <p:nvPr>
            <p:ph idx="1"/>
          </p:nvPr>
        </p:nvSpPr>
        <p:spPr>
          <a:xfrm>
            <a:off x="468312" y="1268413"/>
            <a:ext cx="8280151" cy="4895850"/>
          </a:xfrm>
        </p:spPr>
        <p:txBody>
          <a:bodyPr/>
          <a:lstStyle/>
          <a:p>
            <a:r>
              <a:rPr lang="en-GB" sz="2000" dirty="0">
                <a:latin typeface="+mj-lt"/>
              </a:rPr>
              <a:t>The finite volume scattering amplitude analogue is given by:</a:t>
            </a:r>
          </a:p>
          <a:p>
            <a:endParaRPr lang="en-GB" sz="2000" dirty="0">
              <a:latin typeface="+mj-lt"/>
            </a:endParaRPr>
          </a:p>
          <a:p>
            <a:endParaRPr lang="en-GB" sz="2000" dirty="0">
              <a:latin typeface="+mj-lt"/>
            </a:endParaRPr>
          </a:p>
          <a:p>
            <a:endParaRPr lang="en-GB" sz="2000" dirty="0">
              <a:latin typeface="+mj-lt"/>
            </a:endParaRPr>
          </a:p>
          <a:p>
            <a:r>
              <a:rPr lang="en-GB" sz="2000" dirty="0">
                <a:latin typeface="+mj-lt"/>
              </a:rPr>
              <a:t>Where          is the previously derived scattering amplitude and      is a geometric function defined as:</a:t>
            </a:r>
          </a:p>
          <a:p>
            <a:endParaRPr lang="en-GB" sz="2000" dirty="0">
              <a:latin typeface="+mj-lt"/>
            </a:endParaRPr>
          </a:p>
          <a:p>
            <a:endParaRPr lang="en-GB" sz="2000" dirty="0">
              <a:latin typeface="+mj-lt"/>
            </a:endParaRPr>
          </a:p>
          <a:p>
            <a:endParaRPr lang="en-GB" sz="2000" dirty="0">
              <a:latin typeface="+mj-lt"/>
            </a:endParaRPr>
          </a:p>
          <a:p>
            <a:endParaRPr lang="en-GB" sz="2000" dirty="0">
              <a:latin typeface="+mj-lt"/>
            </a:endParaRPr>
          </a:p>
          <a:p>
            <a:r>
              <a:rPr lang="en-GB" sz="2000" dirty="0">
                <a:latin typeface="+mj-lt"/>
              </a:rPr>
              <a:t>Which simplifies to: </a:t>
            </a:r>
            <a:endParaRPr lang="en-US" sz="2000" dirty="0">
              <a:latin typeface="+mj-lt"/>
            </a:endParaRPr>
          </a:p>
        </p:txBody>
      </p:sp>
      <p:pic>
        <p:nvPicPr>
          <p:cNvPr id="5" name="Picture 4">
            <a:extLst>
              <a:ext uri="{FF2B5EF4-FFF2-40B4-BE49-F238E27FC236}">
                <a16:creationId xmlns:a16="http://schemas.microsoft.com/office/drawing/2014/main" id="{ABC35C72-2259-42F7-B1FE-B4E7825CFC6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547664" y="1940931"/>
            <a:ext cx="5124664" cy="600968"/>
          </a:xfrm>
          <a:prstGeom prst="rect">
            <a:avLst/>
          </a:prstGeom>
        </p:spPr>
      </p:pic>
      <p:pic>
        <p:nvPicPr>
          <p:cNvPr id="9" name="Picture 8">
            <a:extLst>
              <a:ext uri="{FF2B5EF4-FFF2-40B4-BE49-F238E27FC236}">
                <a16:creationId xmlns:a16="http://schemas.microsoft.com/office/drawing/2014/main" id="{3FF5FCBE-F6F7-4AB2-8619-A340E522559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763688" y="2780928"/>
            <a:ext cx="449884" cy="251510"/>
          </a:xfrm>
          <a:prstGeom prst="rect">
            <a:avLst/>
          </a:prstGeom>
        </p:spPr>
      </p:pic>
      <p:pic>
        <p:nvPicPr>
          <p:cNvPr id="11" name="Picture 10">
            <a:extLst>
              <a:ext uri="{FF2B5EF4-FFF2-40B4-BE49-F238E27FC236}">
                <a16:creationId xmlns:a16="http://schemas.microsoft.com/office/drawing/2014/main" id="{5C015C3A-E701-4E0A-86A8-AFE8C132873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8003097" y="2860248"/>
            <a:ext cx="181333" cy="172190"/>
          </a:xfrm>
          <a:prstGeom prst="rect">
            <a:avLst/>
          </a:prstGeom>
        </p:spPr>
      </p:pic>
      <p:pic>
        <p:nvPicPr>
          <p:cNvPr id="17" name="Picture 16">
            <a:extLst>
              <a:ext uri="{FF2B5EF4-FFF2-40B4-BE49-F238E27FC236}">
                <a16:creationId xmlns:a16="http://schemas.microsoft.com/office/drawing/2014/main" id="{DDFC695E-C35C-4A36-8646-DE93956D7B9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18606" y="3636358"/>
            <a:ext cx="7893085" cy="1028708"/>
          </a:xfrm>
          <a:prstGeom prst="rect">
            <a:avLst/>
          </a:prstGeom>
        </p:spPr>
      </p:pic>
      <p:pic>
        <p:nvPicPr>
          <p:cNvPr id="19" name="Picture 18">
            <a:extLst>
              <a:ext uri="{FF2B5EF4-FFF2-40B4-BE49-F238E27FC236}">
                <a16:creationId xmlns:a16="http://schemas.microsoft.com/office/drawing/2014/main" id="{21851EA3-C412-4214-B34E-2606F30AE089}"/>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422910" y="4966462"/>
            <a:ext cx="2484475" cy="953460"/>
          </a:xfrm>
          <a:prstGeom prst="rect">
            <a:avLst/>
          </a:prstGeom>
        </p:spPr>
      </p:pic>
    </p:spTree>
    <p:extLst>
      <p:ext uri="{BB962C8B-B14F-4D97-AF65-F5344CB8AC3E}">
        <p14:creationId xmlns:p14="http://schemas.microsoft.com/office/powerpoint/2010/main" val="179864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5CE3-4BE2-475A-85C7-641DA8F9D5A3}"/>
              </a:ext>
            </a:extLst>
          </p:cNvPr>
          <p:cNvSpPr>
            <a:spLocks noGrp="1"/>
          </p:cNvSpPr>
          <p:nvPr>
            <p:ph type="title"/>
          </p:nvPr>
        </p:nvSpPr>
        <p:spPr>
          <a:xfrm>
            <a:off x="395288" y="476250"/>
            <a:ext cx="8641208" cy="508000"/>
          </a:xfrm>
        </p:spPr>
        <p:txBody>
          <a:bodyPr/>
          <a:lstStyle/>
          <a:p>
            <a:r>
              <a:rPr lang="en-GB" dirty="0"/>
              <a:t>Finite Volume Scattering Amplitude Analogue</a:t>
            </a:r>
            <a:endParaRPr lang="en-US" dirty="0"/>
          </a:p>
        </p:txBody>
      </p:sp>
      <p:sp>
        <p:nvSpPr>
          <p:cNvPr id="3" name="Content Placeholder 2">
            <a:extLst>
              <a:ext uri="{FF2B5EF4-FFF2-40B4-BE49-F238E27FC236}">
                <a16:creationId xmlns:a16="http://schemas.microsoft.com/office/drawing/2014/main" id="{DECB7A02-B5C3-4197-8C07-212B4728423F}"/>
              </a:ext>
            </a:extLst>
          </p:cNvPr>
          <p:cNvSpPr>
            <a:spLocks noGrp="1"/>
          </p:cNvSpPr>
          <p:nvPr>
            <p:ph idx="1"/>
          </p:nvPr>
        </p:nvSpPr>
        <p:spPr>
          <a:xfrm>
            <a:off x="468312" y="1268413"/>
            <a:ext cx="8496175" cy="4895850"/>
          </a:xfrm>
        </p:spPr>
        <p:txBody>
          <a:bodyPr/>
          <a:lstStyle/>
          <a:p>
            <a:r>
              <a:rPr lang="en-GB" sz="2000" dirty="0">
                <a:latin typeface="+mj-lt"/>
              </a:rPr>
              <a:t>Producing a new form of            </a:t>
            </a:r>
            <a:endParaRPr lang="en-US" sz="2000" dirty="0">
              <a:latin typeface="+mj-lt"/>
            </a:endParaRPr>
          </a:p>
        </p:txBody>
      </p:sp>
      <p:pic>
        <p:nvPicPr>
          <p:cNvPr id="5" name="Picture 4">
            <a:extLst>
              <a:ext uri="{FF2B5EF4-FFF2-40B4-BE49-F238E27FC236}">
                <a16:creationId xmlns:a16="http://schemas.microsoft.com/office/drawing/2014/main" id="{D21CD2B9-CD32-44E3-8887-71BC26E4989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79912" y="1340768"/>
            <a:ext cx="670328" cy="288032"/>
          </a:xfrm>
          <a:prstGeom prst="rect">
            <a:avLst/>
          </a:prstGeom>
        </p:spPr>
      </p:pic>
      <p:pic>
        <p:nvPicPr>
          <p:cNvPr id="9" name="Picture 8">
            <a:extLst>
              <a:ext uri="{FF2B5EF4-FFF2-40B4-BE49-F238E27FC236}">
                <a16:creationId xmlns:a16="http://schemas.microsoft.com/office/drawing/2014/main" id="{DCB40DFA-38C1-4BBF-9FA5-8CE357479114}"/>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566037" y="1117947"/>
            <a:ext cx="3195803" cy="733674"/>
          </a:xfrm>
          <a:prstGeom prst="rect">
            <a:avLst/>
          </a:prstGeom>
        </p:spPr>
      </p:pic>
      <p:pic>
        <p:nvPicPr>
          <p:cNvPr id="7" name="Picture 6" descr="A close up of a map&#10;&#10;Description automatically generated">
            <a:extLst>
              <a:ext uri="{FF2B5EF4-FFF2-40B4-BE49-F238E27FC236}">
                <a16:creationId xmlns:a16="http://schemas.microsoft.com/office/drawing/2014/main" id="{A925A9E9-DD9E-40AA-A76F-8A474CCB99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320" y="2002086"/>
            <a:ext cx="8135368" cy="4787719"/>
          </a:xfrm>
          <a:prstGeom prst="rect">
            <a:avLst/>
          </a:prstGeom>
        </p:spPr>
      </p:pic>
    </p:spTree>
    <p:extLst>
      <p:ext uri="{BB962C8B-B14F-4D97-AF65-F5344CB8AC3E}">
        <p14:creationId xmlns:p14="http://schemas.microsoft.com/office/powerpoint/2010/main" val="121473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3FE9-1F25-47C6-B79F-76085D246A2C}"/>
              </a:ext>
            </a:extLst>
          </p:cNvPr>
          <p:cNvSpPr>
            <a:spLocks noGrp="1"/>
          </p:cNvSpPr>
          <p:nvPr>
            <p:ph type="title"/>
          </p:nvPr>
        </p:nvSpPr>
        <p:spPr>
          <a:xfrm>
            <a:off x="468312" y="220180"/>
            <a:ext cx="8497192" cy="508000"/>
          </a:xfrm>
        </p:spPr>
        <p:txBody>
          <a:bodyPr/>
          <a:lstStyle/>
          <a:p>
            <a:r>
              <a:rPr lang="en-GB" dirty="0"/>
              <a:t>Volume Dependence of Finite Volume Energy</a:t>
            </a:r>
            <a:endParaRPr lang="en-US" dirty="0"/>
          </a:p>
        </p:txBody>
      </p:sp>
      <p:sp>
        <p:nvSpPr>
          <p:cNvPr id="3" name="Content Placeholder 2">
            <a:extLst>
              <a:ext uri="{FF2B5EF4-FFF2-40B4-BE49-F238E27FC236}">
                <a16:creationId xmlns:a16="http://schemas.microsoft.com/office/drawing/2014/main" id="{E55F5D79-039D-4CD1-AAFB-07D583BBFCD3}"/>
              </a:ext>
            </a:extLst>
          </p:cNvPr>
          <p:cNvSpPr>
            <a:spLocks noGrp="1"/>
          </p:cNvSpPr>
          <p:nvPr>
            <p:ph idx="1"/>
          </p:nvPr>
        </p:nvSpPr>
        <p:spPr>
          <a:xfrm>
            <a:off x="468312" y="861212"/>
            <a:ext cx="8280151" cy="2016571"/>
          </a:xfrm>
        </p:spPr>
        <p:txBody>
          <a:bodyPr/>
          <a:lstStyle/>
          <a:p>
            <a:r>
              <a:rPr lang="en-GB" sz="2000" dirty="0">
                <a:latin typeface="+mj-lt"/>
              </a:rPr>
              <a:t>Finite Volume Energy was plotted as a function of volume length.</a:t>
            </a:r>
          </a:p>
          <a:p>
            <a:r>
              <a:rPr lang="en-GB" sz="2000" dirty="0">
                <a:latin typeface="+mj-lt"/>
              </a:rPr>
              <a:t>Need to look at quantization condition:		      , sample first few energies when condition is met, then increment </a:t>
            </a:r>
          </a:p>
          <a:p>
            <a:r>
              <a:rPr lang="en-GB" sz="2000" dirty="0">
                <a:latin typeface="+mj-lt"/>
              </a:rPr>
              <a:t>These conditions are obtained via the </a:t>
            </a:r>
            <a:r>
              <a:rPr lang="en-GB" sz="2000" dirty="0" err="1">
                <a:latin typeface="+mj-lt"/>
              </a:rPr>
              <a:t>Lüscher</a:t>
            </a:r>
            <a:r>
              <a:rPr lang="en-GB" sz="2000" dirty="0">
                <a:latin typeface="+mj-lt"/>
              </a:rPr>
              <a:t> formalism</a:t>
            </a:r>
          </a:p>
          <a:p>
            <a:endParaRPr lang="en-US" sz="2000" dirty="0">
              <a:latin typeface="+mj-lt"/>
            </a:endParaRPr>
          </a:p>
        </p:txBody>
      </p:sp>
      <p:pic>
        <p:nvPicPr>
          <p:cNvPr id="5" name="Picture 4">
            <a:extLst>
              <a:ext uri="{FF2B5EF4-FFF2-40B4-BE49-F238E27FC236}">
                <a16:creationId xmlns:a16="http://schemas.microsoft.com/office/drawing/2014/main" id="{4EF2BD50-C500-4AA3-BA07-142F31F228D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22320" y="1317014"/>
            <a:ext cx="2021988" cy="288032"/>
          </a:xfrm>
          <a:prstGeom prst="rect">
            <a:avLst/>
          </a:prstGeom>
        </p:spPr>
      </p:pic>
      <p:pic>
        <p:nvPicPr>
          <p:cNvPr id="7" name="Picture 6">
            <a:extLst>
              <a:ext uri="{FF2B5EF4-FFF2-40B4-BE49-F238E27FC236}">
                <a16:creationId xmlns:a16="http://schemas.microsoft.com/office/drawing/2014/main" id="{33D52492-7C7A-4A63-9B31-9126166AC4C7}"/>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236296" y="1605046"/>
            <a:ext cx="216024" cy="241689"/>
          </a:xfrm>
          <a:prstGeom prst="rect">
            <a:avLst/>
          </a:prstGeom>
        </p:spPr>
      </p:pic>
      <p:pic>
        <p:nvPicPr>
          <p:cNvPr id="9" name="Picture 8" descr="A close up of a map&#10;&#10;Description automatically generated">
            <a:extLst>
              <a:ext uri="{FF2B5EF4-FFF2-40B4-BE49-F238E27FC236}">
                <a16:creationId xmlns:a16="http://schemas.microsoft.com/office/drawing/2014/main" id="{04E1A42A-2DF1-4CAF-A787-DDAD3FDEC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57" y="2348880"/>
            <a:ext cx="8883086" cy="4379091"/>
          </a:xfrm>
          <a:prstGeom prst="rect">
            <a:avLst/>
          </a:prstGeom>
        </p:spPr>
      </p:pic>
    </p:spTree>
    <p:extLst>
      <p:ext uri="{BB962C8B-B14F-4D97-AF65-F5344CB8AC3E}">
        <p14:creationId xmlns:p14="http://schemas.microsoft.com/office/powerpoint/2010/main" val="347673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F381-6C71-4F4F-ABEC-E275270B6A03}"/>
              </a:ext>
            </a:extLst>
          </p:cNvPr>
          <p:cNvSpPr>
            <a:spLocks noGrp="1"/>
          </p:cNvSpPr>
          <p:nvPr>
            <p:ph type="title"/>
          </p:nvPr>
        </p:nvSpPr>
        <p:spPr>
          <a:xfrm>
            <a:off x="395795" y="84341"/>
            <a:ext cx="8497192" cy="508000"/>
          </a:xfrm>
        </p:spPr>
        <p:txBody>
          <a:bodyPr/>
          <a:lstStyle/>
          <a:p>
            <a:r>
              <a:rPr lang="en-GB" dirty="0"/>
              <a:t>Smooth infinite-volume limit</a:t>
            </a:r>
            <a:endParaRPr lang="en-US" dirty="0"/>
          </a:p>
        </p:txBody>
      </p:sp>
      <p:sp>
        <p:nvSpPr>
          <p:cNvPr id="3" name="Content Placeholder 2">
            <a:extLst>
              <a:ext uri="{FF2B5EF4-FFF2-40B4-BE49-F238E27FC236}">
                <a16:creationId xmlns:a16="http://schemas.microsoft.com/office/drawing/2014/main" id="{D5D8B45A-F6FB-478D-BD75-7283A6FCB02C}"/>
              </a:ext>
            </a:extLst>
          </p:cNvPr>
          <p:cNvSpPr>
            <a:spLocks noGrp="1"/>
          </p:cNvSpPr>
          <p:nvPr>
            <p:ph idx="1"/>
          </p:nvPr>
        </p:nvSpPr>
        <p:spPr>
          <a:xfrm>
            <a:off x="468311" y="789694"/>
            <a:ext cx="8352159" cy="1368499"/>
          </a:xfrm>
        </p:spPr>
        <p:txBody>
          <a:bodyPr/>
          <a:lstStyle/>
          <a:p>
            <a:r>
              <a:rPr lang="en-GB" sz="2000" dirty="0"/>
              <a:t>In order to have a well defined infinite-volume limit, we need to first soften the poles by introducing a finite value of </a:t>
            </a:r>
          </a:p>
          <a:p>
            <a:r>
              <a:rPr lang="en-GB" sz="2000" dirty="0"/>
              <a:t>This amounts to shifting</a:t>
            </a:r>
          </a:p>
          <a:p>
            <a:r>
              <a:rPr lang="en-GB" sz="2000" dirty="0"/>
              <a:t>We can then take the ordered  double limit:</a:t>
            </a:r>
          </a:p>
        </p:txBody>
      </p:sp>
      <p:pic>
        <p:nvPicPr>
          <p:cNvPr id="5" name="Picture 4">
            <a:extLst>
              <a:ext uri="{FF2B5EF4-FFF2-40B4-BE49-F238E27FC236}">
                <a16:creationId xmlns:a16="http://schemas.microsoft.com/office/drawing/2014/main" id="{3C3C2744-A77B-4ADD-BC81-CD4FA67394B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204809" y="1185431"/>
            <a:ext cx="216024" cy="206713"/>
          </a:xfrm>
          <a:prstGeom prst="rect">
            <a:avLst/>
          </a:prstGeom>
        </p:spPr>
      </p:pic>
      <p:pic>
        <p:nvPicPr>
          <p:cNvPr id="9" name="Picture 8">
            <a:extLst>
              <a:ext uri="{FF2B5EF4-FFF2-40B4-BE49-F238E27FC236}">
                <a16:creationId xmlns:a16="http://schemas.microsoft.com/office/drawing/2014/main" id="{77C894B0-3F73-4594-9B1D-7F45C15290E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956376" y="3573016"/>
            <a:ext cx="547048" cy="173714"/>
          </a:xfrm>
          <a:prstGeom prst="rect">
            <a:avLst/>
          </a:prstGeom>
        </p:spPr>
      </p:pic>
      <p:pic>
        <p:nvPicPr>
          <p:cNvPr id="11" name="Picture 10">
            <a:extLst>
              <a:ext uri="{FF2B5EF4-FFF2-40B4-BE49-F238E27FC236}">
                <a16:creationId xmlns:a16="http://schemas.microsoft.com/office/drawing/2014/main" id="{399D9606-5F41-4DDF-8632-6C4A00E3B540}"/>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7643995" y="4869160"/>
            <a:ext cx="859429" cy="173714"/>
          </a:xfrm>
          <a:prstGeom prst="rect">
            <a:avLst/>
          </a:prstGeom>
        </p:spPr>
      </p:pic>
      <p:pic>
        <p:nvPicPr>
          <p:cNvPr id="8" name="Picture 7">
            <a:extLst>
              <a:ext uri="{FF2B5EF4-FFF2-40B4-BE49-F238E27FC236}">
                <a16:creationId xmlns:a16="http://schemas.microsoft.com/office/drawing/2014/main" id="{1ED5E33A-8845-4E20-BB84-DD9879BC230B}"/>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681755" y="1553879"/>
            <a:ext cx="1511619" cy="208762"/>
          </a:xfrm>
          <a:prstGeom prst="rect">
            <a:avLst/>
          </a:prstGeom>
        </p:spPr>
      </p:pic>
      <p:pic>
        <p:nvPicPr>
          <p:cNvPr id="10" name="Picture 9">
            <a:extLst>
              <a:ext uri="{FF2B5EF4-FFF2-40B4-BE49-F238E27FC236}">
                <a16:creationId xmlns:a16="http://schemas.microsoft.com/office/drawing/2014/main" id="{B7FC992E-EA67-431C-8981-500CB83665BA}"/>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878456" y="1926772"/>
            <a:ext cx="1795006" cy="399081"/>
          </a:xfrm>
          <a:prstGeom prst="rect">
            <a:avLst/>
          </a:prstGeom>
        </p:spPr>
      </p:pic>
      <p:pic>
        <p:nvPicPr>
          <p:cNvPr id="6" name="Picture 5" descr="A screenshot of a map&#10;&#10;Description automatically generated">
            <a:extLst>
              <a:ext uri="{FF2B5EF4-FFF2-40B4-BE49-F238E27FC236}">
                <a16:creationId xmlns:a16="http://schemas.microsoft.com/office/drawing/2014/main" id="{1E9B53F1-B963-4CE2-8272-43335D4EB5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5794" y="2433784"/>
            <a:ext cx="8352159" cy="4335030"/>
          </a:xfrm>
          <a:prstGeom prst="rect">
            <a:avLst/>
          </a:prstGeom>
        </p:spPr>
      </p:pic>
    </p:spTree>
    <p:extLst>
      <p:ext uri="{BB962C8B-B14F-4D97-AF65-F5344CB8AC3E}">
        <p14:creationId xmlns:p14="http://schemas.microsoft.com/office/powerpoint/2010/main" val="38496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5EEE-B7B8-4C62-9AF5-CD0F85C42EAE}"/>
              </a:ext>
            </a:extLst>
          </p:cNvPr>
          <p:cNvSpPr>
            <a:spLocks noGrp="1"/>
          </p:cNvSpPr>
          <p:nvPr>
            <p:ph type="title"/>
          </p:nvPr>
        </p:nvSpPr>
        <p:spPr>
          <a:xfrm>
            <a:off x="395795" y="185737"/>
            <a:ext cx="8497192" cy="508000"/>
          </a:xfrm>
        </p:spPr>
        <p:txBody>
          <a:bodyPr/>
          <a:lstStyle/>
          <a:p>
            <a:r>
              <a:rPr lang="en-GB" dirty="0"/>
              <a:t>Difference Between Finite and Infinite Volume</a:t>
            </a:r>
            <a:endParaRPr lang="en-US" dirty="0"/>
          </a:p>
        </p:txBody>
      </p:sp>
      <p:pic>
        <p:nvPicPr>
          <p:cNvPr id="4" name="Picture 3" descr="A close up of a map&#10;&#10;Description automatically generated">
            <a:extLst>
              <a:ext uri="{FF2B5EF4-FFF2-40B4-BE49-F238E27FC236}">
                <a16:creationId xmlns:a16="http://schemas.microsoft.com/office/drawing/2014/main" id="{702698FF-CC87-47D2-A884-FF283AD9C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31" y="1284835"/>
            <a:ext cx="8581938" cy="5076894"/>
          </a:xfrm>
          <a:prstGeom prst="rect">
            <a:avLst/>
          </a:prstGeom>
        </p:spPr>
      </p:pic>
    </p:spTree>
    <p:extLst>
      <p:ext uri="{BB962C8B-B14F-4D97-AF65-F5344CB8AC3E}">
        <p14:creationId xmlns:p14="http://schemas.microsoft.com/office/powerpoint/2010/main" val="421125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5EEE-B7B8-4C62-9AF5-CD0F85C42EAE}"/>
              </a:ext>
            </a:extLst>
          </p:cNvPr>
          <p:cNvSpPr>
            <a:spLocks noGrp="1"/>
          </p:cNvSpPr>
          <p:nvPr>
            <p:ph type="title"/>
          </p:nvPr>
        </p:nvSpPr>
        <p:spPr>
          <a:xfrm>
            <a:off x="395795" y="185737"/>
            <a:ext cx="8497192" cy="508000"/>
          </a:xfrm>
        </p:spPr>
        <p:txBody>
          <a:bodyPr/>
          <a:lstStyle/>
          <a:p>
            <a:r>
              <a:rPr lang="en-GB" dirty="0"/>
              <a:t>Difference Between Finite and Infinite Volume</a:t>
            </a:r>
            <a:endParaRPr lang="en-US" dirty="0"/>
          </a:p>
        </p:txBody>
      </p:sp>
      <p:pic>
        <p:nvPicPr>
          <p:cNvPr id="4" name="Picture 3" descr="A screenshot of a cell phone&#10;&#10;Description automatically generated">
            <a:extLst>
              <a:ext uri="{FF2B5EF4-FFF2-40B4-BE49-F238E27FC236}">
                <a16:creationId xmlns:a16="http://schemas.microsoft.com/office/drawing/2014/main" id="{BAF710F8-18E0-4965-A400-970096D72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96" y="1862356"/>
            <a:ext cx="8765207" cy="3643062"/>
          </a:xfrm>
          <a:prstGeom prst="rect">
            <a:avLst/>
          </a:prstGeom>
        </p:spPr>
      </p:pic>
      <p:sp>
        <p:nvSpPr>
          <p:cNvPr id="5" name="TextBox 4">
            <a:extLst>
              <a:ext uri="{FF2B5EF4-FFF2-40B4-BE49-F238E27FC236}">
                <a16:creationId xmlns:a16="http://schemas.microsoft.com/office/drawing/2014/main" id="{683E2383-51E1-477D-A612-BAAF6BDCCD4A}"/>
              </a:ext>
            </a:extLst>
          </p:cNvPr>
          <p:cNvSpPr txBox="1"/>
          <p:nvPr/>
        </p:nvSpPr>
        <p:spPr>
          <a:xfrm>
            <a:off x="654342" y="3059668"/>
            <a:ext cx="1697965" cy="369332"/>
          </a:xfrm>
          <a:prstGeom prst="rect">
            <a:avLst/>
          </a:prstGeom>
          <a:noFill/>
        </p:spPr>
        <p:txBody>
          <a:bodyPr wrap="none" rtlCol="0">
            <a:spAutoFit/>
          </a:bodyPr>
          <a:lstStyle/>
          <a:p>
            <a:r>
              <a:rPr lang="en-GB" dirty="0"/>
              <a:t>Infinite Volume</a:t>
            </a:r>
            <a:endParaRPr lang="en-US" dirty="0"/>
          </a:p>
        </p:txBody>
      </p:sp>
      <p:pic>
        <p:nvPicPr>
          <p:cNvPr id="8" name="Picture 7">
            <a:extLst>
              <a:ext uri="{FF2B5EF4-FFF2-40B4-BE49-F238E27FC236}">
                <a16:creationId xmlns:a16="http://schemas.microsoft.com/office/drawing/2014/main" id="{791F0B75-296D-411D-8C12-CD48080602D8}"/>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644080" y="3683887"/>
            <a:ext cx="2144045" cy="271753"/>
          </a:xfrm>
          <a:prstGeom prst="rect">
            <a:avLst/>
          </a:prstGeom>
        </p:spPr>
      </p:pic>
      <p:sp>
        <p:nvSpPr>
          <p:cNvPr id="9" name="TextBox 8">
            <a:extLst>
              <a:ext uri="{FF2B5EF4-FFF2-40B4-BE49-F238E27FC236}">
                <a16:creationId xmlns:a16="http://schemas.microsoft.com/office/drawing/2014/main" id="{CBD31ECC-71A7-4D37-9043-A99BC6F2B8E5}"/>
              </a:ext>
            </a:extLst>
          </p:cNvPr>
          <p:cNvSpPr txBox="1"/>
          <p:nvPr/>
        </p:nvSpPr>
        <p:spPr>
          <a:xfrm>
            <a:off x="654342" y="4772420"/>
            <a:ext cx="1582549" cy="369332"/>
          </a:xfrm>
          <a:prstGeom prst="rect">
            <a:avLst/>
          </a:prstGeom>
          <a:noFill/>
        </p:spPr>
        <p:txBody>
          <a:bodyPr wrap="none" rtlCol="0">
            <a:spAutoFit/>
          </a:bodyPr>
          <a:lstStyle/>
          <a:p>
            <a:r>
              <a:rPr lang="en-GB" dirty="0"/>
              <a:t>Finite Volume</a:t>
            </a:r>
            <a:endParaRPr lang="en-US" dirty="0"/>
          </a:p>
        </p:txBody>
      </p:sp>
    </p:spTree>
    <p:extLst>
      <p:ext uri="{BB962C8B-B14F-4D97-AF65-F5344CB8AC3E}">
        <p14:creationId xmlns:p14="http://schemas.microsoft.com/office/powerpoint/2010/main" val="151600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422805-2E3C-4EF3-B830-A6072C093662}"/>
              </a:ext>
            </a:extLst>
          </p:cNvPr>
          <p:cNvSpPr>
            <a:spLocks noGrp="1"/>
          </p:cNvSpPr>
          <p:nvPr>
            <p:ph type="title"/>
          </p:nvPr>
        </p:nvSpPr>
        <p:spPr>
          <a:xfrm>
            <a:off x="395795" y="185737"/>
            <a:ext cx="8497192" cy="508000"/>
          </a:xfrm>
        </p:spPr>
        <p:txBody>
          <a:bodyPr/>
          <a:lstStyle/>
          <a:p>
            <a:r>
              <a:rPr lang="en-GB" dirty="0"/>
              <a:t>Difference Between Finite and Infinite Volume</a:t>
            </a:r>
            <a:endParaRPr lang="en-US" dirty="0"/>
          </a:p>
        </p:txBody>
      </p:sp>
      <p:pic>
        <p:nvPicPr>
          <p:cNvPr id="6" name="Picture 5" descr="A close up of a map&#10;&#10;Description automatically generated">
            <a:extLst>
              <a:ext uri="{FF2B5EF4-FFF2-40B4-BE49-F238E27FC236}">
                <a16:creationId xmlns:a16="http://schemas.microsoft.com/office/drawing/2014/main" id="{2A60E62B-14F5-41D9-B840-C8C4AD2B9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7" y="1840539"/>
            <a:ext cx="8748205" cy="3591062"/>
          </a:xfrm>
          <a:prstGeom prst="rect">
            <a:avLst/>
          </a:prstGeom>
        </p:spPr>
      </p:pic>
      <p:sp>
        <p:nvSpPr>
          <p:cNvPr id="7" name="TextBox 6">
            <a:extLst>
              <a:ext uri="{FF2B5EF4-FFF2-40B4-BE49-F238E27FC236}">
                <a16:creationId xmlns:a16="http://schemas.microsoft.com/office/drawing/2014/main" id="{6E19C107-C0D6-4C38-9E3D-1D4174C0BED8}"/>
              </a:ext>
            </a:extLst>
          </p:cNvPr>
          <p:cNvSpPr txBox="1"/>
          <p:nvPr/>
        </p:nvSpPr>
        <p:spPr>
          <a:xfrm>
            <a:off x="612396" y="3059668"/>
            <a:ext cx="1697965" cy="369332"/>
          </a:xfrm>
          <a:prstGeom prst="rect">
            <a:avLst/>
          </a:prstGeom>
          <a:noFill/>
        </p:spPr>
        <p:txBody>
          <a:bodyPr wrap="none" rtlCol="0">
            <a:spAutoFit/>
          </a:bodyPr>
          <a:lstStyle/>
          <a:p>
            <a:r>
              <a:rPr lang="en-GB" dirty="0"/>
              <a:t>Infinite Volume</a:t>
            </a:r>
            <a:endParaRPr lang="en-US" dirty="0"/>
          </a:p>
        </p:txBody>
      </p:sp>
      <p:sp>
        <p:nvSpPr>
          <p:cNvPr id="8" name="TextBox 7">
            <a:extLst>
              <a:ext uri="{FF2B5EF4-FFF2-40B4-BE49-F238E27FC236}">
                <a16:creationId xmlns:a16="http://schemas.microsoft.com/office/drawing/2014/main" id="{997F27B9-C0CD-48D4-83E1-1599B311761A}"/>
              </a:ext>
            </a:extLst>
          </p:cNvPr>
          <p:cNvSpPr txBox="1"/>
          <p:nvPr/>
        </p:nvSpPr>
        <p:spPr>
          <a:xfrm>
            <a:off x="612396" y="4755642"/>
            <a:ext cx="1582549" cy="369332"/>
          </a:xfrm>
          <a:prstGeom prst="rect">
            <a:avLst/>
          </a:prstGeom>
          <a:noFill/>
        </p:spPr>
        <p:txBody>
          <a:bodyPr wrap="none" rtlCol="0">
            <a:spAutoFit/>
          </a:bodyPr>
          <a:lstStyle/>
          <a:p>
            <a:r>
              <a:rPr lang="en-GB" dirty="0"/>
              <a:t>Finite Volume</a:t>
            </a:r>
            <a:endParaRPr lang="en-US" dirty="0"/>
          </a:p>
        </p:txBody>
      </p:sp>
      <p:pic>
        <p:nvPicPr>
          <p:cNvPr id="10" name="Picture 9">
            <a:extLst>
              <a:ext uri="{FF2B5EF4-FFF2-40B4-BE49-F238E27FC236}">
                <a16:creationId xmlns:a16="http://schemas.microsoft.com/office/drawing/2014/main" id="{15E2BD83-4FF7-44BD-8DDF-5FF8FE19772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625438" y="3706070"/>
            <a:ext cx="2122667" cy="220952"/>
          </a:xfrm>
          <a:prstGeom prst="rect">
            <a:avLst/>
          </a:prstGeom>
        </p:spPr>
      </p:pic>
    </p:spTree>
    <p:extLst>
      <p:ext uri="{BB962C8B-B14F-4D97-AF65-F5344CB8AC3E}">
        <p14:creationId xmlns:p14="http://schemas.microsoft.com/office/powerpoint/2010/main" val="97096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062CFE-CFEB-4358-A0EC-F190017AE5BF}"/>
              </a:ext>
            </a:extLst>
          </p:cNvPr>
          <p:cNvSpPr>
            <a:spLocks noGrp="1"/>
          </p:cNvSpPr>
          <p:nvPr>
            <p:ph type="title"/>
          </p:nvPr>
        </p:nvSpPr>
        <p:spPr>
          <a:xfrm>
            <a:off x="395795" y="185737"/>
            <a:ext cx="8497192" cy="508000"/>
          </a:xfrm>
        </p:spPr>
        <p:txBody>
          <a:bodyPr/>
          <a:lstStyle/>
          <a:p>
            <a:r>
              <a:rPr lang="en-GB" dirty="0"/>
              <a:t>Difference Between Finite and Infinite Volume</a:t>
            </a:r>
            <a:endParaRPr lang="en-US" dirty="0"/>
          </a:p>
        </p:txBody>
      </p:sp>
      <p:pic>
        <p:nvPicPr>
          <p:cNvPr id="6" name="Picture 5" descr="A screenshot of a cell phone&#10;&#10;Description automatically generated">
            <a:extLst>
              <a:ext uri="{FF2B5EF4-FFF2-40B4-BE49-F238E27FC236}">
                <a16:creationId xmlns:a16="http://schemas.microsoft.com/office/drawing/2014/main" id="{E9EA2FB1-4348-44E5-BDE1-99C9093C6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7" y="1835579"/>
            <a:ext cx="8748205" cy="3548732"/>
          </a:xfrm>
          <a:prstGeom prst="rect">
            <a:avLst/>
          </a:prstGeom>
        </p:spPr>
      </p:pic>
      <p:sp>
        <p:nvSpPr>
          <p:cNvPr id="7" name="TextBox 6">
            <a:extLst>
              <a:ext uri="{FF2B5EF4-FFF2-40B4-BE49-F238E27FC236}">
                <a16:creationId xmlns:a16="http://schemas.microsoft.com/office/drawing/2014/main" id="{517387FB-B1D5-4709-BEA3-453459216D6B}"/>
              </a:ext>
            </a:extLst>
          </p:cNvPr>
          <p:cNvSpPr txBox="1"/>
          <p:nvPr/>
        </p:nvSpPr>
        <p:spPr>
          <a:xfrm>
            <a:off x="612396" y="3059668"/>
            <a:ext cx="1697965" cy="369332"/>
          </a:xfrm>
          <a:prstGeom prst="rect">
            <a:avLst/>
          </a:prstGeom>
          <a:noFill/>
        </p:spPr>
        <p:txBody>
          <a:bodyPr wrap="none" rtlCol="0">
            <a:spAutoFit/>
          </a:bodyPr>
          <a:lstStyle/>
          <a:p>
            <a:r>
              <a:rPr lang="en-GB" dirty="0"/>
              <a:t>Infinite Volume</a:t>
            </a:r>
            <a:endParaRPr lang="en-US" dirty="0"/>
          </a:p>
        </p:txBody>
      </p:sp>
      <p:sp>
        <p:nvSpPr>
          <p:cNvPr id="8" name="TextBox 7">
            <a:extLst>
              <a:ext uri="{FF2B5EF4-FFF2-40B4-BE49-F238E27FC236}">
                <a16:creationId xmlns:a16="http://schemas.microsoft.com/office/drawing/2014/main" id="{D26D1ED1-8ACB-4130-8A7B-A487B3A31326}"/>
              </a:ext>
            </a:extLst>
          </p:cNvPr>
          <p:cNvSpPr txBox="1"/>
          <p:nvPr/>
        </p:nvSpPr>
        <p:spPr>
          <a:xfrm>
            <a:off x="612395" y="4738864"/>
            <a:ext cx="1582549" cy="369332"/>
          </a:xfrm>
          <a:prstGeom prst="rect">
            <a:avLst/>
          </a:prstGeom>
          <a:noFill/>
        </p:spPr>
        <p:txBody>
          <a:bodyPr wrap="none" rtlCol="0">
            <a:spAutoFit/>
          </a:bodyPr>
          <a:lstStyle/>
          <a:p>
            <a:r>
              <a:rPr lang="en-GB" dirty="0"/>
              <a:t>Finite Volume</a:t>
            </a:r>
            <a:endParaRPr lang="en-US" dirty="0"/>
          </a:p>
        </p:txBody>
      </p:sp>
      <p:pic>
        <p:nvPicPr>
          <p:cNvPr id="10" name="Picture 9">
            <a:extLst>
              <a:ext uri="{FF2B5EF4-FFF2-40B4-BE49-F238E27FC236}">
                <a16:creationId xmlns:a16="http://schemas.microsoft.com/office/drawing/2014/main" id="{9AAE3E7E-F4BE-4687-91B8-BF2A5D5194CC}"/>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667383" y="3672513"/>
            <a:ext cx="2115047" cy="220952"/>
          </a:xfrm>
          <a:prstGeom prst="rect">
            <a:avLst/>
          </a:prstGeom>
        </p:spPr>
      </p:pic>
    </p:spTree>
    <p:extLst>
      <p:ext uri="{BB962C8B-B14F-4D97-AF65-F5344CB8AC3E}">
        <p14:creationId xmlns:p14="http://schemas.microsoft.com/office/powerpoint/2010/main" val="180707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E4330-DA2A-422C-AAD6-94D97A95A81E}"/>
              </a:ext>
            </a:extLst>
          </p:cNvPr>
          <p:cNvSpPr>
            <a:spLocks noGrp="1"/>
          </p:cNvSpPr>
          <p:nvPr>
            <p:ph type="title"/>
          </p:nvPr>
        </p:nvSpPr>
        <p:spPr>
          <a:xfrm>
            <a:off x="395795" y="185737"/>
            <a:ext cx="8497192" cy="508000"/>
          </a:xfrm>
        </p:spPr>
        <p:txBody>
          <a:bodyPr/>
          <a:lstStyle/>
          <a:p>
            <a:r>
              <a:rPr lang="en-GB" dirty="0"/>
              <a:t>Difference Between Finite and Infinite Volume</a:t>
            </a:r>
            <a:endParaRPr lang="en-US" dirty="0"/>
          </a:p>
        </p:txBody>
      </p:sp>
      <p:pic>
        <p:nvPicPr>
          <p:cNvPr id="6" name="Picture 5" descr="A screenshot of a cell phone&#10;&#10;Description automatically generated">
            <a:extLst>
              <a:ext uri="{FF2B5EF4-FFF2-40B4-BE49-F238E27FC236}">
                <a16:creationId xmlns:a16="http://schemas.microsoft.com/office/drawing/2014/main" id="{A51C1417-04FC-4EF5-8EE8-4D2C245AE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04" y="1905589"/>
            <a:ext cx="8652816" cy="3497180"/>
          </a:xfrm>
          <a:prstGeom prst="rect">
            <a:avLst/>
          </a:prstGeom>
        </p:spPr>
      </p:pic>
      <p:sp>
        <p:nvSpPr>
          <p:cNvPr id="7" name="TextBox 6">
            <a:extLst>
              <a:ext uri="{FF2B5EF4-FFF2-40B4-BE49-F238E27FC236}">
                <a16:creationId xmlns:a16="http://schemas.microsoft.com/office/drawing/2014/main" id="{A7A5182D-A1AB-46D6-9335-CC527772B073}"/>
              </a:ext>
            </a:extLst>
          </p:cNvPr>
          <p:cNvSpPr txBox="1"/>
          <p:nvPr/>
        </p:nvSpPr>
        <p:spPr>
          <a:xfrm>
            <a:off x="721453" y="3059668"/>
            <a:ext cx="1697965" cy="369332"/>
          </a:xfrm>
          <a:prstGeom prst="rect">
            <a:avLst/>
          </a:prstGeom>
          <a:noFill/>
        </p:spPr>
        <p:txBody>
          <a:bodyPr wrap="none" rtlCol="0">
            <a:spAutoFit/>
          </a:bodyPr>
          <a:lstStyle/>
          <a:p>
            <a:r>
              <a:rPr lang="en-GB" dirty="0"/>
              <a:t>Infinite Volume</a:t>
            </a:r>
            <a:endParaRPr lang="en-US" dirty="0"/>
          </a:p>
        </p:txBody>
      </p:sp>
      <p:sp>
        <p:nvSpPr>
          <p:cNvPr id="8" name="TextBox 7">
            <a:extLst>
              <a:ext uri="{FF2B5EF4-FFF2-40B4-BE49-F238E27FC236}">
                <a16:creationId xmlns:a16="http://schemas.microsoft.com/office/drawing/2014/main" id="{B564C716-BC65-496B-B114-1B606FB801DE}"/>
              </a:ext>
            </a:extLst>
          </p:cNvPr>
          <p:cNvSpPr txBox="1"/>
          <p:nvPr/>
        </p:nvSpPr>
        <p:spPr>
          <a:xfrm>
            <a:off x="721453" y="4737466"/>
            <a:ext cx="1582549" cy="369332"/>
          </a:xfrm>
          <a:prstGeom prst="rect">
            <a:avLst/>
          </a:prstGeom>
          <a:noFill/>
        </p:spPr>
        <p:txBody>
          <a:bodyPr wrap="none" rtlCol="0">
            <a:spAutoFit/>
          </a:bodyPr>
          <a:lstStyle/>
          <a:p>
            <a:r>
              <a:rPr lang="en-GB"/>
              <a:t>Finite </a:t>
            </a:r>
            <a:r>
              <a:rPr lang="en-GB" dirty="0"/>
              <a:t>Volume</a:t>
            </a:r>
            <a:endParaRPr lang="en-US" dirty="0"/>
          </a:p>
        </p:txBody>
      </p:sp>
      <p:pic>
        <p:nvPicPr>
          <p:cNvPr id="3" name="Picture 2">
            <a:extLst>
              <a:ext uri="{FF2B5EF4-FFF2-40B4-BE49-F238E27FC236}">
                <a16:creationId xmlns:a16="http://schemas.microsoft.com/office/drawing/2014/main" id="{182ADB41-B014-45B2-9064-29F986A89D5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444977" y="3722848"/>
            <a:ext cx="2375619" cy="220952"/>
          </a:xfrm>
          <a:prstGeom prst="rect">
            <a:avLst/>
          </a:prstGeom>
        </p:spPr>
      </p:pic>
    </p:spTree>
    <p:extLst>
      <p:ext uri="{BB962C8B-B14F-4D97-AF65-F5344CB8AC3E}">
        <p14:creationId xmlns:p14="http://schemas.microsoft.com/office/powerpoint/2010/main" val="286352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5D1E-B1BC-4705-9DEB-F97D05627632}"/>
              </a:ext>
            </a:extLst>
          </p:cNvPr>
          <p:cNvSpPr>
            <a:spLocks noGrp="1"/>
          </p:cNvSpPr>
          <p:nvPr>
            <p:ph type="title"/>
          </p:nvPr>
        </p:nvSpPr>
        <p:spPr>
          <a:xfrm>
            <a:off x="1007356" y="240168"/>
            <a:ext cx="8497192" cy="508000"/>
          </a:xfrm>
        </p:spPr>
        <p:txBody>
          <a:bodyPr/>
          <a:lstStyle/>
          <a:p>
            <a:r>
              <a:rPr lang="en-GB" dirty="0"/>
              <a:t>Parameter Variation</a:t>
            </a:r>
            <a:endParaRPr lang="en-US" dirty="0"/>
          </a:p>
        </p:txBody>
      </p:sp>
      <p:pic>
        <p:nvPicPr>
          <p:cNvPr id="6" name="Picture 5">
            <a:extLst>
              <a:ext uri="{FF2B5EF4-FFF2-40B4-BE49-F238E27FC236}">
                <a16:creationId xmlns:a16="http://schemas.microsoft.com/office/drawing/2014/main" id="{9666FFEE-EEA1-43A3-BC0E-4A16DB47FAE1}"/>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686284" y="910553"/>
            <a:ext cx="3771431" cy="609524"/>
          </a:xfrm>
          <a:prstGeom prst="rect">
            <a:avLst/>
          </a:prstGeom>
        </p:spPr>
      </p:pic>
      <p:pic>
        <p:nvPicPr>
          <p:cNvPr id="4" name="Picture 3">
            <a:extLst>
              <a:ext uri="{FF2B5EF4-FFF2-40B4-BE49-F238E27FC236}">
                <a16:creationId xmlns:a16="http://schemas.microsoft.com/office/drawing/2014/main" id="{1BE2428B-AB9D-47D4-AE3B-3442CBB76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44" y="1682462"/>
            <a:ext cx="8296712" cy="4956140"/>
          </a:xfrm>
          <a:prstGeom prst="rect">
            <a:avLst/>
          </a:prstGeom>
        </p:spPr>
      </p:pic>
    </p:spTree>
    <p:extLst>
      <p:ext uri="{BB962C8B-B14F-4D97-AF65-F5344CB8AC3E}">
        <p14:creationId xmlns:p14="http://schemas.microsoft.com/office/powerpoint/2010/main" val="114234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333375"/>
            <a:ext cx="8209284" cy="620713"/>
          </a:xfrm>
        </p:spPr>
        <p:txBody>
          <a:bodyPr/>
          <a:lstStyle/>
          <a:p>
            <a:pPr eaLnBrk="1" hangingPunct="1"/>
            <a:r>
              <a:rPr lang="en-US" sz="3600" b="1" dirty="0"/>
              <a:t>Motivation</a:t>
            </a:r>
            <a:endParaRPr lang="uk-UA" sz="3600" b="1" dirty="0"/>
          </a:p>
        </p:txBody>
      </p:sp>
      <p:sp>
        <p:nvSpPr>
          <p:cNvPr id="36867" name="Rectangle 3"/>
          <p:cNvSpPr>
            <a:spLocks noGrp="1" noChangeArrowheads="1"/>
          </p:cNvSpPr>
          <p:nvPr>
            <p:ph type="body" idx="1"/>
          </p:nvPr>
        </p:nvSpPr>
        <p:spPr>
          <a:xfrm>
            <a:off x="250825" y="1341438"/>
            <a:ext cx="8424863" cy="5025806"/>
          </a:xfrm>
        </p:spPr>
        <p:txBody>
          <a:bodyPr/>
          <a:lstStyle/>
          <a:p>
            <a:pPr eaLnBrk="1" hangingPunct="1">
              <a:lnSpc>
                <a:spcPct val="90000"/>
              </a:lnSpc>
              <a:defRPr/>
            </a:pPr>
            <a:r>
              <a:rPr lang="en-US" sz="2000" dirty="0">
                <a:latin typeface="+mj-lt"/>
                <a:ea typeface="굴림" charset="-127"/>
              </a:rPr>
              <a:t>Nuclear Physics is Non-Perturbative</a:t>
            </a:r>
          </a:p>
          <a:p>
            <a:pPr marL="0" indent="0" eaLnBrk="1" hangingPunct="1">
              <a:lnSpc>
                <a:spcPct val="90000"/>
              </a:lnSpc>
              <a:buNone/>
              <a:defRPr/>
            </a:pPr>
            <a:endParaRPr lang="en-US" sz="2000" dirty="0">
              <a:latin typeface="+mj-lt"/>
              <a:ea typeface="굴림" charset="-127"/>
            </a:endParaRPr>
          </a:p>
          <a:p>
            <a:pPr eaLnBrk="1" hangingPunct="1">
              <a:lnSpc>
                <a:spcPct val="90000"/>
              </a:lnSpc>
              <a:defRPr/>
            </a:pPr>
            <a:r>
              <a:rPr lang="en-US" sz="2000" dirty="0">
                <a:latin typeface="+mj-lt"/>
              </a:rPr>
              <a:t>Lattice QCD is the only systematic, non-perturbative tool for conducting QCD calculations</a:t>
            </a:r>
          </a:p>
          <a:p>
            <a:pPr eaLnBrk="1" hangingPunct="1">
              <a:lnSpc>
                <a:spcPct val="90000"/>
              </a:lnSpc>
              <a:defRPr/>
            </a:pPr>
            <a:endParaRPr lang="en-US" sz="2000" dirty="0">
              <a:latin typeface="+mj-lt"/>
            </a:endParaRPr>
          </a:p>
          <a:p>
            <a:pPr eaLnBrk="1" hangingPunct="1">
              <a:lnSpc>
                <a:spcPct val="90000"/>
              </a:lnSpc>
              <a:defRPr/>
            </a:pPr>
            <a:r>
              <a:rPr lang="en-US" sz="2000" dirty="0">
                <a:latin typeface="+mj-lt"/>
              </a:rPr>
              <a:t>To date, lattice QCD is necessarily defined in a finite-Euclidean spacetime (imaginary time), in order to make Monte Carlo sampling possible </a:t>
            </a:r>
          </a:p>
          <a:p>
            <a:pPr eaLnBrk="1" hangingPunct="1">
              <a:lnSpc>
                <a:spcPct val="90000"/>
              </a:lnSpc>
              <a:defRPr/>
            </a:pPr>
            <a:endParaRPr lang="en-US" sz="2000" dirty="0">
              <a:latin typeface="+mj-lt"/>
            </a:endParaRPr>
          </a:p>
          <a:p>
            <a:pPr>
              <a:lnSpc>
                <a:spcPct val="90000"/>
              </a:lnSpc>
              <a:defRPr/>
            </a:pPr>
            <a:r>
              <a:rPr lang="en-US" sz="2000" dirty="0">
                <a:latin typeface="+mj-lt"/>
              </a:rPr>
              <a:t>It has been recently proposed that </a:t>
            </a:r>
            <a:r>
              <a:rPr lang="en-US" sz="2000" dirty="0" err="1">
                <a:latin typeface="+mj-lt"/>
              </a:rPr>
              <a:t>Minkowski</a:t>
            </a:r>
            <a:r>
              <a:rPr lang="en-US" sz="2000" dirty="0">
                <a:latin typeface="+mj-lt"/>
              </a:rPr>
              <a:t> </a:t>
            </a:r>
            <a:r>
              <a:rPr lang="en-US" sz="2000" dirty="0"/>
              <a:t>(real time) </a:t>
            </a:r>
            <a:r>
              <a:rPr lang="en-US" sz="2000" dirty="0">
                <a:latin typeface="+mj-lt"/>
              </a:rPr>
              <a:t>calculations may be possible, using either sophisticated sampling in classical computers or using quantum computers. </a:t>
            </a:r>
          </a:p>
          <a:p>
            <a:pPr eaLnBrk="1" hangingPunct="1">
              <a:lnSpc>
                <a:spcPct val="90000"/>
              </a:lnSpc>
              <a:defRPr/>
            </a:pPr>
            <a:endParaRPr lang="en-US" sz="2000" dirty="0">
              <a:latin typeface="+mj-lt"/>
            </a:endParaRPr>
          </a:p>
          <a:p>
            <a:pPr eaLnBrk="1" hangingPunct="1">
              <a:lnSpc>
                <a:spcPct val="90000"/>
              </a:lnSpc>
              <a:defRPr/>
            </a:pPr>
            <a:r>
              <a:rPr lang="en-US" sz="2000" dirty="0">
                <a:latin typeface="+mj-lt"/>
              </a:rPr>
              <a:t>Looking forward into the future, here we consider the feasibility of using real-time calculations to determine few-body scattering amplitudes.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a:solidFill>
                  <a:srgbClr val="000000"/>
                </a:solidFill>
              </a:rPr>
              <a:t>Summary:</a:t>
            </a:r>
          </a:p>
        </p:txBody>
      </p:sp>
      <p:sp>
        <p:nvSpPr>
          <p:cNvPr id="5123" name="Rectangle 3"/>
          <p:cNvSpPr>
            <a:spLocks noGrp="1" noChangeArrowheads="1"/>
          </p:cNvSpPr>
          <p:nvPr>
            <p:ph type="body" idx="1"/>
          </p:nvPr>
        </p:nvSpPr>
        <p:spPr>
          <a:xfrm>
            <a:off x="1908175" y="909638"/>
            <a:ext cx="7056438" cy="5832475"/>
          </a:xfrm>
        </p:spPr>
        <p:txBody>
          <a:bodyPr/>
          <a:lstStyle/>
          <a:p>
            <a:pPr eaLnBrk="1" hangingPunct="1"/>
            <a:r>
              <a:rPr lang="en-US" sz="2000" dirty="0">
                <a:solidFill>
                  <a:srgbClr val="000000"/>
                </a:solidFill>
              </a:rPr>
              <a:t>Derived scattering amplitude equations</a:t>
            </a:r>
          </a:p>
          <a:p>
            <a:pPr eaLnBrk="1" hangingPunct="1"/>
            <a:endParaRPr lang="en-US" sz="2000" dirty="0">
              <a:solidFill>
                <a:srgbClr val="000000"/>
              </a:solidFill>
            </a:endParaRPr>
          </a:p>
          <a:p>
            <a:pPr eaLnBrk="1" hangingPunct="1"/>
            <a:r>
              <a:rPr lang="en-US" sz="2000" dirty="0">
                <a:solidFill>
                  <a:srgbClr val="000000"/>
                </a:solidFill>
              </a:rPr>
              <a:t>To compare, needed to calculate both infinite volume scattering amplitude and finite volume analogue </a:t>
            </a:r>
          </a:p>
          <a:p>
            <a:pPr eaLnBrk="1" hangingPunct="1"/>
            <a:endParaRPr lang="en-US" sz="2000" dirty="0">
              <a:solidFill>
                <a:srgbClr val="000000"/>
              </a:solidFill>
            </a:endParaRPr>
          </a:p>
          <a:p>
            <a:pPr eaLnBrk="1" hangingPunct="1"/>
            <a:r>
              <a:rPr lang="en-US" sz="2000" dirty="0">
                <a:solidFill>
                  <a:srgbClr val="000000"/>
                </a:solidFill>
              </a:rPr>
              <a:t>Needed to apply     to input energy in order to take the difference between the two</a:t>
            </a:r>
          </a:p>
          <a:p>
            <a:pPr eaLnBrk="1" hangingPunct="1"/>
            <a:endParaRPr lang="en-US" sz="2000" dirty="0">
              <a:solidFill>
                <a:srgbClr val="000000"/>
              </a:solidFill>
            </a:endParaRPr>
          </a:p>
          <a:p>
            <a:pPr eaLnBrk="1" hangingPunct="1"/>
            <a:r>
              <a:rPr lang="en-US" sz="2000" dirty="0">
                <a:solidFill>
                  <a:srgbClr val="000000"/>
                </a:solidFill>
              </a:rPr>
              <a:t>Results show that as volume increases and   </a:t>
            </a:r>
            <a:r>
              <a:rPr lang="en-GB" sz="2000" dirty="0">
                <a:solidFill>
                  <a:srgbClr val="000000"/>
                </a:solidFill>
              </a:rPr>
              <a:t> decreases</a:t>
            </a:r>
            <a:r>
              <a:rPr lang="en-US" sz="2000" dirty="0">
                <a:solidFill>
                  <a:srgbClr val="000000"/>
                </a:solidFill>
              </a:rPr>
              <a:t> the infinite volume limit is approached</a:t>
            </a:r>
          </a:p>
          <a:p>
            <a:pPr eaLnBrk="1" hangingPunct="1"/>
            <a:endParaRPr lang="en-US" sz="2000" dirty="0">
              <a:solidFill>
                <a:srgbClr val="000000"/>
              </a:solidFill>
            </a:endParaRPr>
          </a:p>
          <a:p>
            <a:pPr eaLnBrk="1" hangingPunct="1"/>
            <a:r>
              <a:rPr lang="en-US" sz="2000" dirty="0">
                <a:solidFill>
                  <a:srgbClr val="000000"/>
                </a:solidFill>
              </a:rPr>
              <a:t>However, results also show that using the </a:t>
            </a:r>
            <a:r>
              <a:rPr lang="en-US" sz="2000" dirty="0" err="1">
                <a:solidFill>
                  <a:srgbClr val="000000"/>
                </a:solidFill>
              </a:rPr>
              <a:t>Minkowski</a:t>
            </a:r>
            <a:r>
              <a:rPr lang="en-US" sz="2000" dirty="0">
                <a:solidFill>
                  <a:srgbClr val="000000"/>
                </a:solidFill>
              </a:rPr>
              <a:t> metric seems impractical for determining scattering observables</a:t>
            </a:r>
          </a:p>
          <a:p>
            <a:pPr eaLnBrk="1" hangingPunct="1"/>
            <a:endParaRPr lang="en-US" sz="2000" dirty="0">
              <a:solidFill>
                <a:srgbClr val="000000"/>
              </a:solidFill>
            </a:endParaRPr>
          </a:p>
          <a:p>
            <a:pPr eaLnBrk="1" hangingPunct="1"/>
            <a:r>
              <a:rPr lang="en-US" sz="2000" dirty="0">
                <a:solidFill>
                  <a:srgbClr val="000000"/>
                </a:solidFill>
              </a:rPr>
              <a:t>Next we will consider performing extrapolations to the infinite volume limit. </a:t>
            </a:r>
          </a:p>
          <a:p>
            <a:pPr eaLnBrk="1" hangingPunct="1"/>
            <a:endParaRPr lang="en-US" sz="2000" dirty="0">
              <a:solidFill>
                <a:srgbClr val="000000"/>
              </a:solidFill>
            </a:endParaRPr>
          </a:p>
          <a:p>
            <a:pPr marL="0" indent="0" eaLnBrk="1" hangingPunct="1">
              <a:buNone/>
            </a:pPr>
            <a:r>
              <a:rPr lang="en-US" sz="2000" dirty="0">
                <a:solidFill>
                  <a:srgbClr val="000000"/>
                </a:solidFill>
              </a:rPr>
              <a:t>  </a:t>
            </a:r>
            <a:endParaRPr lang="en-US" sz="1600" dirty="0">
              <a:solidFill>
                <a:srgbClr val="000000"/>
              </a:solidFill>
            </a:endParaRPr>
          </a:p>
          <a:p>
            <a:pPr eaLnBrk="1" hangingPunct="1"/>
            <a:endParaRPr lang="en-US" sz="2000" dirty="0">
              <a:solidFill>
                <a:srgbClr val="000000"/>
              </a:solidFill>
            </a:endParaRPr>
          </a:p>
          <a:p>
            <a:pPr eaLnBrk="1" hangingPunct="1"/>
            <a:endParaRPr lang="en-US" sz="2000" dirty="0">
              <a:solidFill>
                <a:srgbClr val="000000"/>
              </a:solidFill>
            </a:endParaRPr>
          </a:p>
        </p:txBody>
      </p:sp>
      <p:pic>
        <p:nvPicPr>
          <p:cNvPr id="3" name="Picture 2">
            <a:extLst>
              <a:ext uri="{FF2B5EF4-FFF2-40B4-BE49-F238E27FC236}">
                <a16:creationId xmlns:a16="http://schemas.microsoft.com/office/drawing/2014/main" id="{6923A45A-7D1E-4531-8BF5-CF73A14D3FF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68132" y="2791670"/>
            <a:ext cx="176762" cy="169143"/>
          </a:xfrm>
          <a:prstGeom prst="rect">
            <a:avLst/>
          </a:prstGeom>
        </p:spPr>
      </p:pic>
      <p:pic>
        <p:nvPicPr>
          <p:cNvPr id="5" name="Picture 4">
            <a:extLst>
              <a:ext uri="{FF2B5EF4-FFF2-40B4-BE49-F238E27FC236}">
                <a16:creationId xmlns:a16="http://schemas.microsoft.com/office/drawing/2014/main" id="{E76AA175-1663-491A-8352-1DE2FE88E681}"/>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321725" y="3890627"/>
            <a:ext cx="85333" cy="1127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a:solidFill>
                  <a:srgbClr val="000000"/>
                </a:solidFill>
              </a:rPr>
              <a:t>Acknowledgements:</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a:solidFill>
                  <a:schemeClr val="bg2"/>
                </a:solidFill>
              </a:rPr>
              <a:t>I would like to acknowledge Raúl </a:t>
            </a:r>
            <a:r>
              <a:rPr lang="en-US" sz="2000" dirty="0" err="1">
                <a:solidFill>
                  <a:schemeClr val="bg2"/>
                </a:solidFill>
              </a:rPr>
              <a:t>Briceño</a:t>
            </a:r>
            <a:r>
              <a:rPr lang="en-US" sz="2000" dirty="0">
                <a:solidFill>
                  <a:schemeClr val="bg2"/>
                </a:solidFill>
              </a:rPr>
              <a:t>, Lisa </a:t>
            </a:r>
            <a:r>
              <a:rPr lang="en-US" sz="2000" dirty="0" err="1">
                <a:solidFill>
                  <a:schemeClr val="bg2"/>
                </a:solidFill>
              </a:rPr>
              <a:t>Surles</a:t>
            </a:r>
            <a:r>
              <a:rPr lang="en-US" sz="2000" dirty="0">
                <a:solidFill>
                  <a:schemeClr val="bg2"/>
                </a:solidFill>
              </a:rPr>
              <a:t>-Law, Balsa Terzic, Geoff </a:t>
            </a:r>
            <a:r>
              <a:rPr lang="en-US" sz="2000" dirty="0" err="1">
                <a:solidFill>
                  <a:schemeClr val="bg2"/>
                </a:solidFill>
              </a:rPr>
              <a:t>Krafft</a:t>
            </a:r>
            <a:r>
              <a:rPr lang="en-US" sz="2000" dirty="0">
                <a:solidFill>
                  <a:schemeClr val="bg2"/>
                </a:solidFill>
              </a:rPr>
              <a:t>, Juan Vicente Guerrero Teran, Felipe Ortega-Gama, the Thomas Jefferson National Accelerator Facility, Old Dominion University, The Department of Energy, and the National Science Foundation for their support and the opportunity afforded to me in order to conduct this research under the REU program. This project was made possible because of the NSF award 1659177 to Old Dominion University.</a:t>
            </a:r>
          </a:p>
          <a:p>
            <a:pPr marL="0" indent="0" eaLnBrk="1" hangingPunct="1">
              <a:buNone/>
            </a:pPr>
            <a:r>
              <a:rPr lang="en-US" sz="2000" dirty="0">
                <a:solidFill>
                  <a:schemeClr val="bg2"/>
                </a:solidFill>
              </a:rPr>
              <a:t>  </a:t>
            </a:r>
            <a:endParaRPr lang="en-US" sz="1600" dirty="0">
              <a:solidFill>
                <a:schemeClr val="bg2"/>
              </a:solidFill>
            </a:endParaRPr>
          </a:p>
          <a:p>
            <a:pPr eaLnBrk="1" hangingPunct="1"/>
            <a:endParaRPr lang="en-US" sz="2000" dirty="0">
              <a:solidFill>
                <a:schemeClr val="bg2"/>
              </a:solidFill>
            </a:endParaRPr>
          </a:p>
          <a:p>
            <a:pPr eaLnBrk="1" hangingPunct="1"/>
            <a:endParaRPr lang="en-US" sz="2000" dirty="0">
              <a:solidFill>
                <a:schemeClr val="bg2"/>
              </a:solidFill>
            </a:endParaRPr>
          </a:p>
        </p:txBody>
      </p:sp>
      <p:pic>
        <p:nvPicPr>
          <p:cNvPr id="3" name="Picture 2">
            <a:extLst>
              <a:ext uri="{FF2B5EF4-FFF2-40B4-BE49-F238E27FC236}">
                <a16:creationId xmlns:a16="http://schemas.microsoft.com/office/drawing/2014/main" id="{2E2456D4-74A7-44B2-830B-C58FA91E6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9705" y="4756558"/>
            <a:ext cx="3129519" cy="532358"/>
          </a:xfrm>
          <a:prstGeom prst="rect">
            <a:avLst/>
          </a:prstGeom>
        </p:spPr>
      </p:pic>
      <p:pic>
        <p:nvPicPr>
          <p:cNvPr id="9" name="Picture 8">
            <a:extLst>
              <a:ext uri="{FF2B5EF4-FFF2-40B4-BE49-F238E27FC236}">
                <a16:creationId xmlns:a16="http://schemas.microsoft.com/office/drawing/2014/main" id="{E2D7F13A-B76E-4680-BA08-E9361E674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992" y="4756558"/>
            <a:ext cx="2871356" cy="532359"/>
          </a:xfrm>
          <a:prstGeom prst="rect">
            <a:avLst/>
          </a:prstGeom>
        </p:spPr>
      </p:pic>
      <p:pic>
        <p:nvPicPr>
          <p:cNvPr id="11" name="Picture 10">
            <a:extLst>
              <a:ext uri="{FF2B5EF4-FFF2-40B4-BE49-F238E27FC236}">
                <a16:creationId xmlns:a16="http://schemas.microsoft.com/office/drawing/2014/main" id="{59E13D4B-A6D4-4AE9-99D4-8F4860658E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7001" y="5435142"/>
            <a:ext cx="1354925" cy="1355713"/>
          </a:xfrm>
          <a:prstGeom prst="rect">
            <a:avLst/>
          </a:prstGeom>
        </p:spPr>
      </p:pic>
      <p:pic>
        <p:nvPicPr>
          <p:cNvPr id="15" name="Picture 14">
            <a:extLst>
              <a:ext uri="{FF2B5EF4-FFF2-40B4-BE49-F238E27FC236}">
                <a16:creationId xmlns:a16="http://schemas.microsoft.com/office/drawing/2014/main" id="{7CC29E6D-C15B-4A17-B78F-FBC64545E4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3368" y="5435142"/>
            <a:ext cx="1673631" cy="1355713"/>
          </a:xfrm>
          <a:prstGeom prst="rect">
            <a:avLst/>
          </a:prstGeom>
        </p:spPr>
      </p:pic>
    </p:spTree>
    <p:extLst>
      <p:ext uri="{BB962C8B-B14F-4D97-AF65-F5344CB8AC3E}">
        <p14:creationId xmlns:p14="http://schemas.microsoft.com/office/powerpoint/2010/main" val="387752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a:solidFill>
                  <a:srgbClr val="000000"/>
                </a:solidFill>
              </a:rPr>
              <a:t>References:</a:t>
            </a:r>
          </a:p>
        </p:txBody>
      </p:sp>
      <p:sp>
        <p:nvSpPr>
          <p:cNvPr id="5123" name="Rectangle 3"/>
          <p:cNvSpPr>
            <a:spLocks noGrp="1" noChangeArrowheads="1"/>
          </p:cNvSpPr>
          <p:nvPr>
            <p:ph type="body" idx="1"/>
          </p:nvPr>
        </p:nvSpPr>
        <p:spPr>
          <a:xfrm>
            <a:off x="1979712" y="974268"/>
            <a:ext cx="7056438" cy="5832475"/>
          </a:xfrm>
        </p:spPr>
        <p:txBody>
          <a:bodyPr/>
          <a:lstStyle/>
          <a:p>
            <a:r>
              <a:rPr lang="en-US" sz="1600" dirty="0">
                <a:solidFill>
                  <a:srgbClr val="000000"/>
                </a:solidFill>
              </a:rPr>
              <a:t>Andrei </a:t>
            </a:r>
            <a:r>
              <a:rPr lang="en-US" sz="1600" dirty="0" err="1">
                <a:solidFill>
                  <a:srgbClr val="000000"/>
                </a:solidFill>
              </a:rPr>
              <a:t>Alexandru</a:t>
            </a:r>
            <a:r>
              <a:rPr lang="en-US" sz="1600" dirty="0">
                <a:solidFill>
                  <a:srgbClr val="000000"/>
                </a:solidFill>
              </a:rPr>
              <a:t>, </a:t>
            </a:r>
            <a:r>
              <a:rPr lang="en-US" sz="1600" dirty="0" err="1">
                <a:solidFill>
                  <a:srgbClr val="000000"/>
                </a:solidFill>
              </a:rPr>
              <a:t>Gökçe</a:t>
            </a:r>
            <a:r>
              <a:rPr lang="en-US" sz="1600" dirty="0">
                <a:solidFill>
                  <a:srgbClr val="000000"/>
                </a:solidFill>
              </a:rPr>
              <a:t> </a:t>
            </a:r>
            <a:r>
              <a:rPr lang="en-US" sz="1600" dirty="0" err="1">
                <a:solidFill>
                  <a:srgbClr val="000000"/>
                </a:solidFill>
              </a:rPr>
              <a:t>Başar</a:t>
            </a:r>
            <a:r>
              <a:rPr lang="en-US" sz="1600" dirty="0">
                <a:solidFill>
                  <a:srgbClr val="000000"/>
                </a:solidFill>
              </a:rPr>
              <a:t>, Paulo F. </a:t>
            </a:r>
            <a:r>
              <a:rPr lang="en-US" sz="1600" dirty="0" err="1">
                <a:solidFill>
                  <a:srgbClr val="000000"/>
                </a:solidFill>
              </a:rPr>
              <a:t>Bedaque</a:t>
            </a:r>
            <a:r>
              <a:rPr lang="en-US" sz="1600" dirty="0">
                <a:solidFill>
                  <a:srgbClr val="000000"/>
                </a:solidFill>
              </a:rPr>
              <a:t>, </a:t>
            </a:r>
            <a:r>
              <a:rPr lang="en-US" sz="1600" dirty="0" err="1">
                <a:solidFill>
                  <a:srgbClr val="000000"/>
                </a:solidFill>
              </a:rPr>
              <a:t>Sohan</a:t>
            </a:r>
            <a:r>
              <a:rPr lang="en-US" sz="1600" dirty="0">
                <a:solidFill>
                  <a:srgbClr val="000000"/>
                </a:solidFill>
              </a:rPr>
              <a:t> </a:t>
            </a:r>
            <a:r>
              <a:rPr lang="en-US" sz="1600" dirty="0" err="1">
                <a:solidFill>
                  <a:srgbClr val="000000"/>
                </a:solidFill>
              </a:rPr>
              <a:t>Vartak</a:t>
            </a:r>
            <a:r>
              <a:rPr lang="en-US" sz="1600" dirty="0">
                <a:solidFill>
                  <a:srgbClr val="000000"/>
                </a:solidFill>
              </a:rPr>
              <a:t>, Neill C. Warrington. Monte Carlo Study of Real Time Dynamics. arXiv:1605.08040v2 [hep-</a:t>
            </a:r>
            <a:r>
              <a:rPr lang="en-US" sz="1600" dirty="0" err="1">
                <a:solidFill>
                  <a:srgbClr val="000000"/>
                </a:solidFill>
              </a:rPr>
              <a:t>lat</a:t>
            </a:r>
            <a:r>
              <a:rPr lang="en-US" sz="1600" dirty="0">
                <a:solidFill>
                  <a:srgbClr val="000000"/>
                </a:solidFill>
              </a:rPr>
              <a:t>], 10 Jun 2016</a:t>
            </a:r>
          </a:p>
          <a:p>
            <a:r>
              <a:rPr lang="en-US" sz="1600" dirty="0">
                <a:solidFill>
                  <a:srgbClr val="000000"/>
                </a:solidFill>
              </a:rPr>
              <a:t>Christof </a:t>
            </a:r>
            <a:r>
              <a:rPr lang="en-US" sz="1600" dirty="0" err="1">
                <a:solidFill>
                  <a:srgbClr val="000000"/>
                </a:solidFill>
              </a:rPr>
              <a:t>Gattringer</a:t>
            </a:r>
            <a:r>
              <a:rPr lang="en-US" sz="1600" dirty="0">
                <a:solidFill>
                  <a:srgbClr val="000000"/>
                </a:solidFill>
              </a:rPr>
              <a:t>, Christian B. Lang. Quantum Chromodynamics on the Lattice, An Introductory Presentation. Springer-Verlag Berlin Heidelberg, 2010 </a:t>
            </a:r>
          </a:p>
          <a:p>
            <a:r>
              <a:rPr lang="en-US" sz="1600" dirty="0">
                <a:solidFill>
                  <a:srgbClr val="000000"/>
                </a:solidFill>
              </a:rPr>
              <a:t>Alessandro </a:t>
            </a:r>
            <a:r>
              <a:rPr lang="en-US" sz="1600" dirty="0" err="1">
                <a:solidFill>
                  <a:srgbClr val="000000"/>
                </a:solidFill>
              </a:rPr>
              <a:t>Baroni</a:t>
            </a:r>
            <a:r>
              <a:rPr lang="en-US" sz="1600" dirty="0">
                <a:solidFill>
                  <a:srgbClr val="000000"/>
                </a:solidFill>
              </a:rPr>
              <a:t>, Raúl A. </a:t>
            </a:r>
            <a:r>
              <a:rPr lang="en-US" sz="1600" dirty="0" err="1">
                <a:solidFill>
                  <a:srgbClr val="000000"/>
                </a:solidFill>
              </a:rPr>
              <a:t>Briceño</a:t>
            </a:r>
            <a:r>
              <a:rPr lang="en-US" sz="1600" dirty="0">
                <a:solidFill>
                  <a:srgbClr val="000000"/>
                </a:solidFill>
              </a:rPr>
              <a:t>, Maxwell T. Hansen, Felipe G. </a:t>
            </a:r>
            <a:r>
              <a:rPr lang="en-US" sz="1600" dirty="0" err="1">
                <a:solidFill>
                  <a:srgbClr val="000000"/>
                </a:solidFill>
              </a:rPr>
              <a:t>OrtegaGama</a:t>
            </a:r>
            <a:r>
              <a:rPr lang="en-US" sz="1600" dirty="0">
                <a:solidFill>
                  <a:srgbClr val="000000"/>
                </a:solidFill>
              </a:rPr>
              <a:t>. Form factors of two-hadron states from a covariant finite-volume formalism. arXiv:1812.10504v1 [hep-</a:t>
            </a:r>
            <a:r>
              <a:rPr lang="en-US" sz="1600" dirty="0" err="1">
                <a:solidFill>
                  <a:srgbClr val="000000"/>
                </a:solidFill>
              </a:rPr>
              <a:t>lat</a:t>
            </a:r>
            <a:r>
              <a:rPr lang="en-US" sz="1600" dirty="0">
                <a:solidFill>
                  <a:srgbClr val="000000"/>
                </a:solidFill>
              </a:rPr>
              <a:t>], 26 Dec 2018 </a:t>
            </a:r>
          </a:p>
          <a:p>
            <a:r>
              <a:rPr lang="en-US" sz="1600" dirty="0">
                <a:solidFill>
                  <a:srgbClr val="000000"/>
                </a:solidFill>
              </a:rPr>
              <a:t>Raúl A. </a:t>
            </a:r>
            <a:r>
              <a:rPr lang="en-US" sz="1600" dirty="0" err="1">
                <a:solidFill>
                  <a:srgbClr val="000000"/>
                </a:solidFill>
              </a:rPr>
              <a:t>Briceño</a:t>
            </a:r>
            <a:r>
              <a:rPr lang="en-US" sz="1600" dirty="0">
                <a:solidFill>
                  <a:srgbClr val="000000"/>
                </a:solidFill>
              </a:rPr>
              <a:t>, </a:t>
            </a:r>
            <a:r>
              <a:rPr lang="en-US" sz="1600" dirty="0" err="1">
                <a:solidFill>
                  <a:srgbClr val="000000"/>
                </a:solidFill>
              </a:rPr>
              <a:t>Jozef</a:t>
            </a:r>
            <a:r>
              <a:rPr lang="en-US" sz="1600" dirty="0">
                <a:solidFill>
                  <a:srgbClr val="000000"/>
                </a:solidFill>
              </a:rPr>
              <a:t> J. Dudek, Ross D. Young. Scattering processes and resonances from lattice QCD. arXiv:1706.06223v1 [hep-</a:t>
            </a:r>
            <a:r>
              <a:rPr lang="en-US" sz="1600" dirty="0" err="1">
                <a:solidFill>
                  <a:srgbClr val="000000"/>
                </a:solidFill>
              </a:rPr>
              <a:t>lat</a:t>
            </a:r>
            <a:r>
              <a:rPr lang="en-US" sz="1600" dirty="0">
                <a:solidFill>
                  <a:srgbClr val="000000"/>
                </a:solidFill>
              </a:rPr>
              <a:t>], 20 Jun 2017</a:t>
            </a:r>
          </a:p>
          <a:p>
            <a:r>
              <a:rPr lang="en-US" sz="1600" dirty="0">
                <a:solidFill>
                  <a:srgbClr val="000000"/>
                </a:solidFill>
              </a:rPr>
              <a:t>John </a:t>
            </a:r>
            <a:r>
              <a:rPr lang="en-US" sz="1600" dirty="0" err="1">
                <a:solidFill>
                  <a:srgbClr val="000000"/>
                </a:solidFill>
              </a:rPr>
              <a:t>Bulava</a:t>
            </a:r>
            <a:r>
              <a:rPr lang="en-US" sz="1600" dirty="0">
                <a:solidFill>
                  <a:srgbClr val="000000"/>
                </a:solidFill>
              </a:rPr>
              <a:t>, Maxwell T. Hansen. Scattering Amplitudes from finite-volume spectral functions. arXiv:1903.11735v1 [hep-</a:t>
            </a:r>
            <a:r>
              <a:rPr lang="en-US" sz="1600" dirty="0" err="1">
                <a:solidFill>
                  <a:srgbClr val="000000"/>
                </a:solidFill>
              </a:rPr>
              <a:t>lat</a:t>
            </a:r>
            <a:r>
              <a:rPr lang="en-US" sz="1600" dirty="0">
                <a:solidFill>
                  <a:srgbClr val="000000"/>
                </a:solidFill>
              </a:rPr>
              <a:t>], 28 Mar 2019 </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Image Credit: </a:t>
            </a:r>
            <a:r>
              <a:rPr lang="en-US" sz="1600" dirty="0">
                <a:solidFill>
                  <a:srgbClr val="000000"/>
                </a:solidFill>
                <a:hlinkClick r:id="rId4">
                  <a:extLst>
                    <a:ext uri="{A12FA001-AC4F-418D-AE19-62706E023703}">
                      <ahyp:hlinkClr xmlns:ahyp="http://schemas.microsoft.com/office/drawing/2018/hyperlinkcolor" val="tx"/>
                    </a:ext>
                  </a:extLst>
                </a:hlinkClick>
              </a:rPr>
              <a:t>https://ccl.northwestern.edu/netlogo/models/Pac-Man</a:t>
            </a:r>
            <a:endParaRPr lang="en-US" sz="1600" dirty="0">
              <a:solidFill>
                <a:srgbClr val="000000"/>
              </a:solidFill>
            </a:endParaRPr>
          </a:p>
          <a:p>
            <a:pPr marL="0" indent="0" eaLnBrk="1" hangingPunct="1">
              <a:buNone/>
            </a:pPr>
            <a:r>
              <a:rPr lang="en-US" sz="1600" dirty="0">
                <a:solidFill>
                  <a:srgbClr val="000000"/>
                </a:solidFill>
              </a:rPr>
              <a:t>  </a:t>
            </a:r>
          </a:p>
          <a:p>
            <a:pPr eaLnBrk="1" hangingPunct="1"/>
            <a:endParaRPr lang="en-US" sz="1600" dirty="0">
              <a:solidFill>
                <a:srgbClr val="000000"/>
              </a:solidFill>
            </a:endParaRPr>
          </a:p>
          <a:p>
            <a:pPr eaLnBrk="1" hangingPunct="1"/>
            <a:endParaRPr lang="en-US" sz="1600" dirty="0">
              <a:solidFill>
                <a:srgbClr val="000000"/>
              </a:solidFill>
            </a:endParaRPr>
          </a:p>
        </p:txBody>
      </p:sp>
    </p:spTree>
    <p:extLst>
      <p:ext uri="{BB962C8B-B14F-4D97-AF65-F5344CB8AC3E}">
        <p14:creationId xmlns:p14="http://schemas.microsoft.com/office/powerpoint/2010/main" val="21138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333375"/>
            <a:ext cx="8209284" cy="620713"/>
          </a:xfrm>
        </p:spPr>
        <p:txBody>
          <a:bodyPr/>
          <a:lstStyle/>
          <a:p>
            <a:pPr eaLnBrk="1" hangingPunct="1"/>
            <a:r>
              <a:rPr lang="en-US" sz="3600" b="1" dirty="0"/>
              <a:t>Lattice QCD - background</a:t>
            </a:r>
            <a:endParaRPr lang="uk-UA" sz="3600" b="1" dirty="0"/>
          </a:p>
        </p:txBody>
      </p:sp>
      <p:sp>
        <p:nvSpPr>
          <p:cNvPr id="36867" name="Rectangle 3"/>
          <p:cNvSpPr>
            <a:spLocks noGrp="1" noChangeArrowheads="1"/>
          </p:cNvSpPr>
          <p:nvPr>
            <p:ph type="body" idx="1"/>
          </p:nvPr>
        </p:nvSpPr>
        <p:spPr>
          <a:xfrm>
            <a:off x="250825" y="1341438"/>
            <a:ext cx="8424863" cy="3383706"/>
          </a:xfrm>
        </p:spPr>
        <p:txBody>
          <a:bodyPr/>
          <a:lstStyle/>
          <a:p>
            <a:pPr eaLnBrk="1" hangingPunct="1">
              <a:lnSpc>
                <a:spcPct val="90000"/>
              </a:lnSpc>
              <a:defRPr/>
            </a:pPr>
            <a:r>
              <a:rPr lang="en-US" sz="2000" dirty="0">
                <a:latin typeface="+mj-lt"/>
              </a:rPr>
              <a:t>Discrete Space-time and Finite Volume characterize Lattice QCD</a:t>
            </a:r>
          </a:p>
          <a:p>
            <a:pPr eaLnBrk="1" hangingPunct="1">
              <a:lnSpc>
                <a:spcPct val="90000"/>
              </a:lnSpc>
              <a:defRPr/>
            </a:pPr>
            <a:endParaRPr lang="en-US" sz="2000" b="0" dirty="0">
              <a:latin typeface="+mj-lt"/>
            </a:endParaRPr>
          </a:p>
          <a:p>
            <a:pPr eaLnBrk="1" hangingPunct="1">
              <a:lnSpc>
                <a:spcPct val="90000"/>
              </a:lnSpc>
              <a:defRPr/>
            </a:pPr>
            <a:r>
              <a:rPr lang="en-US" sz="2000" dirty="0">
                <a:latin typeface="+mj-lt"/>
              </a:rPr>
              <a:t>Given we are interested in the determination of scattering observables, we can safely </a:t>
            </a:r>
            <a:r>
              <a:rPr lang="en-US" sz="2000" b="0" dirty="0">
                <a:latin typeface="+mj-lt"/>
              </a:rPr>
              <a:t>consider a continuous yet finite volume</a:t>
            </a:r>
          </a:p>
          <a:p>
            <a:pPr eaLnBrk="1" hangingPunct="1">
              <a:lnSpc>
                <a:spcPct val="90000"/>
              </a:lnSpc>
              <a:defRPr/>
            </a:pPr>
            <a:endParaRPr lang="en-US" sz="2000" dirty="0">
              <a:latin typeface="+mj-lt"/>
            </a:endParaRPr>
          </a:p>
          <a:p>
            <a:pPr eaLnBrk="1" hangingPunct="1">
              <a:lnSpc>
                <a:spcPct val="90000"/>
              </a:lnSpc>
              <a:defRPr/>
            </a:pPr>
            <a:r>
              <a:rPr lang="en-US" sz="2000" dirty="0">
                <a:latin typeface="+mj-lt"/>
              </a:rPr>
              <a:t>Furthermore, we restrict our attention to periodic boundary conditions in 1+1D, where:</a:t>
            </a:r>
          </a:p>
        </p:txBody>
      </p:sp>
      <p:pic>
        <p:nvPicPr>
          <p:cNvPr id="4" name="Picture 3">
            <a:extLst>
              <a:ext uri="{FF2B5EF4-FFF2-40B4-BE49-F238E27FC236}">
                <a16:creationId xmlns:a16="http://schemas.microsoft.com/office/drawing/2014/main" id="{89BF2FC2-0F4B-4B3B-8B2B-71C8995918F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12486" y="3655068"/>
            <a:ext cx="5344658" cy="654834"/>
          </a:xfrm>
          <a:prstGeom prst="rect">
            <a:avLst/>
          </a:prstGeom>
        </p:spPr>
      </p:pic>
      <p:cxnSp>
        <p:nvCxnSpPr>
          <p:cNvPr id="8" name="Straight Arrow Connector 7">
            <a:extLst>
              <a:ext uri="{FF2B5EF4-FFF2-40B4-BE49-F238E27FC236}">
                <a16:creationId xmlns:a16="http://schemas.microsoft.com/office/drawing/2014/main" id="{91976D49-8023-44E0-AE26-FE815D4A1C80}"/>
              </a:ext>
            </a:extLst>
          </p:cNvPr>
          <p:cNvCxnSpPr>
            <a:cxnSpLocks/>
          </p:cNvCxnSpPr>
          <p:nvPr/>
        </p:nvCxnSpPr>
        <p:spPr>
          <a:xfrm>
            <a:off x="864064" y="5343787"/>
            <a:ext cx="2525087"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0091EC64-78F6-4328-85C2-7A43772F3777}"/>
              </a:ext>
            </a:extLst>
          </p:cNvPr>
          <p:cNvSpPr/>
          <p:nvPr/>
        </p:nvSpPr>
        <p:spPr>
          <a:xfrm rot="16200000">
            <a:off x="1968240" y="4612828"/>
            <a:ext cx="316733" cy="2382473"/>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a:extLst>
              <a:ext uri="{FF2B5EF4-FFF2-40B4-BE49-F238E27FC236}">
                <a16:creationId xmlns:a16="http://schemas.microsoft.com/office/drawing/2014/main" id="{0B1452DF-DD49-4584-BF5F-FAF3982382BE}"/>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49653" y="6092151"/>
            <a:ext cx="153905" cy="172190"/>
          </a:xfrm>
          <a:prstGeom prst="rect">
            <a:avLst/>
          </a:prstGeom>
        </p:spPr>
      </p:pic>
      <p:sp>
        <p:nvSpPr>
          <p:cNvPr id="17" name="Oval 16">
            <a:extLst>
              <a:ext uri="{FF2B5EF4-FFF2-40B4-BE49-F238E27FC236}">
                <a16:creationId xmlns:a16="http://schemas.microsoft.com/office/drawing/2014/main" id="{239BBF80-9774-4380-8C50-50E9A24812AF}"/>
              </a:ext>
            </a:extLst>
          </p:cNvPr>
          <p:cNvSpPr/>
          <p:nvPr/>
        </p:nvSpPr>
        <p:spPr>
          <a:xfrm>
            <a:off x="1249960" y="5184396"/>
            <a:ext cx="343948" cy="3315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530D86-7331-4A0B-A6C5-528596711C40}"/>
              </a:ext>
            </a:extLst>
          </p:cNvPr>
          <p:cNvSpPr/>
          <p:nvPr/>
        </p:nvSpPr>
        <p:spPr>
          <a:xfrm>
            <a:off x="2660709" y="5184396"/>
            <a:ext cx="343948" cy="3315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Hollow 17">
            <a:extLst>
              <a:ext uri="{FF2B5EF4-FFF2-40B4-BE49-F238E27FC236}">
                <a16:creationId xmlns:a16="http://schemas.microsoft.com/office/drawing/2014/main" id="{5330D605-E4FD-4F96-BA35-CCA38A8CF572}"/>
              </a:ext>
            </a:extLst>
          </p:cNvPr>
          <p:cNvSpPr/>
          <p:nvPr/>
        </p:nvSpPr>
        <p:spPr>
          <a:xfrm>
            <a:off x="6325299" y="4644288"/>
            <a:ext cx="2063691" cy="2002820"/>
          </a:xfrm>
          <a:prstGeom prst="donut">
            <a:avLst>
              <a:gd name="adj" fmla="val 61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5C9381E2-633B-44E1-BBF4-FCB27F989284}"/>
              </a:ext>
            </a:extLst>
          </p:cNvPr>
          <p:cNvSpPr/>
          <p:nvPr/>
        </p:nvSpPr>
        <p:spPr>
          <a:xfrm>
            <a:off x="6223930" y="5515962"/>
            <a:ext cx="343948" cy="3315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3D6B3C-E041-43E9-8C24-D8313E1B95ED}"/>
              </a:ext>
            </a:extLst>
          </p:cNvPr>
          <p:cNvSpPr/>
          <p:nvPr/>
        </p:nvSpPr>
        <p:spPr>
          <a:xfrm>
            <a:off x="8012959" y="4981063"/>
            <a:ext cx="343948" cy="3315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3115761-8B43-49F0-A6C7-A32BC2BBB364}"/>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291243" y="5285598"/>
            <a:ext cx="1060655" cy="396147"/>
          </a:xfrm>
          <a:prstGeom prst="rect">
            <a:avLst/>
          </a:prstGeom>
        </p:spPr>
      </p:pic>
    </p:spTree>
    <p:extLst>
      <p:ext uri="{BB962C8B-B14F-4D97-AF65-F5344CB8AC3E}">
        <p14:creationId xmlns:p14="http://schemas.microsoft.com/office/powerpoint/2010/main" val="25711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18"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333375"/>
            <a:ext cx="8209284" cy="620713"/>
          </a:xfrm>
        </p:spPr>
        <p:txBody>
          <a:bodyPr/>
          <a:lstStyle/>
          <a:p>
            <a:pPr eaLnBrk="1" hangingPunct="1"/>
            <a:r>
              <a:rPr lang="en-US" sz="3600" b="1" dirty="0"/>
              <a:t>Scattering in a finite volume</a:t>
            </a:r>
            <a:endParaRPr lang="uk-UA" sz="3600" b="1" dirty="0"/>
          </a:p>
        </p:txBody>
      </p:sp>
      <p:sp>
        <p:nvSpPr>
          <p:cNvPr id="36867" name="Rectangle 3"/>
          <p:cNvSpPr>
            <a:spLocks noGrp="1" noChangeArrowheads="1"/>
          </p:cNvSpPr>
          <p:nvPr>
            <p:ph type="body" idx="1"/>
          </p:nvPr>
        </p:nvSpPr>
        <p:spPr>
          <a:xfrm>
            <a:off x="250825" y="1341437"/>
            <a:ext cx="8424863" cy="4631523"/>
          </a:xfrm>
        </p:spPr>
        <p:txBody>
          <a:bodyPr/>
          <a:lstStyle/>
          <a:p>
            <a:pPr eaLnBrk="1" hangingPunct="1">
              <a:lnSpc>
                <a:spcPct val="90000"/>
              </a:lnSpc>
              <a:defRPr/>
            </a:pPr>
            <a:r>
              <a:rPr lang="en-US" sz="2000" dirty="0">
                <a:latin typeface="+mj-lt"/>
              </a:rPr>
              <a:t>In a finite volume, there are no asymptotic states, hence scattering is not well defined. </a:t>
            </a:r>
          </a:p>
          <a:p>
            <a:pPr eaLnBrk="1" hangingPunct="1">
              <a:lnSpc>
                <a:spcPct val="90000"/>
              </a:lnSpc>
              <a:defRPr/>
            </a:pPr>
            <a:endParaRPr lang="en-US" sz="2000" dirty="0">
              <a:latin typeface="+mj-lt"/>
            </a:endParaRPr>
          </a:p>
          <a:p>
            <a:pPr eaLnBrk="1" hangingPunct="1">
              <a:lnSpc>
                <a:spcPct val="90000"/>
              </a:lnSpc>
              <a:defRPr/>
            </a:pPr>
            <a:r>
              <a:rPr lang="en-US" sz="2000" dirty="0">
                <a:latin typeface="+mj-lt"/>
              </a:rPr>
              <a:t>We can consider different possibilities for circumventing this.  </a:t>
            </a:r>
          </a:p>
          <a:p>
            <a:pPr eaLnBrk="1" hangingPunct="1">
              <a:lnSpc>
                <a:spcPct val="90000"/>
              </a:lnSpc>
              <a:defRPr/>
            </a:pPr>
            <a:endParaRPr lang="en-US" sz="2000" dirty="0">
              <a:latin typeface="+mj-lt"/>
            </a:endParaRPr>
          </a:p>
          <a:p>
            <a:pPr eaLnBrk="1" hangingPunct="1">
              <a:lnSpc>
                <a:spcPct val="90000"/>
              </a:lnSpc>
              <a:defRPr/>
            </a:pPr>
            <a:r>
              <a:rPr lang="en-US" sz="2000" dirty="0">
                <a:latin typeface="+mj-lt"/>
              </a:rPr>
              <a:t>Possibility #1: </a:t>
            </a:r>
            <a:r>
              <a:rPr lang="en-US" sz="2000" dirty="0" err="1">
                <a:latin typeface="+mj-lt"/>
              </a:rPr>
              <a:t>Lüscher</a:t>
            </a:r>
            <a:r>
              <a:rPr lang="en-US" sz="2000" dirty="0">
                <a:latin typeface="+mj-lt"/>
              </a:rPr>
              <a:t> formalism. </a:t>
            </a:r>
          </a:p>
          <a:p>
            <a:pPr lvl="1">
              <a:lnSpc>
                <a:spcPct val="90000"/>
              </a:lnSpc>
              <a:defRPr/>
            </a:pPr>
            <a:r>
              <a:rPr lang="en-US" sz="1600" dirty="0">
                <a:latin typeface="+mj-lt"/>
              </a:rPr>
              <a:t>Relate the finite-volume spectrum to infinite-volume amplitudes</a:t>
            </a:r>
          </a:p>
          <a:p>
            <a:pPr lvl="1">
              <a:lnSpc>
                <a:spcPct val="90000"/>
              </a:lnSpc>
              <a:defRPr/>
            </a:pPr>
            <a:r>
              <a:rPr lang="en-US" sz="1600" dirty="0">
                <a:latin typeface="+mj-lt"/>
              </a:rPr>
              <a:t>This also works for Euclidean spacetime. </a:t>
            </a:r>
          </a:p>
          <a:p>
            <a:pPr lvl="1">
              <a:lnSpc>
                <a:spcPct val="90000"/>
              </a:lnSpc>
              <a:defRPr/>
            </a:pPr>
            <a:r>
              <a:rPr lang="en-US" sz="1600" dirty="0" err="1">
                <a:latin typeface="+mj-lt"/>
              </a:rPr>
              <a:t>Minkowski</a:t>
            </a:r>
            <a:r>
              <a:rPr lang="en-US" sz="1600" dirty="0">
                <a:latin typeface="+mj-lt"/>
              </a:rPr>
              <a:t> calculations do not provide anything new here.</a:t>
            </a:r>
          </a:p>
          <a:p>
            <a:pPr lvl="1">
              <a:lnSpc>
                <a:spcPct val="90000"/>
              </a:lnSpc>
              <a:defRPr/>
            </a:pPr>
            <a:endParaRPr lang="en-US" sz="1600" dirty="0">
              <a:latin typeface="+mj-lt"/>
            </a:endParaRPr>
          </a:p>
          <a:p>
            <a:pPr>
              <a:lnSpc>
                <a:spcPct val="90000"/>
              </a:lnSpc>
              <a:defRPr/>
            </a:pPr>
            <a:r>
              <a:rPr lang="en-US" sz="2000" dirty="0"/>
              <a:t>Possibility #2: Directly extract amplitudes where in the infinite-volume limit we recover the physical amplitudes. </a:t>
            </a:r>
          </a:p>
          <a:p>
            <a:pPr lvl="1">
              <a:lnSpc>
                <a:spcPct val="90000"/>
              </a:lnSpc>
              <a:defRPr/>
            </a:pPr>
            <a:r>
              <a:rPr lang="en-US" sz="1600" dirty="0"/>
              <a:t>This is uniquely </a:t>
            </a:r>
            <a:r>
              <a:rPr lang="en-US" sz="1600" dirty="0" err="1"/>
              <a:t>Minkowski</a:t>
            </a:r>
            <a:endParaRPr lang="en-US" sz="1600" dirty="0"/>
          </a:p>
          <a:p>
            <a:pPr lvl="1">
              <a:lnSpc>
                <a:spcPct val="90000"/>
              </a:lnSpc>
              <a:defRPr/>
            </a:pPr>
            <a:r>
              <a:rPr lang="en-US" sz="1600" dirty="0"/>
              <a:t>Here we explore this idea</a:t>
            </a:r>
          </a:p>
          <a:p>
            <a:pPr lvl="1">
              <a:lnSpc>
                <a:spcPct val="90000"/>
              </a:lnSpc>
              <a:defRPr/>
            </a:pPr>
            <a:endParaRPr lang="en-US" sz="1600" dirty="0">
              <a:latin typeface="+mj-lt"/>
            </a:endParaRPr>
          </a:p>
        </p:txBody>
      </p:sp>
    </p:spTree>
    <p:extLst>
      <p:ext uri="{BB962C8B-B14F-4D97-AF65-F5344CB8AC3E}">
        <p14:creationId xmlns:p14="http://schemas.microsoft.com/office/powerpoint/2010/main" val="107958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4E15-B198-2042-B2FF-9D4D6C0AC3F3}"/>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333DFF4-B418-6741-92E7-053359BE8880}"/>
              </a:ext>
            </a:extLst>
          </p:cNvPr>
          <p:cNvPicPr>
            <a:picLocks noChangeAspect="1"/>
          </p:cNvPicPr>
          <p:nvPr/>
        </p:nvPicPr>
        <p:blipFill>
          <a:blip r:embed="rId2"/>
          <a:stretch>
            <a:fillRect/>
          </a:stretch>
        </p:blipFill>
        <p:spPr>
          <a:xfrm>
            <a:off x="793487" y="1867155"/>
            <a:ext cx="7557025" cy="4409563"/>
          </a:xfrm>
          <a:prstGeom prst="rect">
            <a:avLst/>
          </a:prstGeom>
        </p:spPr>
      </p:pic>
      <p:pic>
        <p:nvPicPr>
          <p:cNvPr id="8" name="Picture 7">
            <a:extLst>
              <a:ext uri="{FF2B5EF4-FFF2-40B4-BE49-F238E27FC236}">
                <a16:creationId xmlns:a16="http://schemas.microsoft.com/office/drawing/2014/main" id="{1C135DFE-ECD9-BF4B-9F2F-6F7DAA03D017}"/>
              </a:ext>
            </a:extLst>
          </p:cNvPr>
          <p:cNvPicPr>
            <a:picLocks noChangeAspect="1"/>
          </p:cNvPicPr>
          <p:nvPr/>
        </p:nvPicPr>
        <p:blipFill>
          <a:blip r:embed="rId3"/>
          <a:stretch>
            <a:fillRect/>
          </a:stretch>
        </p:blipFill>
        <p:spPr>
          <a:xfrm>
            <a:off x="165370" y="6042768"/>
            <a:ext cx="1801713" cy="677964"/>
          </a:xfrm>
          <a:prstGeom prst="rect">
            <a:avLst/>
          </a:prstGeom>
        </p:spPr>
      </p:pic>
    </p:spTree>
    <p:extLst>
      <p:ext uri="{BB962C8B-B14F-4D97-AF65-F5344CB8AC3E}">
        <p14:creationId xmlns:p14="http://schemas.microsoft.com/office/powerpoint/2010/main" val="238955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98BE-1958-994E-96E7-CE68B794F7A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E0526C3-F087-7B40-B576-D819F2F0A4DF}"/>
              </a:ext>
            </a:extLst>
          </p:cNvPr>
          <p:cNvPicPr>
            <a:picLocks noChangeAspect="1"/>
          </p:cNvPicPr>
          <p:nvPr/>
        </p:nvPicPr>
        <p:blipFill>
          <a:blip r:embed="rId2"/>
          <a:stretch>
            <a:fillRect/>
          </a:stretch>
        </p:blipFill>
        <p:spPr>
          <a:xfrm>
            <a:off x="496651" y="1720850"/>
            <a:ext cx="7975600" cy="4660900"/>
          </a:xfrm>
          <a:prstGeom prst="rect">
            <a:avLst/>
          </a:prstGeom>
        </p:spPr>
      </p:pic>
    </p:spTree>
    <p:extLst>
      <p:ext uri="{BB962C8B-B14F-4D97-AF65-F5344CB8AC3E}">
        <p14:creationId xmlns:p14="http://schemas.microsoft.com/office/powerpoint/2010/main" val="388092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4E-DEB6-4C87-AF68-04C481B3F212}"/>
              </a:ext>
            </a:extLst>
          </p:cNvPr>
          <p:cNvSpPr>
            <a:spLocks noGrp="1"/>
          </p:cNvSpPr>
          <p:nvPr>
            <p:ph type="title"/>
          </p:nvPr>
        </p:nvSpPr>
        <p:spPr>
          <a:xfrm>
            <a:off x="468313" y="217370"/>
            <a:ext cx="8491129" cy="508000"/>
          </a:xfrm>
        </p:spPr>
        <p:txBody>
          <a:bodyPr/>
          <a:lstStyle/>
          <a:p>
            <a:r>
              <a:rPr lang="en-GB" dirty="0" err="1"/>
              <a:t>Lüscher</a:t>
            </a:r>
            <a:r>
              <a:rPr lang="en-GB" dirty="0"/>
              <a:t> Formalism and Correlation Functions</a:t>
            </a:r>
            <a:endParaRPr lang="en-US" dirty="0"/>
          </a:p>
        </p:txBody>
      </p:sp>
      <p:sp>
        <p:nvSpPr>
          <p:cNvPr id="3" name="Content Placeholder 2">
            <a:extLst>
              <a:ext uri="{FF2B5EF4-FFF2-40B4-BE49-F238E27FC236}">
                <a16:creationId xmlns:a16="http://schemas.microsoft.com/office/drawing/2014/main" id="{D3C94C0B-8F4E-40A1-9E31-B97A9CC3B2F2}"/>
              </a:ext>
            </a:extLst>
          </p:cNvPr>
          <p:cNvSpPr>
            <a:spLocks noGrp="1"/>
          </p:cNvSpPr>
          <p:nvPr>
            <p:ph idx="1"/>
          </p:nvPr>
        </p:nvSpPr>
        <p:spPr>
          <a:xfrm>
            <a:off x="468313" y="907686"/>
            <a:ext cx="8491128" cy="5811896"/>
          </a:xfrm>
        </p:spPr>
        <p:txBody>
          <a:bodyPr/>
          <a:lstStyle/>
          <a:p>
            <a:r>
              <a:rPr lang="en-GB" sz="2000" dirty="0">
                <a:latin typeface="+mj-lt"/>
              </a:rPr>
              <a:t>Able to calculate scattering amplitudes from Correlation Functions</a:t>
            </a:r>
          </a:p>
          <a:p>
            <a:endParaRPr lang="en-GB" sz="2000" dirty="0">
              <a:latin typeface="+mj-lt"/>
            </a:endParaRPr>
          </a:p>
          <a:p>
            <a:r>
              <a:rPr lang="en-GB" sz="2000" dirty="0">
                <a:latin typeface="+mj-lt"/>
              </a:rPr>
              <a:t>For Euclidean metric:</a:t>
            </a:r>
          </a:p>
          <a:p>
            <a:endParaRPr lang="en-GB" sz="2000" dirty="0">
              <a:latin typeface="+mj-lt"/>
            </a:endParaRPr>
          </a:p>
          <a:p>
            <a:r>
              <a:rPr lang="en-GB" sz="2000" dirty="0">
                <a:latin typeface="+mj-lt"/>
              </a:rPr>
              <a:t>Where			     and </a:t>
            </a:r>
          </a:p>
          <a:p>
            <a:endParaRPr lang="en-GB" sz="2000" dirty="0">
              <a:latin typeface="+mj-lt"/>
            </a:endParaRPr>
          </a:p>
          <a:p>
            <a:r>
              <a:rPr lang="en-GB" sz="2000" dirty="0">
                <a:latin typeface="+mj-lt"/>
              </a:rPr>
              <a:t> 					</a:t>
            </a:r>
          </a:p>
          <a:p>
            <a:endParaRPr lang="en-GB" sz="2000" dirty="0">
              <a:latin typeface="+mj-lt"/>
            </a:endParaRPr>
          </a:p>
          <a:p>
            <a:r>
              <a:rPr lang="en-GB" sz="2000" dirty="0">
                <a:latin typeface="+mj-lt"/>
              </a:rPr>
              <a:t>The </a:t>
            </a:r>
            <a:r>
              <a:rPr lang="en-GB" sz="2000" dirty="0" err="1">
                <a:latin typeface="+mj-lt"/>
              </a:rPr>
              <a:t>Minkowski</a:t>
            </a:r>
            <a:r>
              <a:rPr lang="en-GB" sz="2000" dirty="0">
                <a:latin typeface="+mj-lt"/>
              </a:rPr>
              <a:t> case is very similar where:</a:t>
            </a:r>
          </a:p>
          <a:p>
            <a:endParaRPr lang="en-GB" sz="2000" dirty="0">
              <a:latin typeface="+mj-lt"/>
            </a:endParaRPr>
          </a:p>
          <a:p>
            <a:endParaRPr lang="en-GB" sz="2000" dirty="0">
              <a:latin typeface="+mj-lt"/>
            </a:endParaRPr>
          </a:p>
          <a:p>
            <a:endParaRPr lang="en-GB" sz="2000" dirty="0">
              <a:latin typeface="+mj-lt"/>
            </a:endParaRPr>
          </a:p>
          <a:p>
            <a:r>
              <a:rPr lang="en-GB" sz="2000" dirty="0">
                <a:latin typeface="+mj-lt"/>
              </a:rPr>
              <a:t>Where the only additional step needed is a Fourier analysis on this final quantity </a:t>
            </a:r>
          </a:p>
          <a:p>
            <a:pPr marL="0" indent="0">
              <a:buNone/>
            </a:pPr>
            <a:endParaRPr lang="en-GB" sz="2000" dirty="0">
              <a:latin typeface="+mj-lt"/>
            </a:endParaRPr>
          </a:p>
          <a:p>
            <a:pPr marL="0" indent="0">
              <a:buNone/>
            </a:pPr>
            <a:endParaRPr lang="en-GB" sz="2000" dirty="0">
              <a:latin typeface="+mj-lt"/>
            </a:endParaRPr>
          </a:p>
          <a:p>
            <a:pPr marL="0" indent="0">
              <a:buNone/>
            </a:pPr>
            <a:endParaRPr lang="en-GB" sz="2000" dirty="0">
              <a:latin typeface="+mj-lt"/>
            </a:endParaRPr>
          </a:p>
          <a:p>
            <a:pPr marL="0" indent="0">
              <a:buNone/>
            </a:pPr>
            <a:r>
              <a:rPr lang="en-GB" sz="2000" dirty="0">
                <a:latin typeface="+mj-lt"/>
              </a:rPr>
              <a:t> </a:t>
            </a:r>
            <a:endParaRPr lang="en-US" sz="2000" dirty="0">
              <a:latin typeface="+mj-lt"/>
            </a:endParaRPr>
          </a:p>
        </p:txBody>
      </p:sp>
      <p:pic>
        <p:nvPicPr>
          <p:cNvPr id="13" name="Picture 12">
            <a:extLst>
              <a:ext uri="{FF2B5EF4-FFF2-40B4-BE49-F238E27FC236}">
                <a16:creationId xmlns:a16="http://schemas.microsoft.com/office/drawing/2014/main" id="{549DC54A-ACFA-4C48-99B2-420E51427A1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79567" y="1701101"/>
            <a:ext cx="4207238" cy="533333"/>
          </a:xfrm>
          <a:prstGeom prst="rect">
            <a:avLst/>
          </a:prstGeom>
        </p:spPr>
      </p:pic>
      <p:pic>
        <p:nvPicPr>
          <p:cNvPr id="7" name="Picture 6">
            <a:extLst>
              <a:ext uri="{FF2B5EF4-FFF2-40B4-BE49-F238E27FC236}">
                <a16:creationId xmlns:a16="http://schemas.microsoft.com/office/drawing/2014/main" id="{3A224200-5B90-40D5-A23D-C3E115E6A86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801769" y="2416750"/>
            <a:ext cx="2588952" cy="336762"/>
          </a:xfrm>
          <a:prstGeom prst="rect">
            <a:avLst/>
          </a:prstGeom>
        </p:spPr>
      </p:pic>
      <p:pic>
        <p:nvPicPr>
          <p:cNvPr id="9" name="Picture 8">
            <a:extLst>
              <a:ext uri="{FF2B5EF4-FFF2-40B4-BE49-F238E27FC236}">
                <a16:creationId xmlns:a16="http://schemas.microsoft.com/office/drawing/2014/main" id="{B4EE86F9-E413-4E50-A918-510F74F3DB2C}"/>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187136" y="2416750"/>
            <a:ext cx="1546667" cy="327619"/>
          </a:xfrm>
          <a:prstGeom prst="rect">
            <a:avLst/>
          </a:prstGeom>
        </p:spPr>
      </p:pic>
      <p:pic>
        <p:nvPicPr>
          <p:cNvPr id="17" name="Picture 16">
            <a:extLst>
              <a:ext uri="{FF2B5EF4-FFF2-40B4-BE49-F238E27FC236}">
                <a16:creationId xmlns:a16="http://schemas.microsoft.com/office/drawing/2014/main" id="{E480AFA0-DB89-4604-9D55-7CB38BAC47B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920924" y="3162333"/>
            <a:ext cx="6310095" cy="533333"/>
          </a:xfrm>
          <a:prstGeom prst="rect">
            <a:avLst/>
          </a:prstGeom>
        </p:spPr>
      </p:pic>
      <p:pic>
        <p:nvPicPr>
          <p:cNvPr id="19" name="Picture 18">
            <a:extLst>
              <a:ext uri="{FF2B5EF4-FFF2-40B4-BE49-F238E27FC236}">
                <a16:creationId xmlns:a16="http://schemas.microsoft.com/office/drawing/2014/main" id="{E0AAD61E-980A-432B-BE76-42C018CBCCB5}"/>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20924" y="4489081"/>
            <a:ext cx="6560000" cy="533333"/>
          </a:xfrm>
          <a:prstGeom prst="rect">
            <a:avLst/>
          </a:prstGeom>
        </p:spPr>
      </p:pic>
    </p:spTree>
    <p:extLst>
      <p:ext uri="{BB962C8B-B14F-4D97-AF65-F5344CB8AC3E}">
        <p14:creationId xmlns:p14="http://schemas.microsoft.com/office/powerpoint/2010/main" val="91865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4D11-AD62-4711-B787-47A6E260F739}"/>
              </a:ext>
            </a:extLst>
          </p:cNvPr>
          <p:cNvSpPr>
            <a:spLocks noGrp="1"/>
          </p:cNvSpPr>
          <p:nvPr>
            <p:ph type="title"/>
          </p:nvPr>
        </p:nvSpPr>
        <p:spPr>
          <a:xfrm>
            <a:off x="395288" y="476250"/>
            <a:ext cx="7633096" cy="508000"/>
          </a:xfrm>
        </p:spPr>
        <p:txBody>
          <a:bodyPr/>
          <a:lstStyle/>
          <a:p>
            <a:r>
              <a:rPr lang="en-GB" sz="3600" dirty="0"/>
              <a:t>Infinite Volume Scattering Amplitude</a:t>
            </a:r>
            <a:endParaRPr lang="en-US" sz="3600" dirty="0"/>
          </a:p>
        </p:txBody>
      </p:sp>
      <p:sp>
        <p:nvSpPr>
          <p:cNvPr id="3" name="Content Placeholder 2">
            <a:extLst>
              <a:ext uri="{FF2B5EF4-FFF2-40B4-BE49-F238E27FC236}">
                <a16:creationId xmlns:a16="http://schemas.microsoft.com/office/drawing/2014/main" id="{D39EF37A-9673-45E0-9E38-811F26B34467}"/>
              </a:ext>
            </a:extLst>
          </p:cNvPr>
          <p:cNvSpPr>
            <a:spLocks noGrp="1"/>
          </p:cNvSpPr>
          <p:nvPr>
            <p:ph idx="1"/>
          </p:nvPr>
        </p:nvSpPr>
        <p:spPr>
          <a:xfrm>
            <a:off x="468312" y="1268413"/>
            <a:ext cx="8352159" cy="4895850"/>
          </a:xfrm>
        </p:spPr>
        <p:txBody>
          <a:bodyPr/>
          <a:lstStyle/>
          <a:p>
            <a:r>
              <a:rPr lang="en-GB" sz="2000" dirty="0"/>
              <a:t>First need to write down the infinite volume scattering amplitude in 1+1D that satisfies “unitarity”</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   is the phase space which is dependent on the kinematics and to an extent also the dimension, while    encodes all of the dynamics</a:t>
            </a:r>
          </a:p>
        </p:txBody>
      </p:sp>
      <p:pic>
        <p:nvPicPr>
          <p:cNvPr id="9" name="Picture 8">
            <a:extLst>
              <a:ext uri="{FF2B5EF4-FFF2-40B4-BE49-F238E27FC236}">
                <a16:creationId xmlns:a16="http://schemas.microsoft.com/office/drawing/2014/main" id="{91599610-4BB1-4178-AEE0-20D68CD2495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608616" y="2221626"/>
            <a:ext cx="5570073" cy="1825104"/>
          </a:xfrm>
          <a:prstGeom prst="rect">
            <a:avLst/>
          </a:prstGeom>
        </p:spPr>
      </p:pic>
      <p:pic>
        <p:nvPicPr>
          <p:cNvPr id="11" name="Picture 10">
            <a:extLst>
              <a:ext uri="{FF2B5EF4-FFF2-40B4-BE49-F238E27FC236}">
                <a16:creationId xmlns:a16="http://schemas.microsoft.com/office/drawing/2014/main" id="{47455FE6-03A8-47C6-8D1E-3509078C2943}"/>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18490" y="4666325"/>
            <a:ext cx="121905" cy="166095"/>
          </a:xfrm>
          <a:prstGeom prst="rect">
            <a:avLst/>
          </a:prstGeom>
        </p:spPr>
      </p:pic>
      <p:pic>
        <p:nvPicPr>
          <p:cNvPr id="13" name="Picture 12">
            <a:extLst>
              <a:ext uri="{FF2B5EF4-FFF2-40B4-BE49-F238E27FC236}">
                <a16:creationId xmlns:a16="http://schemas.microsoft.com/office/drawing/2014/main" id="{2EFE851E-ABA4-4F77-8E42-E8AEFAE8FFFD}"/>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572000" y="4908514"/>
            <a:ext cx="105143" cy="182857"/>
          </a:xfrm>
          <a:prstGeom prst="rect">
            <a:avLst/>
          </a:prstGeom>
        </p:spPr>
      </p:pic>
      <p:pic>
        <p:nvPicPr>
          <p:cNvPr id="15" name="Picture 14">
            <a:extLst>
              <a:ext uri="{FF2B5EF4-FFF2-40B4-BE49-F238E27FC236}">
                <a16:creationId xmlns:a16="http://schemas.microsoft.com/office/drawing/2014/main" id="{B11C08FD-5586-4BFD-9FB3-8B7E3F2EF906}"/>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46078" y="5466332"/>
            <a:ext cx="1851844" cy="624366"/>
          </a:xfrm>
          <a:prstGeom prst="rect">
            <a:avLst/>
          </a:prstGeom>
        </p:spPr>
      </p:pic>
    </p:spTree>
    <p:extLst>
      <p:ext uri="{BB962C8B-B14F-4D97-AF65-F5344CB8AC3E}">
        <p14:creationId xmlns:p14="http://schemas.microsoft.com/office/powerpoint/2010/main" val="33004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EAB1-81AB-429A-964D-4A04AC0E279B}"/>
              </a:ext>
            </a:extLst>
          </p:cNvPr>
          <p:cNvSpPr>
            <a:spLocks noGrp="1"/>
          </p:cNvSpPr>
          <p:nvPr>
            <p:ph type="title"/>
          </p:nvPr>
        </p:nvSpPr>
        <p:spPr>
          <a:xfrm>
            <a:off x="415489" y="246382"/>
            <a:ext cx="7705104" cy="508000"/>
          </a:xfrm>
        </p:spPr>
        <p:txBody>
          <a:bodyPr/>
          <a:lstStyle/>
          <a:p>
            <a:r>
              <a:rPr lang="en-GB" sz="3600" dirty="0"/>
              <a:t>Infinite Volume Scattering Amplitude</a:t>
            </a:r>
            <a:endParaRPr lang="en-US" sz="3600" dirty="0"/>
          </a:p>
        </p:txBody>
      </p:sp>
      <p:pic>
        <p:nvPicPr>
          <p:cNvPr id="27" name="Picture 26">
            <a:extLst>
              <a:ext uri="{FF2B5EF4-FFF2-40B4-BE49-F238E27FC236}">
                <a16:creationId xmlns:a16="http://schemas.microsoft.com/office/drawing/2014/main" id="{4062A17B-37BE-4475-81CD-F33701F3B8E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67544" y="1358076"/>
            <a:ext cx="3988932" cy="630857"/>
          </a:xfrm>
          <a:prstGeom prst="rect">
            <a:avLst/>
          </a:prstGeom>
        </p:spPr>
      </p:pic>
      <p:pic>
        <p:nvPicPr>
          <p:cNvPr id="23" name="Picture 22">
            <a:extLst>
              <a:ext uri="{FF2B5EF4-FFF2-40B4-BE49-F238E27FC236}">
                <a16:creationId xmlns:a16="http://schemas.microsoft.com/office/drawing/2014/main" id="{EFA73A4E-1652-4A4F-BEBA-087A0257DFAD}"/>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60032" y="1340191"/>
            <a:ext cx="3687733" cy="630857"/>
          </a:xfrm>
          <a:prstGeom prst="rect">
            <a:avLst/>
          </a:prstGeom>
        </p:spPr>
      </p:pic>
      <p:sp>
        <p:nvSpPr>
          <p:cNvPr id="3" name="TextBox 2">
            <a:extLst>
              <a:ext uri="{FF2B5EF4-FFF2-40B4-BE49-F238E27FC236}">
                <a16:creationId xmlns:a16="http://schemas.microsoft.com/office/drawing/2014/main" id="{9AFB7C86-FC7D-4713-9935-52D978FE1FEB}"/>
              </a:ext>
            </a:extLst>
          </p:cNvPr>
          <p:cNvSpPr txBox="1"/>
          <p:nvPr/>
        </p:nvSpPr>
        <p:spPr>
          <a:xfrm>
            <a:off x="415489" y="929663"/>
            <a:ext cx="5134739" cy="369332"/>
          </a:xfrm>
          <a:prstGeom prst="rect">
            <a:avLst/>
          </a:prstGeom>
          <a:noFill/>
        </p:spPr>
        <p:txBody>
          <a:bodyPr wrap="none" rtlCol="0">
            <a:spAutoFit/>
          </a:bodyPr>
          <a:lstStyle/>
          <a:p>
            <a:r>
              <a:rPr lang="en-GB" dirty="0">
                <a:solidFill>
                  <a:schemeClr val="bg1"/>
                </a:solidFill>
              </a:rPr>
              <a:t>For example, consider a </a:t>
            </a:r>
            <a:r>
              <a:rPr lang="en-GB" dirty="0" err="1">
                <a:solidFill>
                  <a:schemeClr val="bg1"/>
                </a:solidFill>
              </a:rPr>
              <a:t>Breit</a:t>
            </a:r>
            <a:r>
              <a:rPr lang="en-GB" dirty="0">
                <a:solidFill>
                  <a:schemeClr val="bg1"/>
                </a:solidFill>
              </a:rPr>
              <a:t>-Wigner amplitude:</a:t>
            </a:r>
            <a:endParaRPr lang="en-US" dirty="0">
              <a:solidFill>
                <a:schemeClr val="bg1"/>
              </a:solidFill>
            </a:endParaRPr>
          </a:p>
        </p:txBody>
      </p:sp>
      <p:pic>
        <p:nvPicPr>
          <p:cNvPr id="8" name="Picture 7" descr="A close up of a map&#10;&#10;Description automatically generated">
            <a:extLst>
              <a:ext uri="{FF2B5EF4-FFF2-40B4-BE49-F238E27FC236}">
                <a16:creationId xmlns:a16="http://schemas.microsoft.com/office/drawing/2014/main" id="{2247C423-6776-476E-BC4F-C4B8C331F8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320" y="2197916"/>
            <a:ext cx="7629360" cy="4527942"/>
          </a:xfrm>
          <a:prstGeom prst="rect">
            <a:avLst/>
          </a:prstGeom>
        </p:spPr>
      </p:pic>
      <p:pic>
        <p:nvPicPr>
          <p:cNvPr id="10" name="Picture 9">
            <a:extLst>
              <a:ext uri="{FF2B5EF4-FFF2-40B4-BE49-F238E27FC236}">
                <a16:creationId xmlns:a16="http://schemas.microsoft.com/office/drawing/2014/main" id="{53D03B92-11E6-4C89-A8F6-501DDBEE175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726980" y="3808602"/>
            <a:ext cx="524171" cy="106230"/>
          </a:xfrm>
          <a:prstGeom prst="rect">
            <a:avLst/>
          </a:prstGeom>
        </p:spPr>
      </p:pic>
    </p:spTree>
    <p:extLst>
      <p:ext uri="{BB962C8B-B14F-4D97-AF65-F5344CB8AC3E}">
        <p14:creationId xmlns:p14="http://schemas.microsoft.com/office/powerpoint/2010/main" val="987140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058.868"/>
  <p:tag name="LATEXADDIN" val="\documentclass{article}&#10;\usepackage{amsmath}&#10;\usepackage{xcolor}&#10;\pagestyle{empty}&#10;\begin{document}&#10;\color{white}&#10;&#10;$\phi_p(x) = \phi_p(x + Ln)$&#10;&#10;&#10;\end{document}"/>
  <p:tag name="IGUANATEXSIZE" val="20"/>
  <p:tag name="IGUANATEXCURSOR" val="134"/>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usepackage{xcolor}&#10;\pagestyle{empty}&#10;\begin{document}&#10;&#10;\color{white}&#10;&#10;$\rho$&#10;&#10;&#10;\end{document}"/>
  <p:tag name="IGUANATEXSIZE" val="20"/>
  <p:tag name="IGUANATEXCURSOR" val="114"/>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51.74354"/>
  <p:tag name="LATEXADDIN" val="\documentclass{article}&#10;\usepackage{amsmath}&#10;\usepackage{xcolor}&#10;\pagestyle{empty}&#10;\begin{document}&#10;\color{white}&#10;&#10;$\delta$&#10;&#10;&#10;&#10;\end{document}"/>
  <p:tag name="IGUANATEXSIZE" val="20"/>
  <p:tag name="IGUANATEXCURSOR" val="123"/>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522.6846"/>
  <p:tag name="LATEXADDIN" val="\documentclass{article}&#10;\usepackage{amsmath}&#10;\usepackage{xcolor}&#10;\pagestyle{empty}&#10;\begin{document}&#10;\color{white}&#10;&#10;$ \rho = \frac{\xi}{4E^*q^*} $&#10;&#10;&#10;&#10;&#10;\end{document}"/>
  <p:tag name="IGUANATEXSIZE" val="20"/>
  <p:tag name="IGUANATEXCURSOR" val="135"/>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2023.997"/>
  <p:tag name="LATEXADDIN" val="\documentclass{article}&#10;\usepackage{amsmath}&#10;\usepackage{xcolor}&#10;\pagestyle{empty}&#10;\begin{document}&#10;\color{white}&#10;&#10;$$ \delta(E^*) = cot^{-1} \bigg(\frac{\xi g^2}{4E^*q^*} \frac{1}{m_R^2 - (E^*)^2}\bigg), $$&#10;&#10;&#10;&#10;\end{document}"/>
  <p:tag name="IGUANATEXSIZE" val="20"/>
  <p:tag name="IGUANATEXCURSOR" val="202"/>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54.2182"/>
  <p:tag name="ORIGINALWIDTH" val="1115.86"/>
  <p:tag name="LATEXADDIN" val="\documentclass{article}&#10;\usepackage{amsmath}&#10;\usepackage{xcolor}&#10;\pagestyle{empty}&#10;\begin{document}&#10;\color{white}&#10;&#10;$$\rho \mathcal{M}_2 (E^*) = \frac{1}{cot\delta - i} $$&#10;&#10;&#10;&#10;&#10;\end{document}"/>
  <p:tag name="IGUANATEXSIZE" val="20"/>
  <p:tag name="IGUANATEXCURSOR" val="170"/>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506.9366"/>
  <p:tag name="LATEXADDIN" val="\documentclass{article}&#10;\usepackage{amsmath}&#10;\usepackage{xcolor}&#10;\pagestyle{empty}&#10;\begin{document}&#10;&#10;&#10;$$ m_R = 2.2$$&#10;&#10;&#10;\end{document}"/>
  <p:tag name="IGUANATEXSIZE" val="20"/>
  <p:tag name="IGUANATEXCURSOR" val="116"/>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91.976"/>
  <p:tag name="ORIGINALWIDTH" val="1637.045"/>
  <p:tag name="LATEXADDIN" val="\documentclass{article}&#10;\usepackage{amsmath}&#10;\usepackage{xcolor}&#10;\pagestyle{empty}&#10;\begin{document}&#10;\color{white}&#10;&#10;$ \mathcal{M}_{2,L} = \mathcal{M}_2 \frac{1}{1 + F\mathcal{M}_2} = \frac{1}{\mathcal{M}_2^{-1} + F} $&#10;&#10;&#10;&#10;&#10;\end{document}"/>
  <p:tag name="IGUANATEXSIZE" val="20"/>
  <p:tag name="IGUANATEXCURSOR" val="216"/>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190.4762"/>
  <p:tag name="LATEXADDIN" val="\documentclass{article}&#10;\usepackage{amsmath}&#10;\usepackage{xcolor}&#10;\pagestyle{empty}&#10;\begin{document}&#10;\color{white}&#10;&#10;&#10;$ \mathcal{M}_{2}$&#10;&#10;&#10;&#10;&#10;&#10;\end{document}"/>
  <p:tag name="IGUANATEXSIZE" val="20"/>
  <p:tag name="IGUANATEXCURSOR" val="132"/>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23882"/>
  <p:tag name="LATEXADDIN" val="\documentclass{article}&#10;\usepackage{amsmath}&#10;\usepackage{xcolor}&#10;\pagestyle{empty}&#10;\begin{document}&#10;\color{white}&#10;&#10;$ F $&#10;&#10;&#10;&#10;\end{document}"/>
  <p:tag name="IGUANATEXSIZE" val="20"/>
  <p:tag name="IGUANATEXCURSOR" val="120"/>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25.4593"/>
  <p:tag name="ORIGINALWIDTH" val="2497.188"/>
  <p:tag name="LATEXADDIN" val="\documentclass{article}&#10;\usepackage{amsmath}&#10;\usepackage{xcolor}&#10;\pagestyle{empty}&#10;\begin{document}&#10;\color{white}&#10;&#10;$$ F = \xi \bigg[ \frac{1}{L} \sum_n - \int \frac{dk}{2\pi} \bigg] \frac{1}{2\omega_k} \frac{1}{(\vec{P} - \vec{k})^2 - m^2 + i\epsilon} $$&#10;&#10;&#10;&#10;\end{document}"/>
  <p:tag name="IGUANATEXSIZE" val="20"/>
  <p:tag name="IGUANATEXCURSOR" val="226"/>
  <p:tag name="TRANSPARENCY" val="True"/>
  <p:tag name="FILENAME" val=""/>
  <p:tag name="LATEXENGINEID" val="0"/>
  <p:tag name="TEMPFOLDER" val="C:\Users\alex\AppData\Microsoft\Temp\"/>
  <p:tag name="LATEXFORMHEIGHT" val="449.25"/>
  <p:tag name="LATEXFORMWIDTH" val="828.7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usepackage{xcolor}&#10;\pagestyle{empty}&#10;\begin{document}&#10;\color{white}&#10;&#10;$$ L $$&#10;&#10;&#10;\end{document}"/>
  <p:tag name="IGUANATEXSIZE" val="20"/>
  <p:tag name="IGUANATEXCURSOR" val="122"/>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87.2141"/>
  <p:tag name="ORIGINALWIDTH" val="748.4064"/>
  <p:tag name="LATEXADDIN" val="\documentclass{article}&#10;\usepackage{amsmath}&#10;\usepackage{xcolor}&#10;\pagestyle{empty}&#10;\begin{document}&#10;\color{white}&#10;&#10;$$-i\rho \sum_{n \neq 0} e^{iq|n|L} $$&#10;&#10;&#10;&#10;&#10;\end{document}"/>
  <p:tag name="IGUANATEXSIZE" val="20"/>
  <p:tag name="IGUANATEXCURSOR" val="153"/>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87.964"/>
  <p:tag name="LATEXADDIN" val="\documentclass{article}&#10;\usepackage{amsmath}&#10;\usepackage{xcolor}&#10;\pagestyle{empty}&#10;\begin{document}&#10;\color{white}&#10;&#10;$\mathcal{M}_{2,L}$&#10;&#10;&#10;\end{document}"/>
  <p:tag name="IGUANATEXSIZE" val="20"/>
  <p:tag name="IGUANATEXCURSOR" val="134"/>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303.337"/>
  <p:tag name="LATEXADDIN" val="\documentclass{article}&#10;\usepackage{amsmath}&#10;\usepackage{xcolor}&#10;\pagestyle{empty}&#10;\begin{document}&#10;\color{white}&#10;&#10;$$ = \frac{1}{\rho}\bigg(\frac{1}{cot\delta + cot(qL/2)}\bigg)$$&#10;&#10;&#10;&#10;&#10;\end{document}"/>
  <p:tag name="IGUANATEXSIZE" val="20"/>
  <p:tag name="IGUANATEXCURSOR" val="118"/>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789.6512"/>
  <p:tag name="LATEXADDIN" val="\documentclass{article}&#10;\usepackage{amsmath}&#10;\usepackage{xcolor}&#10;\pagestyle{empty}&#10;\begin{document}&#10;\color{white}&#10;&#10;$$Lq + 2\delta = 2\pi n$$&#10;&#10;&#10;&#10;&#10;&#10;\end{document}"/>
  <p:tag name="IGUANATEXSIZE" val="20"/>
  <p:tag name="IGUANATEXCURSOR" val="140"/>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usepackage{xcolor}&#10;\pagestyle{empty}&#10;\begin{document}&#10;\color{white}&#10;&#10;$L$&#10;&#10;&#10;&#10;&#10;\end{document}"/>
  <p:tag name="IGUANATEXSIZE" val="20"/>
  <p:tag name="IGUANATEXCURSOR" val="118"/>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6.98914"/>
  <p:tag name="LATEXADDIN" val="\documentclass{article}&#10;\usepackage{amsmath}&#10;\usepackage{xcolor}&#10;\pagestyle{empty}&#10;\begin{document}&#10;\color{white}&#10;&#10;$$i\epsilon$$&#10;&#10;&#10;&#10;&#10;\end{document}"/>
  <p:tag name="IGUANATEXSIZE" val="20"/>
  <p:tag name="IGUANATEXCURSOR" val="117"/>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69.2164"/>
  <p:tag name="LATEXADDIN" val="\documentclass{article}&#10;\usepackage{amsmath}&#10;\usepackage{xcolor}&#10;\pagestyle{empty}&#10;\begin{document}&#10;&#10;&#10;$\epsilon = 0$&#10;&#10;&#10;&#10;&#10;&#10;&#10;\end{document}"/>
  <p:tag name="IGUANATEXSIZE" val="20"/>
  <p:tag name="IGUANATEXCURSOR" val="117"/>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422.9472"/>
  <p:tag name="LATEXADDIN" val="\documentclass{article}&#10;\usepackage{amsmath}&#10;\usepackage{xcolor}&#10;\pagestyle{empty}&#10;\begin{document}&#10;&#10;&#10;$\epsilon = 0.01$&#10;&#10;&#10;&#10;&#10;&#10;\end{document}"/>
  <p:tag name="IGUANATEXSIZE" val="20"/>
  <p:tag name="IGUANATEXCURSOR" val="119"/>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743.907"/>
  <p:tag name="LATEXADDIN" val="\documentclass{article}&#10;\usepackage{amsmath}&#10;\usepackage{xcolor}&#10;\pagestyle{empty}&#10;\begin{document}&#10;\color{white}&#10;&#10;$$ E^* \to E^* + i\epsilon $$&#10;&#10;&#10;\end{document}"/>
  <p:tag name="IGUANATEXSIZE" val="20"/>
  <p:tag name="IGUANATEXCURSOR" val="131"/>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74.7282"/>
  <p:tag name="ORIGINALWIDTH" val="785.9017"/>
  <p:tag name="LATEXADDIN" val="\documentclass{article}&#10;\usepackage{amsmath}&#10;\usepackage{xcolor}&#10;\pagestyle{empty}&#10;\begin{document}&#10;\color{white}&#10;&#10;$$\lim_{\epsilon \to 0^+}\epsilon \hspace{2mm} \lim_{L \to \infty}L $$&#10;&#10;&#10;&#10;&#10;\end{document}"/>
  <p:tag name="IGUANATEXSIZE" val="20"/>
  <p:tag name="IGUANATEXCURSOR" val="161"/>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69.74126"/>
  <p:tag name="ORIGINALWIDTH" val="186.7267"/>
  <p:tag name="LATEXADDIN" val="\documentclass{article}&#10;\usepackage{amsmath}&#10;\usepackage{xcolor}&#10;\pagestyle{empty}&#10;\begin{document}&#10;\color{white}&#10;&#10;&#10;$$\implies$$&#10;&#10;\end{document}"/>
  <p:tag name="IGUANATEXSIZE" val="20"/>
  <p:tag name="IGUANATEXCURSOR" val="128"/>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857.8928"/>
  <p:tag name="LATEXADDIN" val="\documentclass{article}&#10;\usepackage{amsmath}&#10;\usepackage{xcolor}&#10;\pagestyle{empty}&#10;\begin{document}&#10;&#10;&#10;$$ L = 90, \epsilon = 0.03$$&#10;&#10;&#10;&#10;\end{document}"/>
  <p:tag name="IGUANATEXSIZE" val="20"/>
  <p:tag name="IGUANATEXCURSOR" val="131"/>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1044.62"/>
  <p:tag name="LATEXADDIN" val="\documentclass{article}&#10;\usepackage{amsmath}&#10;\usepackage{xcolor}&#10;\pagestyle{empty}&#10;\begin{document}&#10;&#10;&#10;$$ L = 1000, \epsilon = 0.005 $$&#10;&#10;&#10;\end{document}"/>
  <p:tag name="IGUANATEXSIZE" val="20"/>
  <p:tag name="IGUANATEXCURSOR" val="134"/>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1040.87"/>
  <p:tag name="LATEXADDIN" val="\documentclass{article}&#10;\usepackage{amsmath}&#10;\usepackage{xcolor}&#10;\pagestyle{empty}&#10;\begin{document}&#10;&#10;&#10;$$ L = 1000, \epsilon = 0.001$$&#10;&#10;&#10;\end{document}"/>
  <p:tag name="IGUANATEXSIZE" val="20"/>
  <p:tag name="IGUANATEXCURSOR" val="133"/>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1169.104"/>
  <p:tag name="LATEXADDIN" val="\documentclass{article}&#10;\usepackage{amsmath}&#10;\usepackage{xcolor}&#10;\pagestyle{empty}&#10;\begin{document}&#10;&#10;&#10;$$ L = 10000, \epsilon = 0.0005 $$&#10;&#10;&#10;&#10;\end{document}"/>
  <p:tag name="IGUANATEXSIZE" val="20"/>
  <p:tag name="IGUANATEXCURSOR" val="137"/>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1856.018"/>
  <p:tag name="LATEXADDIN" val="\documentclass{article}&#10;\usepackage{amsmath}&#10;\usepackage{xcolor}&#10;\pagestyle{empty}&#10;\begin{document}&#10;\color{white}&#10;&#10;$$ \frac{1}{E_f - E_i}\int \frac{|(\rho \mathcal{M}) - (\rho \mathcal{M}_{2,L})|}{|(\rho \mathcal{M}) + (\rho \mathcal{M}_{2,L})|}dE^*$$&#10;&#10;&#10;&#10;&#10;\end{document}"/>
  <p:tag name="IGUANATEXSIZE" val="20"/>
  <p:tag name="IGUANATEXCURSOR" val="137"/>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6.98914"/>
  <p:tag name="LATEXADDIN" val="\documentclass{article}&#10;\usepackage{amsmath}&#10;\usepackage{xcolor}&#10;\pagestyle{empty}&#10;\begin{document}&#10;&#10;&#10;$i\epsilon$&#10;&#10;&#10;\end{document}"/>
  <p:tag name="IGUANATEXSIZE" val="20"/>
  <p:tag name="IGUANATEXCURSOR" val="104"/>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55.49307"/>
  <p:tag name="ORIGINALWIDTH" val="41.99472"/>
  <p:tag name="LATEXADDIN" val="\documentclass{article}&#10;\usepackage{amsmath}&#10;\usepackage{xcolor}&#10;\pagestyle{empty}&#10;\begin{document}&#10;&#10;&#10;$\epsilon$&#10;&#10;&#10;\end{document}"/>
  <p:tag name="IGUANATEXSIZE" val="20"/>
  <p:tag name="IGUANATEXCURSOR" val="112"/>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2070.491"/>
  <p:tag name="LATEXADDIN" val="\documentclass{article}&#10;\usepackage{amsmath}&#10;\usepackage{xcolor}&#10;\pagestyle{empty}&#10;\begin{document}&#10;\color{white}&#10;&#10;$$ C_{2p}^E(t) = \big&lt;0\big|\hat{\mathcal{O}}_E(t) \sum_n |n \times n| \hat{\mathcal{O}}_E(0)\big|0\big&gt;$$&#10;&#10;&#10;&#10;\end{document}"/>
  <p:tag name="IGUANATEXSIZE" val="20"/>
  <p:tag name="IGUANATEXCURSOR" val="212"/>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65.7293"/>
  <p:tag name="ORIGINALWIDTH" val="1274.091"/>
  <p:tag name="LATEXADDIN" val="\documentclass{article}&#10;\usepackage{amsmath}&#10;\usepackage{xcolor}&#10;\pagestyle{empty}&#10;\begin{document}&#10;\color{white}&#10;&#10;$$ \hat{\mathcal{O}}_E(t) = e^{t\hat{H}} \hat{\mathcal{O}}_E(0) e^{-\hat{H}t} $$&#10;&#10;&#10;&#10;&#10;\end{document}"/>
  <p:tag name="IGUANATEXSIZE" val="20"/>
  <p:tag name="IGUANATEXCURSOR" val="118"/>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761.1549"/>
  <p:tag name="LATEXADDIN" val="\documentclass{article}&#10;\usepackage{amsmath}&#10;\usepackage{xcolor}&#10;\pagestyle{empty}&#10;\begin{document}&#10;\color{white}&#10;&#10;$$ \hat{H}|n\big&gt; = |n\big&gt; E_n $$&#10;&#10;&#10;\end{document}"/>
  <p:tag name="IGUANATEXSIZE" val="20"/>
  <p:tag name="IGUANATEXCURSOR" val="149"/>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3105.362"/>
  <p:tag name="LATEXADDIN" val="\documentclass{article}&#10;\usepackage{amsmath}&#10;\usepackage{xcolor}&#10;\pagestyle{empty}&#10;\begin{document}&#10;\color{white}&#10;&#10;$$ \implies \sum_n e^{-E_nt} \big&lt;0\big| \hat{\mathcal{O}}_E(0) |n \times n| \hat{\mathcal{O}}_E(0) \big|0\big&gt; = \sum_n |Z_n|^2e^{-E_nt}$$&#10;&#10;&#10;\end{document}"/>
  <p:tag name="IGUANATEXSIZE" val="20"/>
  <p:tag name="IGUANATEXCURSOR" val="115"/>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3228.346"/>
  <p:tag name="LATEXADDIN" val="\documentclass{article}&#10;\usepackage{amsmath}&#10;\usepackage{xcolor}&#10;\pagestyle{empty}&#10;\begin{document}&#10;\color{white}&#10;&#10;$$ \implies \sum_n e^{-iE_nt} \big&lt;0\big| \hat{\mathcal{O}}_M(0) |n \times n| \hat{\mathcal{O}}_M(0) \big|0\big&gt; = \sum_n |Z_n|^2e^{-iE_nt}$$&#10;&#10;&#10;\end{document}"/>
  <p:tag name="IGUANATEXSIZE" val="20"/>
  <p:tag name="IGUANATEXCURSOR" val="249"/>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05.3993"/>
  <p:tag name="ORIGINALWIDTH" val="2701.162"/>
  <p:tag name="LATEXADDIN" val="\documentclass{article}&#10;\usepackage{amsmath}&#10;\usepackage{xcolor}&#10;\pagestyle{empty}&#10;\begin{document}&#10;&#10;\color{white}&#10;\begin{align}&#10;\mathcal{M}_2 = &amp;\frac{1}{\mathcal{K}^{-1} - i\rho} \\&#10;\mathcal{K}^{-1} = &amp;\rho cot \delta \\&#10;\implies \mathcal{M}_2 = &amp;\frac{1}{\rho cot \delta -i\rho}&#10;\end{align}&#10;&#10;&#10;\end{document}"/>
  <p:tag name="IGUANATEXSIZE" val="20"/>
  <p:tag name="IGUANATEXCURSOR" val="146"/>
  <p:tag name="TRANSPARENCY" val="True"/>
  <p:tag name="FILENAME" val=""/>
  <p:tag name="LATEXENGINEID" val="0"/>
  <p:tag name="TEMPFOLDER" val="C:\Users\alex\AppData\Microsoft\Temp\"/>
  <p:tag name="LATEXFORMHEIGHT" val="312"/>
  <p:tag name="LATEXFORMWIDTH" val="384"/>
  <p:tag name="LATEXFORMWRAP" val="True"/>
  <p:tag name="BITMAPVECTOR" val="0"/>
</p:tagLst>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14568</TotalTime>
  <Words>822</Words>
  <Application>Microsoft Office PowerPoint</Application>
  <PresentationFormat>On-screen Show (4:3)</PresentationFormat>
  <Paragraphs>134</Paragraphs>
  <Slides>22</Slides>
  <Notes>7</Notes>
  <HiddenSlides>3</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template</vt:lpstr>
      <vt:lpstr>PowerPoint Presentation</vt:lpstr>
      <vt:lpstr>Motivation</vt:lpstr>
      <vt:lpstr>Lattice QCD - background</vt:lpstr>
      <vt:lpstr>Scattering in a finite volume</vt:lpstr>
      <vt:lpstr>PowerPoint Presentation</vt:lpstr>
      <vt:lpstr>PowerPoint Presentation</vt:lpstr>
      <vt:lpstr>Lüscher Formalism and Correlation Functions</vt:lpstr>
      <vt:lpstr>Infinite Volume Scattering Amplitude</vt:lpstr>
      <vt:lpstr>Infinite Volume Scattering Amplitude</vt:lpstr>
      <vt:lpstr>Finite Volume Scattering Amplitude Analogue</vt:lpstr>
      <vt:lpstr>Finite Volume Scattering Amplitude Analogue</vt:lpstr>
      <vt:lpstr>Volume Dependence of Finite Volume Energy</vt:lpstr>
      <vt:lpstr>Smooth infinite-volume limit</vt:lpstr>
      <vt:lpstr>Difference Between Finite and Infinite Volume</vt:lpstr>
      <vt:lpstr>Difference Between Finite and Infinite Volume</vt:lpstr>
      <vt:lpstr>Difference Between Finite and Infinite Volume</vt:lpstr>
      <vt:lpstr>Difference Between Finite and Infinite Volume</vt:lpstr>
      <vt:lpstr>Difference Between Finite and Infinite Volume</vt:lpstr>
      <vt:lpstr>Parameter Variation</vt:lpstr>
      <vt:lpstr>Summary:</vt:lpstr>
      <vt:lpstr>Acknowledgements:</vt:lpstr>
      <vt:lpstr>References: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Sturzu</dc:creator>
  <cp:lastModifiedBy>Alex Sturzu</cp:lastModifiedBy>
  <cp:revision>140</cp:revision>
  <dcterms:created xsi:type="dcterms:W3CDTF">2019-07-16T14:35:32Z</dcterms:created>
  <dcterms:modified xsi:type="dcterms:W3CDTF">2019-07-31T15:28:38Z</dcterms:modified>
</cp:coreProperties>
</file>